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84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8">
          <p15:clr>
            <a:srgbClr val="A4A3A4"/>
          </p15:clr>
        </p15:guide>
        <p15:guide id="2" orient="horz" pos="411">
          <p15:clr>
            <a:srgbClr val="A4A3A4"/>
          </p15:clr>
        </p15:guide>
        <p15:guide id="3" pos="2880">
          <p15:clr>
            <a:srgbClr val="A4A3A4"/>
          </p15:clr>
        </p15:guide>
        <p15:guide id="4" pos="419">
          <p15:clr>
            <a:srgbClr val="A4A3A4"/>
          </p15:clr>
        </p15:guide>
        <p15:guide id="5" pos="5352" userDrawn="1">
          <p15:clr>
            <a:srgbClr val="A4A3A4"/>
          </p15:clr>
        </p15:guide>
        <p15:guide id="6" orient="horz" pos="546">
          <p15:clr>
            <a:srgbClr val="A4A3A4"/>
          </p15:clr>
        </p15:guide>
        <p15:guide id="7" pos="4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oes de Wit" initials="MdW" lastIdx="5" clrIdx="0"/>
  <p:cmAuthor id="2" name="Nelly van Uden" initials="NvU" lastIdx="1" clrIdx="1">
    <p:extLst>
      <p:ext uri="{19B8F6BF-5375-455C-9EA6-DF929625EA0E}">
        <p15:presenceInfo xmlns:p15="http://schemas.microsoft.com/office/powerpoint/2012/main" userId="S::n.vanuden@santeon.nl::c4640944-3233-4200-9da3-f96622731e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FFFFFF"/>
    <a:srgbClr val="97C80C"/>
    <a:srgbClr val="F19300"/>
    <a:srgbClr val="EA3977"/>
    <a:srgbClr val="1BA75F"/>
    <a:srgbClr val="009F72"/>
    <a:srgbClr val="951B80"/>
    <a:srgbClr val="DBE9F6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6" autoAdjust="0"/>
    <p:restoredTop sz="82476" autoAdjust="0"/>
  </p:normalViewPr>
  <p:slideViewPr>
    <p:cSldViewPr snapToGrid="0">
      <p:cViewPr varScale="1">
        <p:scale>
          <a:sx n="116" d="100"/>
          <a:sy n="116" d="100"/>
        </p:scale>
        <p:origin x="552" y="184"/>
      </p:cViewPr>
      <p:guideLst>
        <p:guide orient="horz" pos="2828"/>
        <p:guide orient="horz" pos="411"/>
        <p:guide pos="2880"/>
        <p:guide pos="419"/>
        <p:guide pos="5352"/>
        <p:guide orient="horz" pos="546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8DC13-2D61-455B-B23F-2F224145DC9C}" type="datetimeFigureOut">
              <a:rPr lang="nl-NL" smtClean="0"/>
              <a:t>01-11-2022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1DF6-FA07-48E6-A924-A5B2CF2275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1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2" name="Google Shape;6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277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5" name="Rectangle 14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chemeClr val="accent3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0"/>
            <a:ext cx="3527425" cy="44894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9B0D-C371-4E38-8823-167476B5E616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6067" y="533038"/>
            <a:ext cx="465729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 bwMode="gray">
          <a:xfrm>
            <a:off x="656068" y="1567545"/>
            <a:ext cx="4658400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2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430333"/>
            <a:ext cx="9144000" cy="30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56067" y="1622547"/>
            <a:ext cx="4658400" cy="2653821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1430038"/>
            <a:ext cx="3527425" cy="3060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BDB1-A74C-4CFA-8235-9B8C0ED7460B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6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" y="0"/>
            <a:ext cx="9144000" cy="448945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89" y="2037438"/>
            <a:ext cx="3657600" cy="2055932"/>
          </a:xfrm>
          <a:prstGeom prst="roundRect">
            <a:avLst>
              <a:gd name="adj" fmla="val 5141"/>
            </a:avLst>
          </a:prstGeom>
          <a:solidFill>
            <a:schemeClr val="accent3"/>
          </a:solidFill>
          <a:ln w="3175">
            <a:noFill/>
          </a:ln>
        </p:spPr>
        <p:txBody>
          <a:bodyPr tIns="108000" anchor="ctr" anchorCtr="0"/>
          <a:lstStyle>
            <a:lvl1pPr algn="ctr">
              <a:lnSpc>
                <a:spcPct val="95000"/>
              </a:lnSpc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quote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>.”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8664-F6A1-4FD2-B6CE-79B0751C1B36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7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1E3D-6DE1-470A-B40A-48114D7ED7C6}" type="datetime1">
              <a:rPr lang="nl-NL" smtClean="0"/>
              <a:t>01-11-2022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9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gray">
          <a:xfrm>
            <a:off x="0" y="1313161"/>
            <a:ext cx="9146381" cy="3505880"/>
            <a:chOff x="0" y="1313161"/>
            <a:chExt cx="9146381" cy="3505880"/>
          </a:xfrm>
        </p:grpSpPr>
        <p:grpSp>
          <p:nvGrpSpPr>
            <p:cNvPr id="10" name="Group 9"/>
            <p:cNvGrpSpPr/>
            <p:nvPr userDrawn="1"/>
          </p:nvGrpSpPr>
          <p:grpSpPr bwMode="gray">
            <a:xfrm>
              <a:off x="0" y="1313161"/>
              <a:ext cx="9146381" cy="2879987"/>
              <a:chOff x="771308" y="1381911"/>
              <a:chExt cx="8375073" cy="2879987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771308" y="1381911"/>
                <a:ext cx="8375073" cy="2652812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Rectangle 11"/>
              <p:cNvSpPr/>
              <p:nvPr userDrawn="1"/>
            </p:nvSpPr>
            <p:spPr bwMode="gray">
              <a:xfrm>
                <a:off x="771308" y="4029740"/>
                <a:ext cx="8375073" cy="118800"/>
              </a:xfrm>
              <a:prstGeom prst="rect">
                <a:avLst/>
              </a:prstGeom>
              <a:solidFill>
                <a:srgbClr val="4F744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tangle 12"/>
              <p:cNvSpPr/>
              <p:nvPr userDrawn="1"/>
            </p:nvSpPr>
            <p:spPr bwMode="gray">
              <a:xfrm>
                <a:off x="771308" y="4146698"/>
                <a:ext cx="8375073" cy="115200"/>
              </a:xfrm>
              <a:prstGeom prst="rect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6943933" y="4565125"/>
              <a:ext cx="17764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b="1" dirty="0">
                  <a:solidFill>
                    <a:schemeClr val="tx2"/>
                  </a:solidFill>
                </a:rPr>
                <a:t>Samen voor vernieuwing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02951" y="1443789"/>
            <a:ext cx="4210412" cy="52007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102951" y="1904433"/>
            <a:ext cx="4210412" cy="1931923"/>
          </a:xfrm>
        </p:spPr>
        <p:txBody>
          <a:bodyPr/>
          <a:lstStyle>
            <a:lvl1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14" name="Content Placeholder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537734"/>
            <a:ext cx="1397650" cy="5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 2">
    <p:bg bwMode="gray"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7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06AE4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213B-2E80-4F95-803D-5B02132C62AE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56067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761938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41" y="590979"/>
            <a:ext cx="7856097" cy="85725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67" y="1567545"/>
            <a:ext cx="7826400" cy="29445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2A2-15E8-4D44-BEB1-8B8D249CF8D5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56068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60555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1A3-372B-4DE0-828C-582F90330400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1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DA12-5CC0-4301-A10B-88908B9896D7}" type="datetime1">
              <a:rPr lang="nl-NL" smtClean="0"/>
              <a:t>01-11-2022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0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067" y="1567545"/>
            <a:ext cx="7827915" cy="294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5368" y="4744566"/>
            <a:ext cx="2133600" cy="17697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75DBA17C-0C6A-44B7-AE08-94FF21C8FCFF}" type="datetime1">
              <a:rPr lang="nl-NL" smtClean="0"/>
              <a:t>01-11-2022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5502" y="4744566"/>
            <a:ext cx="4644760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55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727" y="4744566"/>
            <a:ext cx="354072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AD7DC81C-C575-4D07-AF21-37280659F2C2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Content Placeholder 5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243" y="4691061"/>
            <a:ext cx="683416" cy="2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8" r:id="rId3"/>
    <p:sldLayoutId id="2147483663" r:id="rId4"/>
    <p:sldLayoutId id="2147483664" r:id="rId5"/>
    <p:sldLayoutId id="2147483665" r:id="rId6"/>
    <p:sldLayoutId id="2147483650" r:id="rId7"/>
    <p:sldLayoutId id="2147483652" r:id="rId8"/>
    <p:sldLayoutId id="2147483654" r:id="rId9"/>
    <p:sldLayoutId id="2147483660" r:id="rId10"/>
    <p:sldLayoutId id="2147483657" r:id="rId11"/>
    <p:sldLayoutId id="2147483651" r:id="rId12"/>
    <p:sldLayoutId id="2147483655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rgbClr val="364C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9"/>
          <p:cNvPicPr preferRelativeResize="0"/>
          <p:nvPr/>
        </p:nvPicPr>
        <p:blipFill rotWithShape="1">
          <a:blip r:embed="rId3">
            <a:alphaModFix/>
          </a:blip>
          <a:srcRect r="36876"/>
          <a:stretch/>
        </p:blipFill>
        <p:spPr>
          <a:xfrm rot="10800000" flipH="1">
            <a:off x="1" y="-2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9"/>
          <p:cNvSpPr/>
          <p:nvPr/>
        </p:nvSpPr>
        <p:spPr>
          <a:xfrm>
            <a:off x="100144" y="564413"/>
            <a:ext cx="8778150" cy="3291750"/>
          </a:xfrm>
          <a:prstGeom prst="rect">
            <a:avLst/>
          </a:prstGeom>
          <a:noFill/>
          <a:ln w="19050" cap="flat" cmpd="sng">
            <a:solidFill>
              <a:srgbClr val="CDA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75" y="626888"/>
            <a:ext cx="2679750" cy="3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9"/>
          <p:cNvSpPr txBox="1"/>
          <p:nvPr/>
        </p:nvSpPr>
        <p:spPr>
          <a:xfrm>
            <a:off x="163313" y="641400"/>
            <a:ext cx="2679750" cy="35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2500"/>
            </a:pPr>
            <a:r>
              <a:rPr lang="en-US" sz="1575" b="1">
                <a:solidFill>
                  <a:srgbClr val="1B2643"/>
                </a:solidFill>
                <a:latin typeface="Open Sans"/>
                <a:ea typeface="Open Sans"/>
                <a:cs typeface="Open Sans"/>
                <a:sym typeface="Open Sans"/>
              </a:rPr>
              <a:t>CONCURRENT STREAM</a:t>
            </a: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8" name="Google Shape;618;p9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1847" y="1181081"/>
            <a:ext cx="5824228" cy="14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"/>
          <p:cNvSpPr txBox="1"/>
          <p:nvPr/>
        </p:nvSpPr>
        <p:spPr>
          <a:xfrm>
            <a:off x="100142" y="972569"/>
            <a:ext cx="9024300" cy="53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en-US" sz="13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Why Patient Organisations’ Roles are Crucial to Driving Better Patient Outcomes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200"/>
            </a:pPr>
            <a:r>
              <a:rPr lang="en-US" sz="13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 Nov 2022 | 10:00 EDT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p9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7050" r="29128"/>
          <a:stretch/>
        </p:blipFill>
        <p:spPr>
          <a:xfrm rot="10800000">
            <a:off x="-618432" y="1248844"/>
            <a:ext cx="3438882" cy="1563319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9"/>
          <p:cNvSpPr/>
          <p:nvPr/>
        </p:nvSpPr>
        <p:spPr>
          <a:xfrm>
            <a:off x="1801980" y="1560334"/>
            <a:ext cx="966825" cy="966825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9"/>
          <p:cNvSpPr/>
          <p:nvPr/>
        </p:nvSpPr>
        <p:spPr>
          <a:xfrm>
            <a:off x="3291062" y="1563197"/>
            <a:ext cx="966825" cy="966825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9"/>
          <p:cNvSpPr/>
          <p:nvPr/>
        </p:nvSpPr>
        <p:spPr>
          <a:xfrm>
            <a:off x="4710062" y="1563203"/>
            <a:ext cx="966825" cy="966825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9"/>
          <p:cNvSpPr txBox="1"/>
          <p:nvPr/>
        </p:nvSpPr>
        <p:spPr>
          <a:xfrm>
            <a:off x="1328906" y="2543426"/>
            <a:ext cx="1997775" cy="80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n-US" sz="11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Kellie Paich, M.P.H.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500"/>
            </a:pPr>
            <a:r>
              <a:rPr lang="en-US"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Director, Clinical Quality &amp; Survivorship  Movember, USA</a:t>
            </a: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9"/>
          <p:cNvSpPr txBox="1"/>
          <p:nvPr/>
        </p:nvSpPr>
        <p:spPr>
          <a:xfrm>
            <a:off x="2907420" y="2543677"/>
            <a:ext cx="1722825" cy="80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n-US" sz="11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Alan Balch, PhD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500"/>
            </a:pPr>
            <a:r>
              <a:rPr lang="en-US"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CEO, National Patient Advocate Foundation, USA</a:t>
            </a: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9"/>
          <p:cNvSpPr txBox="1"/>
          <p:nvPr/>
        </p:nvSpPr>
        <p:spPr>
          <a:xfrm>
            <a:off x="4285800" y="2543426"/>
            <a:ext cx="1815300" cy="132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n-US" sz="11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Ciara Drohan</a:t>
            </a:r>
            <a:endParaRPr sz="1125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500"/>
            </a:pPr>
            <a:r>
              <a:rPr lang="en-US"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Vice President and Honorary Secretary - The European Federation of Crohn's &amp; Ulcerative Colitis Associations (EFCCA), Ireland</a:t>
            </a: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9"/>
          <p:cNvSpPr/>
          <p:nvPr/>
        </p:nvSpPr>
        <p:spPr>
          <a:xfrm>
            <a:off x="6129048" y="1553831"/>
            <a:ext cx="966825" cy="966825"/>
          </a:xfrm>
          <a:prstGeom prst="ellipse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9"/>
          <p:cNvSpPr txBox="1"/>
          <p:nvPr/>
        </p:nvSpPr>
        <p:spPr>
          <a:xfrm>
            <a:off x="5589397" y="2542057"/>
            <a:ext cx="2046150" cy="80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n-US" sz="11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Theo Koster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500"/>
            </a:pPr>
            <a:r>
              <a:rPr lang="en-US"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Board of Advice Member, Linnean Group, 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500"/>
            </a:pPr>
            <a:r>
              <a:rPr lang="en-US"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Netherlands</a:t>
            </a: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9"/>
          <p:cNvSpPr/>
          <p:nvPr/>
        </p:nvSpPr>
        <p:spPr>
          <a:xfrm>
            <a:off x="409838" y="1555712"/>
            <a:ext cx="966825" cy="966825"/>
          </a:xfrm>
          <a:prstGeom prst="ellipse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 w="19050" cap="flat" cmpd="sng">
            <a:solidFill>
              <a:srgbClr val="CDAB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5575" tIns="57769" rIns="115575" bIns="57769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9"/>
          <p:cNvSpPr txBox="1"/>
          <p:nvPr/>
        </p:nvSpPr>
        <p:spPr>
          <a:xfrm>
            <a:off x="31829" y="2543648"/>
            <a:ext cx="1722825" cy="636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n-US" sz="11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Daphne Psacharopoulos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500"/>
            </a:pPr>
            <a:r>
              <a:rPr lang="en-US"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Board Member, ICHOM USA</a:t>
            </a: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9"/>
          <p:cNvSpPr txBox="1"/>
          <p:nvPr/>
        </p:nvSpPr>
        <p:spPr>
          <a:xfrm>
            <a:off x="7177294" y="2548931"/>
            <a:ext cx="1815300" cy="98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n-US" sz="1125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Judit Takacs, PhD</a:t>
            </a:r>
            <a:endParaRPr sz="1125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500"/>
            </a:pPr>
            <a:r>
              <a:rPr lang="en-US" sz="1125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Senior Manager</a:t>
            </a:r>
            <a:r>
              <a:rPr lang="en-US" sz="112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Partnerships and Engagement, Canadian Cancer Society</a:t>
            </a:r>
            <a:endParaRPr sz="11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2" name="Google Shape;632;p9"/>
          <p:cNvPicPr preferRelativeResize="0"/>
          <p:nvPr/>
        </p:nvPicPr>
        <p:blipFill rotWithShape="1">
          <a:blip r:embed="rId11">
            <a:alphaModFix/>
          </a:blip>
          <a:srcRect b="12960"/>
          <a:stretch/>
        </p:blipFill>
        <p:spPr>
          <a:xfrm>
            <a:off x="7618125" y="1565006"/>
            <a:ext cx="966825" cy="963225"/>
          </a:xfrm>
          <a:prstGeom prst="ellipse">
            <a:avLst/>
          </a:prstGeom>
          <a:noFill/>
          <a:ln w="19050" cap="flat" cmpd="sng">
            <a:solidFill>
              <a:srgbClr val="CDAB4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947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48">
      <a:dk1>
        <a:sysClr val="windowText" lastClr="000000"/>
      </a:dk1>
      <a:lt1>
        <a:sysClr val="window" lastClr="FFFFFF"/>
      </a:lt1>
      <a:dk2>
        <a:srgbClr val="164194"/>
      </a:dk2>
      <a:lt2>
        <a:srgbClr val="D8D8D8"/>
      </a:lt2>
      <a:accent1>
        <a:srgbClr val="009FE3"/>
      </a:accent1>
      <a:accent2>
        <a:srgbClr val="C8D300"/>
      </a:accent2>
      <a:accent3>
        <a:srgbClr val="951B81"/>
      </a:accent3>
      <a:accent4>
        <a:srgbClr val="F39200"/>
      </a:accent4>
      <a:accent5>
        <a:srgbClr val="E50000"/>
      </a:accent5>
      <a:accent6>
        <a:srgbClr val="1BB26B"/>
      </a:accent6>
      <a:hlink>
        <a:srgbClr val="009FE3"/>
      </a:hlink>
      <a:folHlink>
        <a:srgbClr val="009FE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rgbClr val="364C5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A09FA6F2721D41BF82065E19B68C31" ma:contentTypeVersion="13" ma:contentTypeDescription="Een nieuw document maken." ma:contentTypeScope="" ma:versionID="1f22431cbfc20084072362f45adfd3bf">
  <xsd:schema xmlns:xsd="http://www.w3.org/2001/XMLSchema" xmlns:xs="http://www.w3.org/2001/XMLSchema" xmlns:p="http://schemas.microsoft.com/office/2006/metadata/properties" xmlns:ns2="8b64c330-b778-4139-a713-639715bec7d5" xmlns:ns3="84dc0065-d3ff-4057-8846-c00920d0bc0c" targetNamespace="http://schemas.microsoft.com/office/2006/metadata/properties" ma:root="true" ma:fieldsID="75dd0b125e64479aaf1fd8ca83a9142a" ns2:_="" ns3:_="">
    <xsd:import namespace="8b64c330-b778-4139-a713-639715bec7d5"/>
    <xsd:import namespace="84dc0065-d3ff-4057-8846-c00920d0bc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4c330-b778-4139-a713-639715bec7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c0065-d3ff-4057-8846-c00920d0bc0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64c330-b778-4139-a713-639715bec7d5">
      <UserInfo>
        <DisplayName>Roald van Leeuwen</DisplayName>
        <AccountId>156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86FE6B-4799-4707-AA2E-4BEADC774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4c330-b778-4139-a713-639715bec7d5"/>
    <ds:schemaRef ds:uri="84dc0065-d3ff-4057-8846-c00920d0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22C442-5A12-45F2-B203-185E64A72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C2F4B-6164-4327-B92D-2BE08D3FE9F2}">
  <ds:schemaRefs>
    <ds:schemaRef ds:uri="http://schemas.microsoft.com/office/2006/documentManagement/types"/>
    <ds:schemaRef ds:uri="cd55b7c4-2779-4e34-8c1d-c538155dfe3f"/>
    <ds:schemaRef ds:uri="http://purl.org/dc/dcmitype/"/>
    <ds:schemaRef ds:uri="http://purl.org/dc/elements/1.1/"/>
    <ds:schemaRef ds:uri="http://schemas.openxmlformats.org/package/2006/metadata/core-properties"/>
    <ds:schemaRef ds:uri="a1cd683e-f33a-4fbd-a74b-7ce0abecc1ff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8b64c330-b778-4139-a713-639715bec7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28915</TotalTime>
  <Words>105</Words>
  <Application>Microsoft Macintosh PowerPoint</Application>
  <PresentationFormat>On-screen Show (16:9)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Voortgangsbijeenkomst Experiment Uitkomstindicatoren </dc:title>
  <dc:creator>Nelly van Uden</dc:creator>
  <cp:lastModifiedBy>Microsoft Office User</cp:lastModifiedBy>
  <cp:revision>54</cp:revision>
  <dcterms:created xsi:type="dcterms:W3CDTF">2020-11-12T10:12:27Z</dcterms:created>
  <dcterms:modified xsi:type="dcterms:W3CDTF">2022-11-02T03:02:16Z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0x010100D4A09FA6F2721D41BF82065E19B68C31</vt:lpwstr>
  </property>
</Properties>
</file>