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6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6e5f501bd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g16e5f501bd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24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g16e5f501bd7_0_178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g16e5f501bd7_0_178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g16e5f501bd7_0_17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 rot="10800000">
            <a:off x="3782437" y="1240069"/>
            <a:ext cx="5038707" cy="17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g16e5f501bd7_0_178"/>
          <p:cNvSpPr txBox="1"/>
          <p:nvPr/>
        </p:nvSpPr>
        <p:spPr>
          <a:xfrm>
            <a:off x="59858" y="941453"/>
            <a:ext cx="9024300" cy="73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3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 MANAGEMENT</a:t>
            </a:r>
            <a:endParaRPr sz="135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Measuring and Managing Costs. Making Improved Outcomes Affordable for All Patient Groups</a:t>
            </a:r>
            <a:endParaRPr sz="13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11:10 EDT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g16e5f501bd7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38" y="612169"/>
            <a:ext cx="2542050" cy="3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16e5f501bd7_0_178"/>
          <p:cNvSpPr txBox="1"/>
          <p:nvPr/>
        </p:nvSpPr>
        <p:spPr>
          <a:xfrm>
            <a:off x="163238" y="615647"/>
            <a:ext cx="25420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g16e5f501bd7_0_17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>
            <a:off x="321863" y="1240069"/>
            <a:ext cx="5204495" cy="1790213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16e5f501bd7_0_178"/>
          <p:cNvSpPr txBox="1"/>
          <p:nvPr/>
        </p:nvSpPr>
        <p:spPr>
          <a:xfrm>
            <a:off x="2708063" y="2601563"/>
            <a:ext cx="1993500" cy="92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Sarah </a:t>
            </a:r>
            <a:r>
              <a:rPr lang="en-US" sz="105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Wakeman</a:t>
            </a:r>
            <a:r>
              <a:rPr lang="en-US" sz="10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M.D., </a:t>
            </a:r>
            <a:endParaRPr sz="10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Medical Director of Massachusetts General Hospital’s Substance Use Disorder Initiative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Bridge Clinic</a:t>
            </a:r>
            <a:endParaRPr sz="10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16e5f501bd7_0_178"/>
          <p:cNvSpPr txBox="1"/>
          <p:nvPr/>
        </p:nvSpPr>
        <p:spPr>
          <a:xfrm>
            <a:off x="4407206" y="2620012"/>
            <a:ext cx="2752200" cy="124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A.K. Nandakumar, PhD </a:t>
            </a:r>
            <a:endParaRPr sz="10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The Heller School of Social Policy and Management;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Director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Global Studies Programs;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Institute of Global Health,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Senior Advisor Office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Global AIDS Coordinator;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Senior Advisor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USAID India Health Office</a:t>
            </a:r>
            <a:endParaRPr sz="10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16e5f501bd7_0_178"/>
          <p:cNvSpPr txBox="1"/>
          <p:nvPr/>
        </p:nvSpPr>
        <p:spPr>
          <a:xfrm>
            <a:off x="6942619" y="2630475"/>
            <a:ext cx="1993500" cy="108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5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Gerardine</a:t>
            </a:r>
            <a:r>
              <a:rPr lang="en-US" sz="10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Doyle PHD</a:t>
            </a:r>
            <a:endParaRPr sz="10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of Accounting and Taxation,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Michael Smurfit Graduate Business School, </a:t>
            </a:r>
            <a:r>
              <a:rPr lang="en-US" sz="10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Associate Dean</a:t>
            </a:r>
            <a:r>
              <a:rPr lang="en-US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University College Dublin</a:t>
            </a: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16e5f501bd7_0_178"/>
          <p:cNvSpPr/>
          <p:nvPr/>
        </p:nvSpPr>
        <p:spPr>
          <a:xfrm>
            <a:off x="931256" y="1686261"/>
            <a:ext cx="1048050" cy="104805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8" name="Google Shape;688;g16e5f501bd7_0_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6813" y="1638700"/>
            <a:ext cx="1048050" cy="10352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9" name="Google Shape;689;g16e5f501bd7_0_178"/>
          <p:cNvSpPr txBox="1"/>
          <p:nvPr/>
        </p:nvSpPr>
        <p:spPr>
          <a:xfrm>
            <a:off x="41813" y="2698538"/>
            <a:ext cx="2866950" cy="124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125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Thomas H. Lee, MSc, MD, BA </a:t>
            </a:r>
            <a:endParaRPr sz="11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975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hief Medical Officer, Press Ganey Associates, Inc; Primary Care Physician, </a:t>
            </a:r>
            <a:r>
              <a:rPr lang="en-US" sz="9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Brigham &amp; Women's Hospital;</a:t>
            </a:r>
            <a:r>
              <a:rPr lang="en-US" sz="975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Professor of Medicine (part time), </a:t>
            </a:r>
            <a:r>
              <a:rPr lang="en-US" sz="9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Harvard Medical School; Professor, Department of Health Policy and Management, Harvard T.H. Chan School of Public Health, USA</a:t>
            </a:r>
            <a:endParaRPr sz="9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g16e5f501bd7_0_1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5343" y="1617841"/>
            <a:ext cx="1048050" cy="106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1" name="Google Shape;691;g16e5f501bd7_0_1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80788" y="1632291"/>
            <a:ext cx="1048050" cy="1048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2" name="Google Shape;692;g16e5f501bd7_0_178"/>
          <p:cNvSpPr/>
          <p:nvPr/>
        </p:nvSpPr>
        <p:spPr>
          <a:xfrm>
            <a:off x="3180793" y="1626625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16e5f501bd7_0_178"/>
          <p:cNvSpPr/>
          <p:nvPr/>
        </p:nvSpPr>
        <p:spPr>
          <a:xfrm>
            <a:off x="5246807" y="1626626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g16e5f501bd7_0_178"/>
          <p:cNvSpPr/>
          <p:nvPr/>
        </p:nvSpPr>
        <p:spPr>
          <a:xfrm>
            <a:off x="7415342" y="1626626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3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28929</TotalTime>
  <Words>173</Words>
  <Application>Microsoft Macintosh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61</cp:revision>
  <dcterms:created xsi:type="dcterms:W3CDTF">2020-11-12T10:12:27Z</dcterms:created>
  <dcterms:modified xsi:type="dcterms:W3CDTF">2022-11-02T03:15:43Z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