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662725" cy="9926625"/>
  <p:embeddedFontLst>
    <p:embeddedFont>
      <p:font typeface="Arimo"/>
      <p:regular r:id="rId11"/>
      <p:bold r:id="rId12"/>
      <p:italic r:id="rId13"/>
      <p:boldItalic r:id="rId14"/>
    </p:embeddedFont>
    <p:embeddedFont>
      <p:font typeface="Tahoma"/>
      <p:regular r:id="rId15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{2D200454-40CA-4A62-9FC3-DE9A4176ACB9}">
      <p15:notesGuideLst>
        <p15:guide id="1" orient="horz" pos="3127">
          <p15:clr>
            <a:srgbClr val="000000"/>
          </p15:clr>
        </p15:guide>
        <p15:guide id="2" pos="2099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21" roundtripDataSignature="AMtx7mj/Hs5hIsevJsXvga+DJ33dUOiT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09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font" Target="fonts/Arimo-regular.fntdata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Arimo-italic.fntdata"/><Relationship Id="rId12" Type="http://schemas.openxmlformats.org/officeDocument/2006/relationships/font" Target="fonts/Arim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regular.fntdata"/><Relationship Id="rId14" Type="http://schemas.openxmlformats.org/officeDocument/2006/relationships/font" Target="fonts/Arimo-boldItalic.fntdata"/><Relationship Id="rId17" Type="http://schemas.openxmlformats.org/officeDocument/2006/relationships/font" Target="fonts/OpenSans-regular.fntdata"/><Relationship Id="rId16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5075" y="0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812" y="744537"/>
            <a:ext cx="6615112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885825" y="4716462"/>
            <a:ext cx="4891087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1337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50" spcFirstLastPara="1" rIns="91350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5075" y="9431337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50" spcFirstLastPara="1" rIns="91350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4ea68693f8_0_0:notes"/>
          <p:cNvSpPr txBox="1"/>
          <p:nvPr>
            <p:ph idx="1" type="body"/>
          </p:nvPr>
        </p:nvSpPr>
        <p:spPr>
          <a:xfrm>
            <a:off x="666272" y="4715147"/>
            <a:ext cx="5330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" name="Google Shape;20;g14ea68693f8_0_0:notes"/>
          <p:cNvSpPr/>
          <p:nvPr>
            <p:ph idx="2" type="sldImg"/>
          </p:nvPr>
        </p:nvSpPr>
        <p:spPr>
          <a:xfrm>
            <a:off x="370151" y="744497"/>
            <a:ext cx="592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23812" y="744537"/>
            <a:ext cx="6615112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885825" y="4716462"/>
            <a:ext cx="4891087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 believ it is easier I a specilized center than a a more general setting since outcomes are more focused and asier to measure</a:t>
            </a:r>
            <a:endParaRPr/>
          </a:p>
        </p:txBody>
      </p:sp>
      <p:sp>
        <p:nvSpPr>
          <p:cNvPr id="38" name="Google Shape;38;p1:notes"/>
          <p:cNvSpPr txBox="1"/>
          <p:nvPr/>
        </p:nvSpPr>
        <p:spPr>
          <a:xfrm>
            <a:off x="3775075" y="9431337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50" spcFirstLastPara="1" rIns="91350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/>
          <p:nvPr>
            <p:ph idx="2" type="sldImg"/>
          </p:nvPr>
        </p:nvSpPr>
        <p:spPr>
          <a:xfrm>
            <a:off x="23812" y="744537"/>
            <a:ext cx="6615112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885825" y="4716462"/>
            <a:ext cx="4891087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 believ it is easier I a specilized center than a a more general setting since outcomes are more focused and asier to measure</a:t>
            </a:r>
            <a:endParaRPr/>
          </a:p>
        </p:txBody>
      </p:sp>
      <p:sp>
        <p:nvSpPr>
          <p:cNvPr id="50" name="Google Shape;50;p2:notes"/>
          <p:cNvSpPr txBox="1"/>
          <p:nvPr/>
        </p:nvSpPr>
        <p:spPr>
          <a:xfrm>
            <a:off x="3775075" y="9431337"/>
            <a:ext cx="2887662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50" spcFirstLastPara="1" rIns="91350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4ea68693f8_0_182:notes"/>
          <p:cNvSpPr/>
          <p:nvPr>
            <p:ph idx="2" type="sldImg"/>
          </p:nvPr>
        </p:nvSpPr>
        <p:spPr>
          <a:xfrm>
            <a:off x="666272" y="1240828"/>
            <a:ext cx="5330100" cy="335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14ea68693f8_0_182:notes"/>
          <p:cNvSpPr txBox="1"/>
          <p:nvPr>
            <p:ph idx="1" type="body"/>
          </p:nvPr>
        </p:nvSpPr>
        <p:spPr>
          <a:xfrm>
            <a:off x="666272" y="4777188"/>
            <a:ext cx="5330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14ea68693f8_0_182:notes"/>
          <p:cNvSpPr txBox="1"/>
          <p:nvPr>
            <p:ph idx="12" type="sldNum"/>
          </p:nvPr>
        </p:nvSpPr>
        <p:spPr>
          <a:xfrm>
            <a:off x="3774002" y="9428571"/>
            <a:ext cx="28872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ea68693f8_0_244:notes"/>
          <p:cNvSpPr txBox="1"/>
          <p:nvPr>
            <p:ph idx="1" type="body"/>
          </p:nvPr>
        </p:nvSpPr>
        <p:spPr>
          <a:xfrm>
            <a:off x="666272" y="4777188"/>
            <a:ext cx="5330100" cy="3908700"/>
          </a:xfrm>
          <a:prstGeom prst="rect">
            <a:avLst/>
          </a:prstGeom>
        </p:spPr>
        <p:txBody>
          <a:bodyPr anchorCtr="0" anchor="t" bIns="45675" lIns="91350" spcFirstLastPara="1" rIns="91350" wrap="square" tIns="4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4ea68693f8_0_244:notes"/>
          <p:cNvSpPr/>
          <p:nvPr>
            <p:ph idx="2" type="sldImg"/>
          </p:nvPr>
        </p:nvSpPr>
        <p:spPr>
          <a:xfrm>
            <a:off x="666272" y="1240828"/>
            <a:ext cx="5330100" cy="335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" type="body"/>
          </p:nvPr>
        </p:nvSpPr>
        <p:spPr>
          <a:xfrm>
            <a:off x="334962" y="1268412"/>
            <a:ext cx="11522075" cy="532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47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0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spcBef>
                <a:spcPts val="76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3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b="0" i="0" sz="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jpg"/><Relationship Id="rId7" Type="http://schemas.openxmlformats.org/officeDocument/2006/relationships/image" Target="../media/image19.png"/><Relationship Id="rId8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2" Type="http://schemas.openxmlformats.org/officeDocument/2006/relationships/image" Target="../media/image26.png"/><Relationship Id="rId9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Relationship Id="rId7" Type="http://schemas.openxmlformats.org/officeDocument/2006/relationships/image" Target="../media/image31.png"/><Relationship Id="rId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g14ea68693f8_0_0"/>
          <p:cNvPicPr preferRelativeResize="0"/>
          <p:nvPr/>
        </p:nvPicPr>
        <p:blipFill rotWithShape="1">
          <a:blip r:embed="rId3">
            <a:alphaModFix/>
          </a:blip>
          <a:srcRect b="0" l="0" r="36876" t="0"/>
          <a:stretch/>
        </p:blipFill>
        <p:spPr>
          <a:xfrm flipH="1" rot="10800000">
            <a:off x="1" y="-2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14ea68693f8_0_0"/>
          <p:cNvSpPr/>
          <p:nvPr/>
        </p:nvSpPr>
        <p:spPr>
          <a:xfrm>
            <a:off x="133525" y="752550"/>
            <a:ext cx="11704200" cy="4389000"/>
          </a:xfrm>
          <a:prstGeom prst="rect">
            <a:avLst/>
          </a:prstGeom>
          <a:noFill/>
          <a:ln cap="flat" cmpd="sng" w="19050">
            <a:solidFill>
              <a:srgbClr val="CDAB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&#10;&#10;Description automatically generated" id="24" name="Google Shape;24;g14ea68693f8_0_0"/>
          <p:cNvPicPr preferRelativeResize="0"/>
          <p:nvPr/>
        </p:nvPicPr>
        <p:blipFill rotWithShape="1">
          <a:blip r:embed="rId4">
            <a:alphaModFix/>
          </a:blip>
          <a:srcRect b="0" l="0" r="41058" t="0"/>
          <a:stretch/>
        </p:blipFill>
        <p:spPr>
          <a:xfrm rot="10800000">
            <a:off x="4225850" y="1886263"/>
            <a:ext cx="7521600" cy="258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g14ea68693f8_0_0"/>
          <p:cNvSpPr txBox="1"/>
          <p:nvPr/>
        </p:nvSpPr>
        <p:spPr>
          <a:xfrm>
            <a:off x="78386" y="1334521"/>
            <a:ext cx="120324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77025" lIns="154100" spcFirstLastPara="1" rIns="154100" wrap="square" tIns="77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IMPLEMENTATION AND CHANGE MANAGEMENT</a:t>
            </a:r>
            <a:endParaRPr b="1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Keys to Successful VBHC Implementation – Pioneers’ Insights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 Nov 2022 | 11:10 EDT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g14ea68693f8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650" y="816225"/>
            <a:ext cx="3389400" cy="48807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14ea68693f8_0_0"/>
          <p:cNvSpPr txBox="1"/>
          <p:nvPr/>
        </p:nvSpPr>
        <p:spPr>
          <a:xfrm>
            <a:off x="217650" y="820863"/>
            <a:ext cx="3389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77025" lIns="154100" spcFirstLastPara="1" rIns="154100" wrap="square" tIns="77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100" u="none" cap="none" strike="noStrike">
                <a:solidFill>
                  <a:srgbClr val="1B2643"/>
                </a:solidFill>
                <a:latin typeface="Open Sans"/>
                <a:ea typeface="Open Sans"/>
                <a:cs typeface="Open Sans"/>
                <a:sym typeface="Open Sans"/>
              </a:rPr>
              <a:t>CONCURRENT STREAM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&#10;&#10;Description automatically generated" id="28" name="Google Shape;28;g14ea68693f8_0_0"/>
          <p:cNvPicPr preferRelativeResize="0"/>
          <p:nvPr/>
        </p:nvPicPr>
        <p:blipFill rotWithShape="1">
          <a:blip r:embed="rId4">
            <a:alphaModFix/>
          </a:blip>
          <a:srcRect b="0" l="0" r="41058" t="0"/>
          <a:stretch/>
        </p:blipFill>
        <p:spPr>
          <a:xfrm>
            <a:off x="873050" y="1733863"/>
            <a:ext cx="7521600" cy="258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4ea68693f8_0_0"/>
          <p:cNvSpPr/>
          <p:nvPr/>
        </p:nvSpPr>
        <p:spPr>
          <a:xfrm>
            <a:off x="1850075" y="2394913"/>
            <a:ext cx="1471500" cy="1471500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CDAB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7025" lIns="154100" spcFirstLastPara="1" rIns="154100" wrap="square" tIns="77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4ea68693f8_0_0"/>
          <p:cNvSpPr/>
          <p:nvPr/>
        </p:nvSpPr>
        <p:spPr>
          <a:xfrm>
            <a:off x="5249875" y="2394924"/>
            <a:ext cx="1471500" cy="1471500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CDAB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7025" lIns="154100" spcFirstLastPara="1" rIns="154100" wrap="square" tIns="77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g14ea68693f8_0_0"/>
          <p:cNvSpPr/>
          <p:nvPr/>
        </p:nvSpPr>
        <p:spPr>
          <a:xfrm>
            <a:off x="8752775" y="2394925"/>
            <a:ext cx="1471500" cy="1471500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CDAB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7025" lIns="154100" spcFirstLastPara="1" rIns="154100" wrap="square" tIns="77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g14ea68693f8_0_0"/>
          <p:cNvSpPr txBox="1"/>
          <p:nvPr/>
        </p:nvSpPr>
        <p:spPr>
          <a:xfrm>
            <a:off x="666275" y="3940100"/>
            <a:ext cx="37449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77025" lIns="154100" spcFirstLastPara="1" rIns="154100" wrap="square" tIns="77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Prof. Martin Ingvar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Cofounder and Board Member 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ICHOM, 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 in Integrative Medicine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Karolinska Institutet, Sweden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14ea68693f8_0_0"/>
          <p:cNvSpPr txBox="1"/>
          <p:nvPr/>
        </p:nvSpPr>
        <p:spPr>
          <a:xfrm>
            <a:off x="4332016" y="3940116"/>
            <a:ext cx="33072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77025" lIns="154100" spcFirstLastPara="1" rIns="154100" wrap="square" tIns="77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Prof. Dr. Markus Graefen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 of Urology &amp; Chairman 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Martini Klinik, Germany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g14ea68693f8_0_0"/>
          <p:cNvSpPr txBox="1"/>
          <p:nvPr/>
        </p:nvSpPr>
        <p:spPr>
          <a:xfrm>
            <a:off x="7690775" y="3940125"/>
            <a:ext cx="35955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77025" lIns="154100" spcFirstLastPara="1" rIns="154100" wrap="square" tIns="77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Jeffrey R. Balser MD, PhD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President and CEO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Vanderbilt University Medical Center, 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Dean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School of Medicine, USA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/>
          <p:nvPr/>
        </p:nvSpPr>
        <p:spPr>
          <a:xfrm>
            <a:off x="1262062" y="193675"/>
            <a:ext cx="9791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Keys for Implementation of V</a:t>
            </a:r>
            <a:r>
              <a:rPr b="1" lang="en-US" sz="3200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BH</a:t>
            </a:r>
            <a:r>
              <a:rPr b="1" i="0" lang="en-US" sz="3200" u="none" cap="none" strike="noStrik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C in a specialized Center</a:t>
            </a:r>
            <a:endParaRPr/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t/>
            </a:r>
            <a:endParaRPr b="0" i="0" sz="1600" u="none" cap="none" strike="noStrike">
              <a:solidFill>
                <a:srgbClr val="558E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Thoughts from the Martini-Klinik - Prostate Cancer Center, Hamburg, Germany </a:t>
            </a:r>
            <a:endParaRPr/>
          </a:p>
        </p:txBody>
      </p:sp>
      <p:sp>
        <p:nvSpPr>
          <p:cNvPr id="41" name="Google Shape;41;p1"/>
          <p:cNvSpPr txBox="1"/>
          <p:nvPr/>
        </p:nvSpPr>
        <p:spPr>
          <a:xfrm>
            <a:off x="1069975" y="2171700"/>
            <a:ext cx="3186112" cy="4464050"/>
          </a:xfrm>
          <a:prstGeom prst="rect">
            <a:avLst/>
          </a:prstGeom>
          <a:solidFill>
            <a:srgbClr val="17375E"/>
          </a:solidFill>
          <a:ln cap="flat" cmpd="sng" w="9525">
            <a:solidFill>
              <a:srgbClr val="BE4B4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 true and intrinsic motivation to know your outcomes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believe that improvement is only possible when outcome is known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understanding that only outcome measures allow to understand, display, discuss and track quality and development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"/>
          <p:cNvSpPr txBox="1"/>
          <p:nvPr/>
        </p:nvSpPr>
        <p:spPr>
          <a:xfrm>
            <a:off x="4479925" y="2157412"/>
            <a:ext cx="3281362" cy="4464050"/>
          </a:xfrm>
          <a:prstGeom prst="rect">
            <a:avLst/>
          </a:prstGeom>
          <a:solidFill>
            <a:srgbClr val="376092"/>
          </a:solidFill>
          <a:ln cap="flat" cmpd="sng" w="9525">
            <a:solidFill>
              <a:srgbClr val="F6924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team that shares this idea 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 open-minded trustful environment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understanding that comparison of outcomes is beneficial for both, the group &amp; each individual member of it 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Outcome data are used to identify room for improvement and a culture of learning but not for punishment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"/>
          <p:cNvSpPr txBox="1"/>
          <p:nvPr/>
        </p:nvSpPr>
        <p:spPr>
          <a:xfrm>
            <a:off x="7994650" y="2179637"/>
            <a:ext cx="3208337" cy="4464050"/>
          </a:xfrm>
          <a:prstGeom prst="rect">
            <a:avLst/>
          </a:prstGeom>
          <a:solidFill>
            <a:srgbClr val="558ED5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willingness for a long-tern investment that does not pay off directly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understanding that VBHC is a smart investment since it builds the basis for quality control and an advantage to your competitors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 measurement is the backbone for research, publications and cooperation's with the industry = a source for assuring sustainable success, promotion, business, and attractiveness as an employer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1069975" y="1622425"/>
            <a:ext cx="3187700" cy="469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 scaled="0"/>
          </a:gra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Yourself</a:t>
            </a:r>
            <a:endParaRPr/>
          </a:p>
        </p:txBody>
      </p:sp>
      <p:sp>
        <p:nvSpPr>
          <p:cNvPr id="45" name="Google Shape;45;p1"/>
          <p:cNvSpPr/>
          <p:nvPr/>
        </p:nvSpPr>
        <p:spPr>
          <a:xfrm>
            <a:off x="4525962" y="1585912"/>
            <a:ext cx="3187700" cy="47148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 scaled="0"/>
          </a:gra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team</a:t>
            </a:r>
            <a:endParaRPr/>
          </a:p>
        </p:txBody>
      </p:sp>
      <p:sp>
        <p:nvSpPr>
          <p:cNvPr id="46" name="Google Shape;46;p1"/>
          <p:cNvSpPr/>
          <p:nvPr/>
        </p:nvSpPr>
        <p:spPr>
          <a:xfrm>
            <a:off x="7959725" y="1597025"/>
            <a:ext cx="3187700" cy="47148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 scaled="0"/>
          </a:gra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owner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/>
          <p:nvPr/>
        </p:nvSpPr>
        <p:spPr>
          <a:xfrm>
            <a:off x="341312" y="1481137"/>
            <a:ext cx="3386137" cy="513873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 scaled="0"/>
          </a:gra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351337" y="1481137"/>
            <a:ext cx="3386137" cy="513873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 scaled="0"/>
          </a:gra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396287" y="1446212"/>
            <a:ext cx="3386137" cy="513873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 scaled="0"/>
          </a:gra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1262062" y="193675"/>
            <a:ext cx="9791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Keys for Implementation of </a:t>
            </a:r>
            <a:r>
              <a:rPr b="1" lang="en-US" sz="3200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VBHC</a:t>
            </a:r>
            <a:r>
              <a:rPr b="1" i="0" lang="en-US" sz="320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 in a specialized Center</a:t>
            </a:r>
            <a:endParaRPr/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t/>
            </a:r>
            <a:endParaRPr b="0" i="0" sz="1600" u="none">
              <a:solidFill>
                <a:srgbClr val="558E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Practical considerations</a:t>
            </a:r>
            <a:endParaRPr/>
          </a:p>
        </p:txBody>
      </p:sp>
      <p:pic>
        <p:nvPicPr>
          <p:cNvPr id="56" name="Google Shape;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2875" y="2790825"/>
            <a:ext cx="1516062" cy="101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"/>
          <p:cNvPicPr preferRelativeResize="0"/>
          <p:nvPr/>
        </p:nvPicPr>
        <p:blipFill rotWithShape="1">
          <a:blip r:embed="rId4">
            <a:alphaModFix/>
          </a:blip>
          <a:srcRect b="2043" l="0" r="0" t="2128"/>
          <a:stretch/>
        </p:blipFill>
        <p:spPr>
          <a:xfrm>
            <a:off x="1510525" y="2201862"/>
            <a:ext cx="887412" cy="8763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"/>
          <p:cNvSpPr txBox="1"/>
          <p:nvPr/>
        </p:nvSpPr>
        <p:spPr>
          <a:xfrm>
            <a:off x="9307512" y="3184525"/>
            <a:ext cx="18415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Bildschirmfoto 2022-10-30 um 22.57.41.png" id="59" name="Google Shape;5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912" y="3417887"/>
            <a:ext cx="1047750" cy="1035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ldschirmfoto 2022-10-30 um 22.52.45.png" id="60" name="Google Shape;6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4887" y="5202237"/>
            <a:ext cx="1592262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ldschirmfoto 2022-09-08 um 14.21.55.png" id="61" name="Google Shape;6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26260" y="4539620"/>
            <a:ext cx="1399870" cy="128569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62" name="Google Shape;62;p2"/>
          <p:cNvSpPr txBox="1"/>
          <p:nvPr/>
        </p:nvSpPr>
        <p:spPr>
          <a:xfrm>
            <a:off x="688975" y="4776787"/>
            <a:ext cx="2530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Hardware, Software, Staff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1034275" y="1820862"/>
            <a:ext cx="1839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Standard Data Set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Bildschirmfoto 2022-10-30 um 23.08.03.png" id="64" name="Google Shape;6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35162" y="3389312"/>
            <a:ext cx="1503362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 txBox="1"/>
          <p:nvPr/>
        </p:nvSpPr>
        <p:spPr>
          <a:xfrm>
            <a:off x="4405312" y="1820862"/>
            <a:ext cx="3090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Consider before sharing what to do with the data and define goals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4918075" y="4608512"/>
            <a:ext cx="2475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Discuss to what degree you share the data with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public</a:t>
            </a:r>
            <a:endParaRPr>
              <a:solidFill>
                <a:schemeClr val="lt1"/>
              </a:solidFill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your institution</a:t>
            </a:r>
            <a:endParaRPr>
              <a:solidFill>
                <a:schemeClr val="lt1"/>
              </a:solidFill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owner</a:t>
            </a:r>
            <a:endParaRPr b="0" i="0" sz="16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8537575" y="1925637"/>
            <a:ext cx="3092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Motivate your patients since they understand, support and recognize the value of outcome measurement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Stay in touch!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i.e. annual research letter 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4586287" y="3868737"/>
            <a:ext cx="3090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Regular meetings, i.e. every half year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g14ea68693f8_0_182"/>
          <p:cNvCxnSpPr/>
          <p:nvPr/>
        </p:nvCxnSpPr>
        <p:spPr>
          <a:xfrm>
            <a:off x="277147" y="3943725"/>
            <a:ext cx="115185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" name="Google Shape;75;g14ea68693f8_0_182"/>
          <p:cNvCxnSpPr/>
          <p:nvPr/>
        </p:nvCxnSpPr>
        <p:spPr>
          <a:xfrm>
            <a:off x="2556264" y="4155071"/>
            <a:ext cx="0" cy="24501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" name="Google Shape;76;g14ea68693f8_0_182"/>
          <p:cNvCxnSpPr/>
          <p:nvPr/>
        </p:nvCxnSpPr>
        <p:spPr>
          <a:xfrm>
            <a:off x="5346111" y="4152933"/>
            <a:ext cx="0" cy="24501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" name="Google Shape;77;g14ea68693f8_0_182"/>
          <p:cNvCxnSpPr/>
          <p:nvPr/>
        </p:nvCxnSpPr>
        <p:spPr>
          <a:xfrm>
            <a:off x="4519695" y="806280"/>
            <a:ext cx="0" cy="28920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Users with solid fill" id="78" name="Google Shape;78;g14ea68693f8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9841" y="4175961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14ea68693f8_0_182"/>
          <p:cNvSpPr/>
          <p:nvPr/>
        </p:nvSpPr>
        <p:spPr>
          <a:xfrm>
            <a:off x="520875" y="4026077"/>
            <a:ext cx="16164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00" u="none" cap="none" strike="noStrike">
                <a:solidFill>
                  <a:srgbClr val="99773D"/>
                </a:solidFill>
                <a:latin typeface="Calibri"/>
                <a:ea typeface="Calibri"/>
                <a:cs typeface="Calibri"/>
                <a:sym typeface="Calibri"/>
              </a:rPr>
              <a:t>650k+</a:t>
            </a:r>
            <a:endParaRPr sz="1900"/>
          </a:p>
        </p:txBody>
      </p:sp>
      <p:sp>
        <p:nvSpPr>
          <p:cNvPr id="80" name="Google Shape;80;g14ea68693f8_0_182"/>
          <p:cNvSpPr txBox="1"/>
          <p:nvPr/>
        </p:nvSpPr>
        <p:spPr>
          <a:xfrm>
            <a:off x="116787" y="4664093"/>
            <a:ext cx="2537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4E4E4E"/>
                </a:solidFill>
                <a:latin typeface="Calibri"/>
                <a:ea typeface="Calibri"/>
                <a:cs typeface="Calibri"/>
                <a:sym typeface="Calibri"/>
              </a:rPr>
              <a:t>Completed Questionnaires </a:t>
            </a:r>
            <a:endParaRPr sz="1900"/>
          </a:p>
        </p:txBody>
      </p:sp>
      <p:pic>
        <p:nvPicPr>
          <p:cNvPr descr="Document with solid fill" id="81" name="Google Shape;81;g14ea68693f8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375" y="5019953"/>
            <a:ext cx="1127444" cy="112744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14ea68693f8_0_182"/>
          <p:cNvSpPr txBox="1"/>
          <p:nvPr/>
        </p:nvSpPr>
        <p:spPr>
          <a:xfrm>
            <a:off x="5449909" y="6204488"/>
            <a:ext cx="19023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4E4E4E"/>
                </a:solidFill>
                <a:latin typeface="Calibri"/>
                <a:ea typeface="Calibri"/>
                <a:cs typeface="Calibri"/>
                <a:sym typeface="Calibri"/>
              </a:rPr>
              <a:t>Unique Patients</a:t>
            </a:r>
            <a:endParaRPr sz="1900"/>
          </a:p>
        </p:txBody>
      </p:sp>
      <p:sp>
        <p:nvSpPr>
          <p:cNvPr id="83" name="Google Shape;83;g14ea68693f8_0_182"/>
          <p:cNvSpPr txBox="1"/>
          <p:nvPr/>
        </p:nvSpPr>
        <p:spPr>
          <a:xfrm>
            <a:off x="2517672" y="6232727"/>
            <a:ext cx="2850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4E4E4E"/>
                </a:solidFill>
                <a:latin typeface="Calibri"/>
                <a:ea typeface="Calibri"/>
                <a:cs typeface="Calibri"/>
                <a:sym typeface="Calibri"/>
              </a:rPr>
              <a:t>Geographical Sites in Tennessee</a:t>
            </a:r>
            <a:endParaRPr sz="1900"/>
          </a:p>
        </p:txBody>
      </p:sp>
      <p:sp>
        <p:nvSpPr>
          <p:cNvPr id="84" name="Google Shape;84;g14ea68693f8_0_182"/>
          <p:cNvSpPr/>
          <p:nvPr/>
        </p:nvSpPr>
        <p:spPr>
          <a:xfrm>
            <a:off x="5709479" y="5309343"/>
            <a:ext cx="13428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00" u="none" cap="none" strike="noStrike">
                <a:solidFill>
                  <a:srgbClr val="99773D"/>
                </a:solidFill>
                <a:latin typeface="Calibri"/>
                <a:ea typeface="Calibri"/>
                <a:cs typeface="Calibri"/>
                <a:sym typeface="Calibri"/>
              </a:rPr>
              <a:t>165k</a:t>
            </a:r>
            <a:endParaRPr b="1" i="0" sz="4300" u="none" cap="none" strike="noStrike">
              <a:solidFill>
                <a:srgbClr val="9977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g14ea68693f8_0_182"/>
          <p:cNvCxnSpPr/>
          <p:nvPr/>
        </p:nvCxnSpPr>
        <p:spPr>
          <a:xfrm>
            <a:off x="9690711" y="4152931"/>
            <a:ext cx="0" cy="24501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g14ea68693f8_0_182"/>
          <p:cNvSpPr txBox="1"/>
          <p:nvPr/>
        </p:nvSpPr>
        <p:spPr>
          <a:xfrm>
            <a:off x="9749412" y="6228952"/>
            <a:ext cx="2384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4E4E4E"/>
                </a:solidFill>
                <a:latin typeface="Calibri"/>
                <a:ea typeface="Calibri"/>
                <a:cs typeface="Calibri"/>
                <a:sym typeface="Calibri"/>
              </a:rPr>
              <a:t>Average Completion Time</a:t>
            </a:r>
            <a:endParaRPr sz="1900"/>
          </a:p>
        </p:txBody>
      </p:sp>
      <p:sp>
        <p:nvSpPr>
          <p:cNvPr id="87" name="Google Shape;87;g14ea68693f8_0_182"/>
          <p:cNvSpPr/>
          <p:nvPr/>
        </p:nvSpPr>
        <p:spPr>
          <a:xfrm>
            <a:off x="10399773" y="4739691"/>
            <a:ext cx="180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00" u="none" cap="none" strike="noStrike">
                <a:solidFill>
                  <a:srgbClr val="99773D"/>
                </a:solidFill>
                <a:latin typeface="Calibri"/>
                <a:ea typeface="Calibri"/>
                <a:cs typeface="Calibri"/>
                <a:sym typeface="Calibri"/>
              </a:rPr>
              <a:t>7.5 </a:t>
            </a:r>
            <a:endParaRPr sz="1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99773D"/>
                </a:solidFill>
                <a:latin typeface="Calibri"/>
                <a:ea typeface="Calibri"/>
                <a:cs typeface="Calibri"/>
                <a:sym typeface="Calibri"/>
              </a:rPr>
              <a:t>minutes</a:t>
            </a:r>
            <a:endParaRPr b="0" i="0" sz="4300" u="none" cap="none" strike="noStrike">
              <a:solidFill>
                <a:srgbClr val="9977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 with solid fill" id="88" name="Google Shape;88;g14ea68693f8_0_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02340" y="4721143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4ea68693f8_0_182"/>
          <p:cNvSpPr txBox="1"/>
          <p:nvPr/>
        </p:nvSpPr>
        <p:spPr>
          <a:xfrm>
            <a:off x="245127" y="204980"/>
            <a:ext cx="116757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 fontScale="70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ct val="100000"/>
              <a:buFont typeface="Calibri"/>
              <a:buNone/>
            </a:pPr>
            <a:r>
              <a:rPr b="1" i="0" lang="en-US" sz="3500" u="none" cap="none" strike="noStrike">
                <a:solidFill>
                  <a:srgbClr val="4E4E4E"/>
                </a:solidFill>
                <a:latin typeface="Calibri"/>
                <a:ea typeface="Calibri"/>
                <a:cs typeface="Calibri"/>
                <a:sym typeface="Calibri"/>
              </a:rPr>
              <a:t>Patient-Reported Outcomes Measurement at Vanderbilt University Medical Center </a:t>
            </a:r>
            <a:endParaRPr sz="1900"/>
          </a:p>
        </p:txBody>
      </p:sp>
      <p:sp>
        <p:nvSpPr>
          <p:cNvPr id="90" name="Google Shape;90;g14ea68693f8_0_182"/>
          <p:cNvSpPr txBox="1"/>
          <p:nvPr/>
        </p:nvSpPr>
        <p:spPr>
          <a:xfrm>
            <a:off x="5156672" y="1455313"/>
            <a:ext cx="309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900"/>
          </a:p>
        </p:txBody>
      </p:sp>
      <p:sp>
        <p:nvSpPr>
          <p:cNvPr id="91" name="Google Shape;91;g14ea68693f8_0_182"/>
          <p:cNvSpPr txBox="1"/>
          <p:nvPr/>
        </p:nvSpPr>
        <p:spPr>
          <a:xfrm>
            <a:off x="245127" y="851367"/>
            <a:ext cx="4190100" cy="28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rgbClr val="4E4E4E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1600" u="none">
                <a:solidFill>
                  <a:srgbClr val="4E4E4E"/>
                </a:solidFill>
                <a:latin typeface="Calibri"/>
                <a:ea typeface="Calibri"/>
                <a:cs typeface="Calibri"/>
                <a:sym typeface="Calibri"/>
              </a:rPr>
              <a:t>Vanderbilt Patient-Reported Outcomes Measurement System (VPROMS) </a:t>
            </a:r>
            <a:r>
              <a:rPr b="0" lang="en-US" sz="1600" u="none">
                <a:solidFill>
                  <a:srgbClr val="4E4E4E"/>
                </a:solidFill>
                <a:latin typeface="Calibri"/>
                <a:ea typeface="Calibri"/>
                <a:cs typeface="Calibri"/>
                <a:sym typeface="Calibri"/>
              </a:rPr>
              <a:t>is an enterprise-level initiative to make the measurement of outcomes that matter to patients part of routine clinical care. </a:t>
            </a:r>
            <a:endParaRPr sz="19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 b="0" sz="2100" u="none">
              <a:solidFill>
                <a:srgbClr val="4E4E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rgbClr val="4E4E4E"/>
                </a:solidFill>
                <a:latin typeface="Calibri"/>
                <a:ea typeface="Calibri"/>
                <a:cs typeface="Calibri"/>
                <a:sym typeface="Calibri"/>
              </a:rPr>
              <a:t>By seamlessly integrating patient-reported outcome measures into the electronic health record, VPROMS makes these data available to patients and clinicians during real-time clinical care as well as for quality improvement and research endeavors.</a:t>
            </a:r>
            <a:endParaRPr sz="1900"/>
          </a:p>
        </p:txBody>
      </p:sp>
      <p:sp>
        <p:nvSpPr>
          <p:cNvPr id="92" name="Google Shape;92;g14ea68693f8_0_182"/>
          <p:cNvSpPr txBox="1"/>
          <p:nvPr/>
        </p:nvSpPr>
        <p:spPr>
          <a:xfrm>
            <a:off x="6498835" y="1455315"/>
            <a:ext cx="309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1900"/>
          </a:p>
        </p:txBody>
      </p:sp>
      <p:sp>
        <p:nvSpPr>
          <p:cNvPr id="93" name="Google Shape;93;g14ea68693f8_0_182"/>
          <p:cNvSpPr txBox="1"/>
          <p:nvPr/>
        </p:nvSpPr>
        <p:spPr>
          <a:xfrm>
            <a:off x="7841241" y="1464304"/>
            <a:ext cx="309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900"/>
          </a:p>
        </p:txBody>
      </p:sp>
      <p:sp>
        <p:nvSpPr>
          <p:cNvPr id="94" name="Google Shape;94;g14ea68693f8_0_182"/>
          <p:cNvSpPr txBox="1"/>
          <p:nvPr/>
        </p:nvSpPr>
        <p:spPr>
          <a:xfrm>
            <a:off x="9244325" y="1460389"/>
            <a:ext cx="309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1900"/>
          </a:p>
        </p:txBody>
      </p:sp>
      <p:cxnSp>
        <p:nvCxnSpPr>
          <p:cNvPr id="95" name="Google Shape;95;g14ea68693f8_0_182"/>
          <p:cNvCxnSpPr/>
          <p:nvPr/>
        </p:nvCxnSpPr>
        <p:spPr>
          <a:xfrm>
            <a:off x="4778477" y="1749252"/>
            <a:ext cx="6900000" cy="0"/>
          </a:xfrm>
          <a:prstGeom prst="straightConnector1">
            <a:avLst/>
          </a:prstGeom>
          <a:noFill/>
          <a:ln cap="flat" cmpd="sng" w="12700">
            <a:solidFill>
              <a:srgbClr val="DECBA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6" name="Google Shape;96;g14ea68693f8_0_182"/>
          <p:cNvSpPr txBox="1"/>
          <p:nvPr/>
        </p:nvSpPr>
        <p:spPr>
          <a:xfrm>
            <a:off x="4654845" y="818731"/>
            <a:ext cx="24948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 fontScale="7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773D"/>
              </a:buClr>
              <a:buSzPct val="100000"/>
              <a:buFont typeface="Calibri"/>
              <a:buNone/>
            </a:pPr>
            <a:r>
              <a:rPr b="1" lang="en-US" sz="3500" u="none">
                <a:solidFill>
                  <a:srgbClr val="99773D"/>
                </a:solidFill>
                <a:latin typeface="Calibri"/>
                <a:ea typeface="Calibri"/>
                <a:cs typeface="Calibri"/>
                <a:sym typeface="Calibri"/>
              </a:rPr>
              <a:t>Key Milestones</a:t>
            </a:r>
            <a:endParaRPr sz="1900"/>
          </a:p>
        </p:txBody>
      </p:sp>
      <p:pic>
        <p:nvPicPr>
          <p:cNvPr descr="Magnifying glass outline" id="97" name="Google Shape;97;g14ea68693f8_0_1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60527" y="2965549"/>
            <a:ext cx="442514" cy="442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ars outline" id="98" name="Google Shape;98;g14ea68693f8_0_1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51312" y="2937749"/>
            <a:ext cx="502682" cy="502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ndemic exponential curve bar graph outline" id="99" name="Google Shape;99;g14ea68693f8_0_1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61599" y="2937749"/>
            <a:ext cx="525881" cy="52588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4ea68693f8_0_182"/>
          <p:cNvSpPr txBox="1"/>
          <p:nvPr/>
        </p:nvSpPr>
        <p:spPr>
          <a:xfrm>
            <a:off x="10647857" y="1464304"/>
            <a:ext cx="309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1900"/>
          </a:p>
        </p:txBody>
      </p:sp>
      <p:cxnSp>
        <p:nvCxnSpPr>
          <p:cNvPr id="101" name="Google Shape;101;g14ea68693f8_0_182"/>
          <p:cNvCxnSpPr/>
          <p:nvPr/>
        </p:nvCxnSpPr>
        <p:spPr>
          <a:xfrm>
            <a:off x="6036371" y="1465019"/>
            <a:ext cx="0" cy="210840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g14ea68693f8_0_182"/>
          <p:cNvCxnSpPr/>
          <p:nvPr/>
        </p:nvCxnSpPr>
        <p:spPr>
          <a:xfrm>
            <a:off x="10086487" y="1504985"/>
            <a:ext cx="0" cy="210840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g14ea68693f8_0_182"/>
          <p:cNvSpPr txBox="1"/>
          <p:nvPr/>
        </p:nvSpPr>
        <p:spPr>
          <a:xfrm>
            <a:off x="4755141" y="2011604"/>
            <a:ext cx="11820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 </a:t>
            </a:r>
            <a:endParaRPr sz="19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19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</a:t>
            </a:r>
            <a:endParaRPr sz="1900"/>
          </a:p>
        </p:txBody>
      </p:sp>
      <p:sp>
        <p:nvSpPr>
          <p:cNvPr id="104" name="Google Shape;104;g14ea68693f8_0_182"/>
          <p:cNvSpPr txBox="1"/>
          <p:nvPr/>
        </p:nvSpPr>
        <p:spPr>
          <a:xfrm>
            <a:off x="6148247" y="2032765"/>
            <a:ext cx="11148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</a:t>
            </a:r>
            <a:endParaRPr sz="19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</a:t>
            </a:r>
            <a:endParaRPr sz="19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Pilots</a:t>
            </a:r>
            <a:endParaRPr sz="1900"/>
          </a:p>
        </p:txBody>
      </p:sp>
      <p:sp>
        <p:nvSpPr>
          <p:cNvPr id="105" name="Google Shape;105;g14ea68693f8_0_182"/>
          <p:cNvSpPr txBox="1"/>
          <p:nvPr/>
        </p:nvSpPr>
        <p:spPr>
          <a:xfrm>
            <a:off x="8742308" y="2006645"/>
            <a:ext cx="13965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 Out</a:t>
            </a:r>
            <a:endParaRPr sz="19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remaining </a:t>
            </a:r>
            <a:endParaRPr sz="19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</a:t>
            </a:r>
            <a:endParaRPr sz="1900"/>
          </a:p>
        </p:txBody>
      </p:sp>
      <p:sp>
        <p:nvSpPr>
          <p:cNvPr id="106" name="Google Shape;106;g14ea68693f8_0_182"/>
          <p:cNvSpPr txBox="1"/>
          <p:nvPr/>
        </p:nvSpPr>
        <p:spPr>
          <a:xfrm>
            <a:off x="10052428" y="2007612"/>
            <a:ext cx="15444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data for Value-Based Health Care</a:t>
            </a:r>
            <a:endParaRPr sz="19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/>
          </a:p>
        </p:txBody>
      </p:sp>
      <p:sp>
        <p:nvSpPr>
          <p:cNvPr id="107" name="Google Shape;107;g14ea68693f8_0_182"/>
          <p:cNvSpPr txBox="1"/>
          <p:nvPr/>
        </p:nvSpPr>
        <p:spPr>
          <a:xfrm>
            <a:off x="7442096" y="2016143"/>
            <a:ext cx="12291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Scale Expansion</a:t>
            </a:r>
            <a:endParaRPr sz="19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t/>
            </a:r>
            <a:endParaRPr b="0" sz="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g14ea68693f8_0_182"/>
          <p:cNvCxnSpPr/>
          <p:nvPr/>
        </p:nvCxnSpPr>
        <p:spPr>
          <a:xfrm>
            <a:off x="7333941" y="1475049"/>
            <a:ext cx="0" cy="210840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g14ea68693f8_0_182"/>
          <p:cNvCxnSpPr/>
          <p:nvPr/>
        </p:nvCxnSpPr>
        <p:spPr>
          <a:xfrm>
            <a:off x="8742308" y="1491860"/>
            <a:ext cx="0" cy="210840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g14ea68693f8_0_182"/>
          <p:cNvCxnSpPr>
            <a:stCxn id="103" idx="0"/>
          </p:cNvCxnSpPr>
          <p:nvPr/>
        </p:nvCxnSpPr>
        <p:spPr>
          <a:xfrm rot="10800000">
            <a:off x="5346141" y="1749104"/>
            <a:ext cx="0" cy="262500"/>
          </a:xfrm>
          <a:prstGeom prst="straightConnector1">
            <a:avLst/>
          </a:prstGeom>
          <a:noFill/>
          <a:ln cap="flat" cmpd="sng" w="12700">
            <a:solidFill>
              <a:srgbClr val="DECBA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" name="Google Shape;111;g14ea68693f8_0_182"/>
          <p:cNvCxnSpPr>
            <a:stCxn id="104" idx="0"/>
          </p:cNvCxnSpPr>
          <p:nvPr/>
        </p:nvCxnSpPr>
        <p:spPr>
          <a:xfrm rot="10800000">
            <a:off x="6705647" y="1749265"/>
            <a:ext cx="0" cy="283500"/>
          </a:xfrm>
          <a:prstGeom prst="straightConnector1">
            <a:avLst/>
          </a:prstGeom>
          <a:noFill/>
          <a:ln cap="flat" cmpd="sng" w="12700">
            <a:solidFill>
              <a:srgbClr val="DECBA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g14ea68693f8_0_182"/>
          <p:cNvCxnSpPr>
            <a:stCxn id="107" idx="0"/>
          </p:cNvCxnSpPr>
          <p:nvPr/>
        </p:nvCxnSpPr>
        <p:spPr>
          <a:xfrm rot="10800000">
            <a:off x="8056646" y="1749443"/>
            <a:ext cx="0" cy="266700"/>
          </a:xfrm>
          <a:prstGeom prst="straightConnector1">
            <a:avLst/>
          </a:prstGeom>
          <a:noFill/>
          <a:ln cap="flat" cmpd="sng" w="12700">
            <a:solidFill>
              <a:srgbClr val="DECBA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g14ea68693f8_0_182"/>
          <p:cNvSpPr/>
          <p:nvPr/>
        </p:nvSpPr>
        <p:spPr>
          <a:xfrm>
            <a:off x="3543624" y="4777167"/>
            <a:ext cx="8019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 cap="none">
                <a:solidFill>
                  <a:srgbClr val="99773D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sz="1900"/>
          </a:p>
        </p:txBody>
      </p:sp>
      <p:pic>
        <p:nvPicPr>
          <p:cNvPr descr="Hospital with solid fill" id="114" name="Google Shape;114;g14ea68693f8_0_18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48120" y="5467857"/>
            <a:ext cx="739895" cy="73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spital with solid fill" id="115" name="Google Shape;115;g14ea68693f8_0_18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12571" y="5467855"/>
            <a:ext cx="739895" cy="73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spital with solid fill" id="116" name="Google Shape;116;g14ea68693f8_0_18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77944" y="5467856"/>
            <a:ext cx="739895" cy="73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spital with solid fill" id="117" name="Google Shape;117;g14ea68693f8_0_18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32781" y="4088949"/>
            <a:ext cx="739895" cy="73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spital with solid fill" id="118" name="Google Shape;118;g14ea68693f8_0_18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07303" y="4088949"/>
            <a:ext cx="739895" cy="73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spital with solid fill" id="119" name="Google Shape;119;g14ea68693f8_0_18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72676" y="4088948"/>
            <a:ext cx="739895" cy="73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spital with solid fill" id="120" name="Google Shape;120;g14ea68693f8_0_18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37469" y="4814847"/>
            <a:ext cx="739895" cy="73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spital with solid fill" id="121" name="Google Shape;121;g14ea68693f8_0_18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00008" y="4807892"/>
            <a:ext cx="739895" cy="7398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g14ea68693f8_0_182"/>
          <p:cNvCxnSpPr>
            <a:stCxn id="105" idx="0"/>
          </p:cNvCxnSpPr>
          <p:nvPr/>
        </p:nvCxnSpPr>
        <p:spPr>
          <a:xfrm rot="10800000">
            <a:off x="9440558" y="1749545"/>
            <a:ext cx="0" cy="257100"/>
          </a:xfrm>
          <a:prstGeom prst="straightConnector1">
            <a:avLst/>
          </a:prstGeom>
          <a:noFill/>
          <a:ln cap="flat" cmpd="sng" w="12700">
            <a:solidFill>
              <a:srgbClr val="DECBA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g14ea68693f8_0_182"/>
          <p:cNvCxnSpPr>
            <a:stCxn id="106" idx="0"/>
          </p:cNvCxnSpPr>
          <p:nvPr/>
        </p:nvCxnSpPr>
        <p:spPr>
          <a:xfrm rot="10800000">
            <a:off x="10824628" y="1749312"/>
            <a:ext cx="0" cy="258300"/>
          </a:xfrm>
          <a:prstGeom prst="straightConnector1">
            <a:avLst/>
          </a:prstGeom>
          <a:noFill/>
          <a:ln cap="flat" cmpd="sng" w="12700">
            <a:solidFill>
              <a:srgbClr val="DECBA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Network outline" id="124" name="Google Shape;124;g14ea68693f8_0_18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40740" y="2911820"/>
            <a:ext cx="549972" cy="549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ask outline" id="125" name="Google Shape;125;g14ea68693f8_0_18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73057" y="2966721"/>
            <a:ext cx="450679" cy="45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4ea68693f8_0_182"/>
          <p:cNvSpPr/>
          <p:nvPr/>
        </p:nvSpPr>
        <p:spPr>
          <a:xfrm>
            <a:off x="-8101" y="5987383"/>
            <a:ext cx="12003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 cap="none">
                <a:solidFill>
                  <a:srgbClr val="99773D"/>
                </a:solidFill>
                <a:latin typeface="Calibri"/>
                <a:ea typeface="Calibri"/>
                <a:cs typeface="Calibri"/>
                <a:sym typeface="Calibri"/>
              </a:rPr>
              <a:t>57</a:t>
            </a:r>
            <a:r>
              <a:rPr b="1" lang="en-US" sz="2100" cap="none">
                <a:solidFill>
                  <a:srgbClr val="99773D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b="1" lang="en-US" sz="4300" cap="none">
                <a:solidFill>
                  <a:srgbClr val="9977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/>
          </a:p>
        </p:txBody>
      </p:sp>
      <p:sp>
        <p:nvSpPr>
          <p:cNvPr id="127" name="Google Shape;127;g14ea68693f8_0_182"/>
          <p:cNvSpPr txBox="1"/>
          <p:nvPr/>
        </p:nvSpPr>
        <p:spPr>
          <a:xfrm>
            <a:off x="966943" y="6228952"/>
            <a:ext cx="16608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rgbClr val="4E4E4E"/>
                </a:solidFill>
                <a:latin typeface="Calibri"/>
                <a:ea typeface="Calibri"/>
                <a:cs typeface="Calibri"/>
                <a:sym typeface="Calibri"/>
              </a:rPr>
              <a:t>Completion Rate</a:t>
            </a:r>
            <a:endParaRPr sz="1900"/>
          </a:p>
        </p:txBody>
      </p:sp>
      <p:cxnSp>
        <p:nvCxnSpPr>
          <p:cNvPr id="128" name="Google Shape;128;g14ea68693f8_0_182"/>
          <p:cNvCxnSpPr/>
          <p:nvPr/>
        </p:nvCxnSpPr>
        <p:spPr>
          <a:xfrm>
            <a:off x="7456120" y="4152932"/>
            <a:ext cx="0" cy="24501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DNA outline" id="129" name="Google Shape;129;g14ea68693f8_0_18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960835" y="4864391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4ea68693f8_0_182"/>
          <p:cNvSpPr txBox="1"/>
          <p:nvPr/>
        </p:nvSpPr>
        <p:spPr>
          <a:xfrm>
            <a:off x="7670888" y="6208001"/>
            <a:ext cx="1799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600"/>
              <a:buFont typeface="Calibri"/>
              <a:buNone/>
            </a:pPr>
            <a:r>
              <a:rPr b="0" lang="en-US" sz="1600" u="none">
                <a:solidFill>
                  <a:srgbClr val="4E4E4E"/>
                </a:solidFill>
                <a:latin typeface="Calibri"/>
                <a:ea typeface="Calibri"/>
                <a:cs typeface="Calibri"/>
                <a:sym typeface="Calibri"/>
              </a:rPr>
              <a:t>Medical Specialties </a:t>
            </a:r>
            <a:endParaRPr sz="1900"/>
          </a:p>
        </p:txBody>
      </p:sp>
      <p:sp>
        <p:nvSpPr>
          <p:cNvPr id="131" name="Google Shape;131;g14ea68693f8_0_182"/>
          <p:cNvSpPr/>
          <p:nvPr/>
        </p:nvSpPr>
        <p:spPr>
          <a:xfrm>
            <a:off x="8169471" y="4084691"/>
            <a:ext cx="8019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 cap="none">
                <a:solidFill>
                  <a:srgbClr val="99773D"/>
                </a:solidFill>
                <a:latin typeface="Calibri"/>
                <a:ea typeface="Calibri"/>
                <a:cs typeface="Calibri"/>
                <a:sym typeface="Calibri"/>
              </a:rPr>
              <a:t>34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g14ea68693f8_0_244"/>
          <p:cNvCxnSpPr/>
          <p:nvPr/>
        </p:nvCxnSpPr>
        <p:spPr>
          <a:xfrm>
            <a:off x="6096000" y="358900"/>
            <a:ext cx="0" cy="6202800"/>
          </a:xfrm>
          <a:prstGeom prst="straightConnector1">
            <a:avLst/>
          </a:prstGeom>
          <a:noFill/>
          <a:ln cap="flat" cmpd="sng" w="2857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" name="Google Shape;137;g14ea68693f8_0_244"/>
          <p:cNvSpPr txBox="1"/>
          <p:nvPr/>
        </p:nvSpPr>
        <p:spPr>
          <a:xfrm>
            <a:off x="255525" y="191268"/>
            <a:ext cx="54867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700"/>
              <a:buFont typeface="Calibri"/>
              <a:buNone/>
            </a:pPr>
            <a:r>
              <a:rPr b="1" lang="en-US" sz="2700">
                <a:solidFill>
                  <a:srgbClr val="4E4E4E"/>
                </a:solidFill>
                <a:latin typeface="Calibri"/>
                <a:ea typeface="Calibri"/>
                <a:cs typeface="Calibri"/>
                <a:sym typeface="Calibri"/>
              </a:rPr>
              <a:t>Stakeholder Engagement</a:t>
            </a:r>
            <a:endParaRPr sz="1900"/>
          </a:p>
        </p:txBody>
      </p:sp>
      <p:sp>
        <p:nvSpPr>
          <p:cNvPr id="138" name="Google Shape;138;g14ea68693f8_0_244"/>
          <p:cNvSpPr txBox="1"/>
          <p:nvPr/>
        </p:nvSpPr>
        <p:spPr>
          <a:xfrm>
            <a:off x="6449867" y="868615"/>
            <a:ext cx="54867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900"/>
              <a:buFont typeface="Calibri"/>
              <a:buNone/>
            </a:pPr>
            <a:r>
              <a:rPr i="1" lang="en-US" sz="1900">
                <a:solidFill>
                  <a:srgbClr val="4E4E4E"/>
                </a:solidFill>
                <a:latin typeface="Calibri"/>
                <a:ea typeface="Calibri"/>
                <a:cs typeface="Calibri"/>
                <a:sym typeface="Calibri"/>
              </a:rPr>
              <a:t>Bariatrics Pre &amp; Post Surgery Quality of Life Scores  </a:t>
            </a:r>
            <a:endParaRPr sz="1900"/>
          </a:p>
        </p:txBody>
      </p:sp>
      <p:grpSp>
        <p:nvGrpSpPr>
          <p:cNvPr id="139" name="Google Shape;139;g14ea68693f8_0_244"/>
          <p:cNvGrpSpPr/>
          <p:nvPr/>
        </p:nvGrpSpPr>
        <p:grpSpPr>
          <a:xfrm>
            <a:off x="674962" y="1276368"/>
            <a:ext cx="4647617" cy="5197410"/>
            <a:chOff x="126842" y="1056531"/>
            <a:chExt cx="3128234" cy="3631505"/>
          </a:xfrm>
        </p:grpSpPr>
        <p:sp>
          <p:nvSpPr>
            <p:cNvPr id="140" name="Google Shape;140;g14ea68693f8_0_244"/>
            <p:cNvSpPr/>
            <p:nvPr/>
          </p:nvSpPr>
          <p:spPr>
            <a:xfrm>
              <a:off x="126842" y="1056531"/>
              <a:ext cx="3093900" cy="3600000"/>
            </a:xfrm>
            <a:prstGeom prst="rect">
              <a:avLst/>
            </a:prstGeom>
            <a:solidFill>
              <a:srgbClr val="4E4E4E"/>
            </a:solidFill>
            <a:ln cap="flat" cmpd="sng" w="9525">
              <a:solidFill>
                <a:srgbClr val="99773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etwork with solid fill" id="141" name="Google Shape;141;g14ea68693f8_0_2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7471" y="1696222"/>
              <a:ext cx="2960832" cy="2960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g14ea68693f8_0_244"/>
            <p:cNvSpPr txBox="1"/>
            <p:nvPr/>
          </p:nvSpPr>
          <p:spPr>
            <a:xfrm>
              <a:off x="161176" y="1224312"/>
              <a:ext cx="3093900" cy="48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rmAutofit fontScale="85000" lnSpcReduction="100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Calibri"/>
                <a:buNone/>
              </a:pPr>
              <a:r>
                <a:rPr b="1"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Acceptance of and willingness to actively support and participate in the initiative </a:t>
              </a:r>
              <a:endParaRPr sz="1900"/>
            </a:p>
          </p:txBody>
        </p:sp>
        <p:sp>
          <p:nvSpPr>
            <p:cNvPr id="143" name="Google Shape;143;g14ea68693f8_0_244"/>
            <p:cNvSpPr txBox="1"/>
            <p:nvPr/>
          </p:nvSpPr>
          <p:spPr>
            <a:xfrm>
              <a:off x="506117" y="4248383"/>
              <a:ext cx="9144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i="1"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Ambulatory Leadership</a:t>
              </a:r>
              <a:endParaRPr sz="1900"/>
            </a:p>
          </p:txBody>
        </p:sp>
        <p:sp>
          <p:nvSpPr>
            <p:cNvPr id="144" name="Google Shape;144;g14ea68693f8_0_244"/>
            <p:cNvSpPr txBox="1"/>
            <p:nvPr/>
          </p:nvSpPr>
          <p:spPr>
            <a:xfrm>
              <a:off x="283061" y="3118079"/>
              <a:ext cx="9144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i="1"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Clinicians</a:t>
              </a:r>
              <a:endParaRPr sz="1900"/>
            </a:p>
          </p:txBody>
        </p:sp>
        <p:sp>
          <p:nvSpPr>
            <p:cNvPr id="145" name="Google Shape;145;g14ea68693f8_0_244"/>
            <p:cNvSpPr txBox="1"/>
            <p:nvPr/>
          </p:nvSpPr>
          <p:spPr>
            <a:xfrm>
              <a:off x="853412" y="1748805"/>
              <a:ext cx="16290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i="1"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Patients &amp; Caregivers </a:t>
              </a:r>
              <a:endParaRPr sz="1900"/>
            </a:p>
          </p:txBody>
        </p:sp>
        <p:sp>
          <p:nvSpPr>
            <p:cNvPr id="146" name="Google Shape;146;g14ea68693f8_0_244"/>
            <p:cNvSpPr txBox="1"/>
            <p:nvPr/>
          </p:nvSpPr>
          <p:spPr>
            <a:xfrm>
              <a:off x="2124674" y="3131727"/>
              <a:ext cx="9144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i="1"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Clinic Staff</a:t>
              </a:r>
              <a:endParaRPr sz="1900"/>
            </a:p>
          </p:txBody>
        </p:sp>
        <p:sp>
          <p:nvSpPr>
            <p:cNvPr id="147" name="Google Shape;147;g14ea68693f8_0_244"/>
            <p:cNvSpPr txBox="1"/>
            <p:nvPr/>
          </p:nvSpPr>
          <p:spPr>
            <a:xfrm>
              <a:off x="1951985" y="4196336"/>
              <a:ext cx="801300" cy="49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i="1"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IT Leadership</a:t>
              </a:r>
              <a:endParaRPr sz="1900"/>
            </a:p>
          </p:txBody>
        </p:sp>
        <p:sp>
          <p:nvSpPr>
            <p:cNvPr id="148" name="Google Shape;148;g14ea68693f8_0_244"/>
            <p:cNvSpPr txBox="1"/>
            <p:nvPr/>
          </p:nvSpPr>
          <p:spPr>
            <a:xfrm>
              <a:off x="1038172" y="3160563"/>
              <a:ext cx="12459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b="1"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Buy-In</a:t>
              </a:r>
              <a:endParaRPr sz="1900"/>
            </a:p>
          </p:txBody>
        </p:sp>
        <p:pic>
          <p:nvPicPr>
            <p:cNvPr descr="Doctor female outline" id="149" name="Google Shape;149;g14ea68693f8_0_2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9294" y="2780543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ing outline" id="150" name="Google Shape;150;g14ea68693f8_0_2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10100" y="2148319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ffice worker female outline" id="151" name="Google Shape;151;g14ea68693f8_0_24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10693" y="3855016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ffice worker male outline" id="152" name="Google Shape;152;g14ea68693f8_0_24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6048" y="3838359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le profile outline" id="153" name="Google Shape;153;g14ea68693f8_0_24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421854" y="2766321"/>
              <a:ext cx="320040" cy="3200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4" name="Google Shape;154;g14ea68693f8_0_2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46633" y="1676195"/>
            <a:ext cx="5693100" cy="45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4ea68693f8_0_244"/>
          <p:cNvSpPr txBox="1"/>
          <p:nvPr/>
        </p:nvSpPr>
        <p:spPr>
          <a:xfrm>
            <a:off x="6449867" y="191268"/>
            <a:ext cx="54867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700"/>
              <a:buFont typeface="Calibri"/>
              <a:buNone/>
            </a:pPr>
            <a:r>
              <a:rPr b="1" lang="en-US" sz="2700">
                <a:solidFill>
                  <a:srgbClr val="4E4E4E"/>
                </a:solidFill>
                <a:latin typeface="Calibri"/>
                <a:ea typeface="Calibri"/>
                <a:cs typeface="Calibri"/>
                <a:sym typeface="Calibri"/>
              </a:rPr>
              <a:t>Leveraging PROM Data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9_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2002-06-19T15:54:26Z</dcterms:created>
  <dc:creator>Medizinische Klinik Abt. 2</dc:creator>
</cp:coreProperties>
</file>