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2" r:id="rId5"/>
    <p:sldMasterId id="2147483665" r:id="rId6"/>
    <p:sldMasterId id="214748366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8000" cx="12192000"/>
  <p:notesSz cx="6858000" cy="9144000"/>
  <p:embeddedFontLst>
    <p:embeddedFont>
      <p:font typeface="Corbel"/>
      <p:regular r:id="rId30"/>
      <p:bold r:id="rId31"/>
      <p:italic r:id="rId32"/>
      <p:boldItalic r:id="rId33"/>
    </p:embeddedFont>
    <p:embeddedFont>
      <p:font typeface="EB Garamond"/>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jxeOA5PNkjUDxk967j9zLdyCee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D1C433-2737-46A2-BAAF-6B887A99FECB}">
  <a:tblStyle styleId="{A6D1C433-2737-46A2-BAAF-6B887A99FECB}" styleName="Table_0">
    <a:wholeTbl>
      <a:tcTxStyle b="off" i="off">
        <a:font>
          <a:latin typeface="Open Sans"/>
          <a:ea typeface="Open Sans"/>
          <a:cs typeface="Open San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B"/>
          </a:solidFill>
        </a:fill>
      </a:tcStyle>
    </a:wholeTbl>
    <a:band1H>
      <a:tcTxStyle/>
      <a:tcStyle>
        <a:fill>
          <a:solidFill>
            <a:srgbClr val="CBCCD5"/>
          </a:solidFill>
        </a:fill>
      </a:tcStyle>
    </a:band1H>
    <a:band2H>
      <a:tcTxStyle/>
    </a:band2H>
    <a:band1V>
      <a:tcTxStyle/>
      <a:tcStyle>
        <a:fill>
          <a:solidFill>
            <a:srgbClr val="CBCCD5"/>
          </a:solidFill>
        </a:fill>
      </a:tcStyle>
    </a:band1V>
    <a:band2V>
      <a:tcTxStyle/>
    </a:band2V>
    <a:lastCol>
      <a:tcTxStyle b="on" i="off">
        <a:font>
          <a:latin typeface="Open Sans"/>
          <a:ea typeface="Open Sans"/>
          <a:cs typeface="Open Sans"/>
        </a:font>
        <a:schemeClr val="lt1"/>
      </a:tcTxStyle>
      <a:tcStyle>
        <a:fill>
          <a:solidFill>
            <a:schemeClr val="accent1"/>
          </a:solidFill>
        </a:fill>
      </a:tcStyle>
    </a:lastCol>
    <a:firstCol>
      <a:tcTxStyle b="on" i="off">
        <a:font>
          <a:latin typeface="Open Sans"/>
          <a:ea typeface="Open Sans"/>
          <a:cs typeface="Open Sans"/>
        </a:font>
        <a:schemeClr val="lt1"/>
      </a:tcTxStyle>
      <a:tcStyle>
        <a:fill>
          <a:solidFill>
            <a:schemeClr val="accent1"/>
          </a:solidFill>
        </a:fill>
      </a:tcStyle>
    </a:firstCol>
    <a:lastRow>
      <a:tcTxStyle b="on" i="off">
        <a:font>
          <a:latin typeface="Open Sans"/>
          <a:ea typeface="Open Sans"/>
          <a:cs typeface="Open San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Open Sans"/>
          <a:ea typeface="Open Sans"/>
          <a:cs typeface="Open San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2.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Corbel-bold.fntdata"/><Relationship Id="rId30" Type="http://schemas.openxmlformats.org/officeDocument/2006/relationships/font" Target="fonts/Corbel-regular.fntdata"/><Relationship Id="rId11" Type="http://schemas.openxmlformats.org/officeDocument/2006/relationships/slide" Target="slides/slide3.xml"/><Relationship Id="rId33" Type="http://schemas.openxmlformats.org/officeDocument/2006/relationships/font" Target="fonts/Corbel-boldItalic.fntdata"/><Relationship Id="rId10" Type="http://schemas.openxmlformats.org/officeDocument/2006/relationships/slide" Target="slides/slide2.xml"/><Relationship Id="rId32" Type="http://schemas.openxmlformats.org/officeDocument/2006/relationships/font" Target="fonts/Corbel-italic.fntdata"/><Relationship Id="rId13" Type="http://schemas.openxmlformats.org/officeDocument/2006/relationships/slide" Target="slides/slide5.xml"/><Relationship Id="rId35" Type="http://schemas.openxmlformats.org/officeDocument/2006/relationships/font" Target="fonts/EBGaramond-bold.fntdata"/><Relationship Id="rId12" Type="http://schemas.openxmlformats.org/officeDocument/2006/relationships/slide" Target="slides/slide4.xml"/><Relationship Id="rId34" Type="http://schemas.openxmlformats.org/officeDocument/2006/relationships/font" Target="fonts/EBGaramond-regular.fntdata"/><Relationship Id="rId15" Type="http://schemas.openxmlformats.org/officeDocument/2006/relationships/slide" Target="slides/slide7.xml"/><Relationship Id="rId37" Type="http://schemas.openxmlformats.org/officeDocument/2006/relationships/font" Target="fonts/EBGaramond-boldItalic.fntdata"/><Relationship Id="rId14" Type="http://schemas.openxmlformats.org/officeDocument/2006/relationships/slide" Target="slides/slide6.xml"/><Relationship Id="rId36" Type="http://schemas.openxmlformats.org/officeDocument/2006/relationships/font" Target="fonts/EBGaramond-italic.fntdata"/><Relationship Id="rId17" Type="http://schemas.openxmlformats.org/officeDocument/2006/relationships/slide" Target="slides/slide9.xml"/><Relationship Id="rId39" Type="http://schemas.openxmlformats.org/officeDocument/2006/relationships/font" Target="fonts/OpenSans-bold.fntdata"/><Relationship Id="rId16" Type="http://schemas.openxmlformats.org/officeDocument/2006/relationships/slide" Target="slides/slide8.xml"/><Relationship Id="rId38" Type="http://schemas.openxmlformats.org/officeDocument/2006/relationships/font" Target="fonts/OpenSans-regular.fntdata"/><Relationship Id="rId19" Type="http://schemas.openxmlformats.org/officeDocument/2006/relationships/slide" Target="slides/slide11.xml"/><Relationship Id="rId18"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adayal\AppData\Local\Temp\Temp1_THRIVE%20Price%20Reports.zip\THRIVE%20Reports\Colectomy%20tables%20for%20THRIVE%20pilot%20site%20--%20U%20Of%20Tx%20M.D.%20Anderson%20Cancer%20Ct%20(CCN=450076)%202021-08-23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adayal\AppData\Local\Temp\Temp1_THRIVE%20Price%20Reports.zip\THRIVE%20Reports\Colectomy%20tables%20for%20THRIVE%20pilot%20site%20--%20U%20Of%20Tx%20M.D.%20Anderson%20Cancer%20Ct%20(CCN=450076)%202021-08-23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600"/>
              <a:t>Colectomy for malignant colorectal neoplasm - Mean reimbursement by hospital</a:t>
            </a:r>
          </a:p>
        </c:rich>
      </c:tx>
      <c:layout>
        <c:manualLayout>
          <c:xMode val="edge"/>
          <c:yMode val="edge"/>
          <c:x val="0.21055233361483711"/>
          <c:y val="4.514129487500329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730092625695949"/>
          <c:y val="3.8989865200501524E-2"/>
          <c:w val="0.91597828951954163"/>
          <c:h val="0.89288781405048334"/>
        </c:manualLayout>
      </c:layout>
      <c:scatterChart>
        <c:scatterStyle val="lineMarker"/>
        <c:varyColors val="0"/>
        <c:ser>
          <c:idx val="0"/>
          <c:order val="0"/>
          <c:spPr>
            <a:ln w="19050" cap="rnd">
              <a:noFill/>
              <a:round/>
            </a:ln>
            <a:effectLst/>
          </c:spPr>
          <c:marker>
            <c:symbol val="circle"/>
            <c:size val="5"/>
            <c:spPr>
              <a:solidFill>
                <a:schemeClr val="accent1"/>
              </a:solidFill>
              <a:ln w="63500">
                <a:solidFill>
                  <a:schemeClr val="accent1"/>
                </a:solidFill>
              </a:ln>
              <a:effectLst/>
            </c:spPr>
          </c:marker>
          <c:dPt>
            <c:idx val="0"/>
            <c:marker>
              <c:symbol val="circle"/>
              <c:size val="5"/>
              <c:spPr>
                <a:solidFill>
                  <a:schemeClr val="accent1"/>
                </a:solidFill>
                <a:ln w="63500">
                  <a:solidFill>
                    <a:srgbClr val="FF0000"/>
                  </a:solidFill>
                </a:ln>
                <a:effectLst/>
              </c:spPr>
            </c:marker>
            <c:bubble3D val="0"/>
            <c:extLst>
              <c:ext xmlns:c16="http://schemas.microsoft.com/office/drawing/2014/chart" uri="{C3380CC4-5D6E-409C-BE32-E72D297353CC}">
                <c16:uniqueId val="{00000000-3B45-4FF7-8463-F775DD55F6EB}"/>
              </c:ext>
            </c:extLst>
          </c:dPt>
          <c:xVal>
            <c:numRef>
              <c:f>'2. HRR by site'!$B$7:$B$21</c:f>
              <c:numCache>
                <c:formatCode>General</c:formatCode>
                <c:ptCount val="15"/>
                <c:pt idx="0" formatCode="#,##0">
                  <c:v>411</c:v>
                </c:pt>
                <c:pt idx="2" formatCode="#,##0">
                  <c:v>245</c:v>
                </c:pt>
                <c:pt idx="3" formatCode="#,##0">
                  <c:v>58</c:v>
                </c:pt>
                <c:pt idx="4" formatCode="#,##0">
                  <c:v>31</c:v>
                </c:pt>
                <c:pt idx="5" formatCode="#,##0">
                  <c:v>32</c:v>
                </c:pt>
                <c:pt idx="6" formatCode="#,##0">
                  <c:v>127</c:v>
                </c:pt>
                <c:pt idx="7" formatCode="#,##0">
                  <c:v>50</c:v>
                </c:pt>
                <c:pt idx="8" formatCode="#,##0">
                  <c:v>22</c:v>
                </c:pt>
                <c:pt idx="9" formatCode="#,##0">
                  <c:v>25</c:v>
                </c:pt>
                <c:pt idx="10" formatCode="#,##0">
                  <c:v>30</c:v>
                </c:pt>
                <c:pt idx="11" formatCode="#,##0">
                  <c:v>68</c:v>
                </c:pt>
                <c:pt idx="12" formatCode="#,##0">
                  <c:v>121</c:v>
                </c:pt>
                <c:pt idx="13" formatCode="#,##0">
                  <c:v>42</c:v>
                </c:pt>
                <c:pt idx="14" formatCode="#,##0">
                  <c:v>27</c:v>
                </c:pt>
              </c:numCache>
            </c:numRef>
          </c:xVal>
          <c:yVal>
            <c:numRef>
              <c:f>'2. HRR by site'!$C$7:$C$21</c:f>
              <c:numCache>
                <c:formatCode>General</c:formatCode>
                <c:ptCount val="15"/>
                <c:pt idx="0" formatCode="&quot;$&quot;#,##0">
                  <c:v>29738</c:v>
                </c:pt>
                <c:pt idx="2" formatCode="&quot;$&quot;#,##0">
                  <c:v>26077</c:v>
                </c:pt>
                <c:pt idx="3" formatCode="&quot;$&quot;#,##0">
                  <c:v>26912</c:v>
                </c:pt>
                <c:pt idx="4" formatCode="&quot;$&quot;#,##0">
                  <c:v>20421</c:v>
                </c:pt>
                <c:pt idx="5" formatCode="&quot;$&quot;#,##0">
                  <c:v>26208</c:v>
                </c:pt>
                <c:pt idx="6" formatCode="&quot;$&quot;#,##0">
                  <c:v>21692</c:v>
                </c:pt>
                <c:pt idx="7" formatCode="&quot;$&quot;#,##0">
                  <c:v>18988</c:v>
                </c:pt>
                <c:pt idx="8" formatCode="&quot;$&quot;#,##0">
                  <c:v>21632</c:v>
                </c:pt>
                <c:pt idx="9" formatCode="&quot;$&quot;#,##0">
                  <c:v>25228</c:v>
                </c:pt>
                <c:pt idx="10" formatCode="&quot;$&quot;#,##0">
                  <c:v>23338</c:v>
                </c:pt>
                <c:pt idx="11" formatCode="&quot;$&quot;#,##0">
                  <c:v>27021</c:v>
                </c:pt>
                <c:pt idx="12" formatCode="&quot;$&quot;#,##0">
                  <c:v>21617</c:v>
                </c:pt>
                <c:pt idx="13" formatCode="&quot;$&quot;#,##0">
                  <c:v>18358</c:v>
                </c:pt>
                <c:pt idx="14" formatCode="&quot;$&quot;#,##0">
                  <c:v>24048</c:v>
                </c:pt>
              </c:numCache>
            </c:numRef>
          </c:yVal>
          <c:smooth val="0"/>
          <c:extLst>
            <c:ext xmlns:c16="http://schemas.microsoft.com/office/drawing/2014/chart" uri="{C3380CC4-5D6E-409C-BE32-E72D297353CC}">
              <c16:uniqueId val="{00000001-3B45-4FF7-8463-F775DD55F6EB}"/>
            </c:ext>
          </c:extLst>
        </c:ser>
        <c:dLbls>
          <c:showLegendKey val="0"/>
          <c:showVal val="0"/>
          <c:showCatName val="0"/>
          <c:showSerName val="0"/>
          <c:showPercent val="0"/>
          <c:showBubbleSize val="0"/>
        </c:dLbls>
        <c:axId val="780444351"/>
        <c:axId val="780446015"/>
      </c:scatterChart>
      <c:valAx>
        <c:axId val="7804443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0446015"/>
        <c:crosses val="autoZero"/>
        <c:crossBetween val="midCat"/>
      </c:valAx>
      <c:valAx>
        <c:axId val="780446015"/>
        <c:scaling>
          <c:orientation val="minMax"/>
          <c:min val="15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044435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697865"/>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B8B1-4837-98CB-07EFB875980C}"/>
            </c:ext>
          </c:extLst>
        </c:ser>
        <c:ser>
          <c:idx val="1"/>
          <c:order val="1"/>
          <c:tx>
            <c:strRef>
              <c:f>Sheet1!$C$1</c:f>
              <c:strCache>
                <c:ptCount val="1"/>
                <c:pt idx="0">
                  <c:v>Series 2</c:v>
                </c:pt>
              </c:strCache>
            </c:strRef>
          </c:tx>
          <c:spPr>
            <a:solidFill>
              <a:srgbClr val="697865"/>
            </a:solidFill>
            <a:ln>
              <a:noFill/>
            </a:ln>
            <a:effectLst/>
          </c:spPr>
          <c:invertIfNegative val="0"/>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B8B1-4837-98CB-07EFB875980C}"/>
            </c:ext>
          </c:extLst>
        </c:ser>
        <c:ser>
          <c:idx val="2"/>
          <c:order val="2"/>
          <c:tx>
            <c:strRef>
              <c:f>Sheet1!$D$1</c:f>
              <c:strCache>
                <c:ptCount val="1"/>
                <c:pt idx="0">
                  <c:v>Series 3</c:v>
                </c:pt>
              </c:strCache>
            </c:strRef>
          </c:tx>
          <c:spPr>
            <a:solidFill>
              <a:srgbClr val="697865"/>
            </a:solidFill>
            <a:ln>
              <a:solidFill>
                <a:srgbClr val="697865"/>
              </a:solid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B8B1-4837-98CB-07EFB875980C}"/>
            </c:ext>
          </c:extLst>
        </c:ser>
        <c:ser>
          <c:idx val="3"/>
          <c:order val="3"/>
          <c:tx>
            <c:strRef>
              <c:f>Sheet1!$E$1</c:f>
              <c:strCache>
                <c:ptCount val="1"/>
                <c:pt idx="0">
                  <c:v>Series 4</c:v>
                </c:pt>
              </c:strCache>
            </c:strRef>
          </c:tx>
          <c:spPr>
            <a:solidFill>
              <a:srgbClr val="D16A0D"/>
            </a:solidFill>
            <a:ln>
              <a:noFill/>
            </a:ln>
            <a:effectLst/>
          </c:spPr>
          <c:invertIfNegative val="0"/>
          <c:cat>
            <c:strRef>
              <c:f>Sheet1!$A$2</c:f>
              <c:strCache>
                <c:ptCount val="1"/>
                <c:pt idx="0">
                  <c:v>Category 1</c:v>
                </c:pt>
              </c:strCache>
            </c:strRef>
          </c:cat>
          <c:val>
            <c:numRef>
              <c:f>Sheet1!$E$2</c:f>
              <c:numCache>
                <c:formatCode>General</c:formatCode>
                <c:ptCount val="1"/>
                <c:pt idx="0">
                  <c:v>4</c:v>
                </c:pt>
              </c:numCache>
            </c:numRef>
          </c:val>
          <c:extLst>
            <c:ext xmlns:c16="http://schemas.microsoft.com/office/drawing/2014/chart" uri="{C3380CC4-5D6E-409C-BE32-E72D297353CC}">
              <c16:uniqueId val="{00000003-B8B1-4837-98CB-07EFB875980C}"/>
            </c:ext>
          </c:extLst>
        </c:ser>
        <c:dLbls>
          <c:showLegendKey val="0"/>
          <c:showVal val="0"/>
          <c:showCatName val="0"/>
          <c:showSerName val="0"/>
          <c:showPercent val="0"/>
          <c:showBubbleSize val="0"/>
        </c:dLbls>
        <c:gapWidth val="219"/>
        <c:overlap val="-27"/>
        <c:axId val="352133168"/>
        <c:axId val="388333776"/>
      </c:barChart>
      <c:catAx>
        <c:axId val="352133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8333776"/>
        <c:crosses val="autoZero"/>
        <c:auto val="1"/>
        <c:lblAlgn val="ctr"/>
        <c:lblOffset val="100"/>
        <c:noMultiLvlLbl val="0"/>
      </c:catAx>
      <c:valAx>
        <c:axId val="38833377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52133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600"/>
              <a:t>Colectomy for malignant colorectal neoplasm - Mean reimbursement by hospital</a:t>
            </a:r>
          </a:p>
        </c:rich>
      </c:tx>
      <c:layout>
        <c:manualLayout>
          <c:xMode val="edge"/>
          <c:yMode val="edge"/>
          <c:x val="0.21055233361483711"/>
          <c:y val="4.514129487500329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730092625695949"/>
          <c:y val="3.8989865200501524E-2"/>
          <c:w val="0.91597828951954163"/>
          <c:h val="0.89288781405048334"/>
        </c:manualLayout>
      </c:layout>
      <c:scatterChart>
        <c:scatterStyle val="lineMarker"/>
        <c:varyColors val="0"/>
        <c:ser>
          <c:idx val="0"/>
          <c:order val="0"/>
          <c:spPr>
            <a:ln w="19050" cap="rnd">
              <a:noFill/>
              <a:round/>
            </a:ln>
            <a:effectLst/>
          </c:spPr>
          <c:marker>
            <c:symbol val="circle"/>
            <c:size val="5"/>
            <c:spPr>
              <a:solidFill>
                <a:schemeClr val="accent1"/>
              </a:solidFill>
              <a:ln w="63500">
                <a:solidFill>
                  <a:schemeClr val="accent1"/>
                </a:solidFill>
              </a:ln>
              <a:effectLst/>
            </c:spPr>
          </c:marker>
          <c:dPt>
            <c:idx val="0"/>
            <c:marker>
              <c:symbol val="circle"/>
              <c:size val="5"/>
              <c:spPr>
                <a:solidFill>
                  <a:schemeClr val="accent1"/>
                </a:solidFill>
                <a:ln w="63500">
                  <a:solidFill>
                    <a:srgbClr val="FF0000"/>
                  </a:solidFill>
                </a:ln>
                <a:effectLst/>
              </c:spPr>
            </c:marker>
            <c:bubble3D val="0"/>
            <c:extLst>
              <c:ext xmlns:c16="http://schemas.microsoft.com/office/drawing/2014/chart" uri="{C3380CC4-5D6E-409C-BE32-E72D297353CC}">
                <c16:uniqueId val="{00000000-3B45-4FF7-8463-F775DD55F6EB}"/>
              </c:ext>
            </c:extLst>
          </c:dPt>
          <c:xVal>
            <c:numRef>
              <c:f>'2. HRR by site'!$B$7:$B$21</c:f>
              <c:numCache>
                <c:formatCode>General</c:formatCode>
                <c:ptCount val="15"/>
                <c:pt idx="0" formatCode="#,##0">
                  <c:v>411</c:v>
                </c:pt>
                <c:pt idx="2" formatCode="#,##0">
                  <c:v>245</c:v>
                </c:pt>
                <c:pt idx="3" formatCode="#,##0">
                  <c:v>58</c:v>
                </c:pt>
                <c:pt idx="4" formatCode="#,##0">
                  <c:v>31</c:v>
                </c:pt>
                <c:pt idx="5" formatCode="#,##0">
                  <c:v>32</c:v>
                </c:pt>
                <c:pt idx="6" formatCode="#,##0">
                  <c:v>127</c:v>
                </c:pt>
                <c:pt idx="7" formatCode="#,##0">
                  <c:v>50</c:v>
                </c:pt>
                <c:pt idx="8" formatCode="#,##0">
                  <c:v>22</c:v>
                </c:pt>
                <c:pt idx="9" formatCode="#,##0">
                  <c:v>25</c:v>
                </c:pt>
                <c:pt idx="10" formatCode="#,##0">
                  <c:v>30</c:v>
                </c:pt>
                <c:pt idx="11" formatCode="#,##0">
                  <c:v>68</c:v>
                </c:pt>
                <c:pt idx="12" formatCode="#,##0">
                  <c:v>121</c:v>
                </c:pt>
                <c:pt idx="13" formatCode="#,##0">
                  <c:v>42</c:v>
                </c:pt>
                <c:pt idx="14" formatCode="#,##0">
                  <c:v>27</c:v>
                </c:pt>
              </c:numCache>
            </c:numRef>
          </c:xVal>
          <c:yVal>
            <c:numRef>
              <c:f>'2. HRR by site'!$C$7:$C$21</c:f>
              <c:numCache>
                <c:formatCode>General</c:formatCode>
                <c:ptCount val="15"/>
                <c:pt idx="0" formatCode="&quot;$&quot;#,##0">
                  <c:v>29738</c:v>
                </c:pt>
                <c:pt idx="2" formatCode="&quot;$&quot;#,##0">
                  <c:v>26077</c:v>
                </c:pt>
                <c:pt idx="3" formatCode="&quot;$&quot;#,##0">
                  <c:v>26912</c:v>
                </c:pt>
                <c:pt idx="4" formatCode="&quot;$&quot;#,##0">
                  <c:v>20421</c:v>
                </c:pt>
                <c:pt idx="5" formatCode="&quot;$&quot;#,##0">
                  <c:v>26208</c:v>
                </c:pt>
                <c:pt idx="6" formatCode="&quot;$&quot;#,##0">
                  <c:v>21692</c:v>
                </c:pt>
                <c:pt idx="7" formatCode="&quot;$&quot;#,##0">
                  <c:v>18988</c:v>
                </c:pt>
                <c:pt idx="8" formatCode="&quot;$&quot;#,##0">
                  <c:v>21632</c:v>
                </c:pt>
                <c:pt idx="9" formatCode="&quot;$&quot;#,##0">
                  <c:v>25228</c:v>
                </c:pt>
                <c:pt idx="10" formatCode="&quot;$&quot;#,##0">
                  <c:v>23338</c:v>
                </c:pt>
                <c:pt idx="11" formatCode="&quot;$&quot;#,##0">
                  <c:v>27021</c:v>
                </c:pt>
                <c:pt idx="12" formatCode="&quot;$&quot;#,##0">
                  <c:v>21617</c:v>
                </c:pt>
                <c:pt idx="13" formatCode="&quot;$&quot;#,##0">
                  <c:v>18358</c:v>
                </c:pt>
                <c:pt idx="14" formatCode="&quot;$&quot;#,##0">
                  <c:v>24048</c:v>
                </c:pt>
              </c:numCache>
            </c:numRef>
          </c:yVal>
          <c:smooth val="0"/>
          <c:extLst>
            <c:ext xmlns:c16="http://schemas.microsoft.com/office/drawing/2014/chart" uri="{C3380CC4-5D6E-409C-BE32-E72D297353CC}">
              <c16:uniqueId val="{00000001-3B45-4FF7-8463-F775DD55F6EB}"/>
            </c:ext>
          </c:extLst>
        </c:ser>
        <c:dLbls>
          <c:showLegendKey val="0"/>
          <c:showVal val="0"/>
          <c:showCatName val="0"/>
          <c:showSerName val="0"/>
          <c:showPercent val="0"/>
          <c:showBubbleSize val="0"/>
        </c:dLbls>
        <c:axId val="780444351"/>
        <c:axId val="780446015"/>
      </c:scatterChart>
      <c:valAx>
        <c:axId val="7804443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0446015"/>
        <c:crosses val="autoZero"/>
        <c:crossBetween val="midCat"/>
      </c:valAx>
      <c:valAx>
        <c:axId val="780446015"/>
        <c:scaling>
          <c:orientation val="minMax"/>
          <c:min val="15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044435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4ea7667da7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g14ea7667da7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4ea7667da7_1_1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14ea7667da7_1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4ea7667da7_1_13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14ea7667da7_1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4ea7667da7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14ea7667da7_1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methodology used as suggested by Dr. Bob Kaplan</a:t>
            </a:r>
            <a:endParaRPr/>
          </a:p>
          <a:p>
            <a:pPr indent="0" lvl="0" marL="0" rtl="0" algn="l">
              <a:spcBef>
                <a:spcPts val="0"/>
              </a:spcBef>
              <a:spcAft>
                <a:spcPts val="0"/>
              </a:spcAft>
              <a:buNone/>
            </a:pPr>
            <a:r>
              <a:rPr lang="en-US"/>
              <a:t>THRIVE team took averages of estimated times when given a range for a particular task</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is a tool which helps to understand the care pathway and the resources needed to implement that pathway. It is important to state that it is not intended to provide a contribution margin by using it against the price of care. It is a 'directional' tool that helps a care team assess their efficiencies, so we found as expected. </a:t>
            </a:r>
            <a:endParaRPr sz="1800">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8" name="Google Shape;268;g14ea7667da7_1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4ea7667da7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14ea7667da7_1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Care Cycle defined by</a:t>
            </a:r>
            <a:endParaRPr/>
          </a:p>
          <a:p>
            <a:pPr indent="-228600" lvl="0" marL="228600" rtl="0" algn="l">
              <a:spcBef>
                <a:spcPts val="0"/>
              </a:spcBef>
              <a:spcAft>
                <a:spcPts val="0"/>
              </a:spcAft>
              <a:buClr>
                <a:schemeClr val="dk1"/>
              </a:buClr>
              <a:buSzPts val="1200"/>
              <a:buFont typeface="Calibri"/>
              <a:buAutoNum type="arabicPeriod"/>
            </a:pPr>
            <a:r>
              <a:rPr lang="en-US"/>
              <a:t>CPT Codes- used to identify cases that qualify and retrieve i</a:t>
            </a:r>
            <a:endParaRPr/>
          </a:p>
          <a:p>
            <a:pPr indent="-228600" lvl="0" marL="228600" rtl="0" algn="l">
              <a:spcBef>
                <a:spcPts val="0"/>
              </a:spcBef>
              <a:spcAft>
                <a:spcPts val="0"/>
              </a:spcAft>
              <a:buClr>
                <a:schemeClr val="dk1"/>
              </a:buClr>
              <a:buSzPts val="1200"/>
              <a:buFont typeface="Calibri"/>
              <a:buAutoNum type="arabicPeriod"/>
            </a:pPr>
            <a:r>
              <a:rPr lang="en-US"/>
              <a:t>For all care cycles– beginning at the Surgeon’s office after deciding that patient is a candidate for surgery through 90 days post recovery time.</a:t>
            </a:r>
            <a:endParaRPr/>
          </a:p>
          <a:p>
            <a:pPr indent="-228600" lvl="0" marL="228600" rtl="0" algn="l">
              <a:spcBef>
                <a:spcPts val="0"/>
              </a:spcBef>
              <a:spcAft>
                <a:spcPts val="0"/>
              </a:spcAft>
              <a:buClr>
                <a:schemeClr val="dk1"/>
              </a:buClr>
              <a:buSzPts val="1200"/>
              <a:buFont typeface="Calibri"/>
              <a:buAutoNum type="arabicPeriod"/>
            </a:pPr>
            <a:r>
              <a:rPr lang="en-US"/>
              <a:t>Divided up in maps created first as a template and then tailored to the individual site based on the interviews with Surgeon Champion and the rest of the multi-disciplinary team</a:t>
            </a:r>
            <a:endParaRPr/>
          </a:p>
          <a:p>
            <a:pPr indent="-228600" lvl="0" marL="228600" rtl="0" algn="l">
              <a:spcBef>
                <a:spcPts val="0"/>
              </a:spcBef>
              <a:spcAft>
                <a:spcPts val="0"/>
              </a:spcAft>
              <a:buClr>
                <a:schemeClr val="dk1"/>
              </a:buClr>
              <a:buSzPts val="1200"/>
              <a:buFont typeface="Calibri"/>
              <a:buAutoNum type="arabicPeriod"/>
            </a:pPr>
            <a:r>
              <a:rPr lang="en-US"/>
              <a:t>TDABC Mapping is not necessarily about the exact sequence of tasks many times, but instead about recording if the steps were actually completed.  Capturing the steps whichever phase of care they may fall into actually provides insight into cost in each of those phases</a:t>
            </a:r>
            <a:endParaRPr/>
          </a:p>
          <a:p>
            <a:pPr indent="-152400" lvl="0" marL="228600" rtl="0" algn="l">
              <a:spcBef>
                <a:spcPts val="0"/>
              </a:spcBef>
              <a:spcAft>
                <a:spcPts val="0"/>
              </a:spcAft>
              <a:buClr>
                <a:schemeClr val="dk1"/>
              </a:buClr>
              <a:buSzPts val="1200"/>
              <a:buFont typeface="Calibri"/>
              <a:buNone/>
            </a:pPr>
            <a:r>
              <a:t/>
            </a:r>
            <a:endParaRPr/>
          </a:p>
        </p:txBody>
      </p:sp>
      <p:sp>
        <p:nvSpPr>
          <p:cNvPr id="278" name="Google Shape;278;g14ea7667da7_1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4ea7667da7_1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14ea7667da7_1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2" marL="914400" rtl="0" algn="l">
              <a:spcBef>
                <a:spcPts val="0"/>
              </a:spcBef>
              <a:spcAft>
                <a:spcPts val="0"/>
              </a:spcAft>
              <a:buNone/>
            </a:pPr>
            <a:r>
              <a:rPr lang="en-US"/>
              <a:t>Personnel</a:t>
            </a:r>
            <a:endParaRPr/>
          </a:p>
          <a:p>
            <a:pPr indent="0" lvl="2" marL="914400" rtl="0" algn="l">
              <a:spcBef>
                <a:spcPts val="0"/>
              </a:spcBef>
              <a:spcAft>
                <a:spcPts val="0"/>
              </a:spcAft>
              <a:buNone/>
            </a:pPr>
            <a:r>
              <a:rPr lang="en-US"/>
              <a:t>Space</a:t>
            </a:r>
            <a:endParaRPr/>
          </a:p>
          <a:p>
            <a:pPr indent="0" lvl="2" marL="914400" rtl="0" algn="l">
              <a:spcBef>
                <a:spcPts val="0"/>
              </a:spcBef>
              <a:spcAft>
                <a:spcPts val="0"/>
              </a:spcAft>
              <a:buNone/>
            </a:pPr>
            <a:r>
              <a:rPr lang="en-US"/>
              <a:t>Consumables</a:t>
            </a:r>
            <a:endParaRPr/>
          </a:p>
          <a:p>
            <a:pPr indent="0" lvl="2" marL="914400" rtl="0" algn="l">
              <a:spcBef>
                <a:spcPts val="0"/>
              </a:spcBef>
              <a:spcAft>
                <a:spcPts val="0"/>
              </a:spcAft>
              <a:buNone/>
            </a:pPr>
            <a:r>
              <a:rPr lang="en-US"/>
              <a:t>Equipment</a:t>
            </a:r>
            <a:endParaRPr/>
          </a:p>
          <a:p>
            <a:pPr indent="0" lvl="2" marL="914400" rtl="0" algn="l">
              <a:spcBef>
                <a:spcPts val="0"/>
              </a:spcBef>
              <a:spcAft>
                <a:spcPts val="0"/>
              </a:spcAft>
              <a:buNone/>
            </a:pPr>
            <a:r>
              <a:rPr lang="en-US"/>
              <a:t>No PHI asked for at any point</a:t>
            </a:r>
            <a:endParaRPr/>
          </a:p>
          <a:p>
            <a:pPr indent="0" lvl="2" marL="914400" rtl="0" algn="l">
              <a:spcBef>
                <a:spcPts val="0"/>
              </a:spcBef>
              <a:spcAft>
                <a:spcPts val="0"/>
              </a:spcAft>
              <a:buNone/>
            </a:pPr>
            <a:r>
              <a:t/>
            </a:r>
            <a:endParaRPr/>
          </a:p>
          <a:p>
            <a:pPr indent="0" lvl="2" marL="914400" rtl="0" algn="l">
              <a:spcBef>
                <a:spcPts val="0"/>
              </a:spcBef>
              <a:spcAft>
                <a:spcPts val="0"/>
              </a:spcAft>
              <a:buNone/>
            </a:pPr>
            <a:r>
              <a:rPr lang="en-US"/>
              <a:t>Care cycle is defined by CPT Codes and for the purpose of THRIVE starts in the surgeon’s office where the decision to perform surgery has already been made.  The THRIVE process maps for a condition model care through 90 days of post-operative recovery period.</a:t>
            </a:r>
            <a:endParaRPr/>
          </a:p>
          <a:p>
            <a:pPr indent="0" lvl="2" marL="914400" rtl="0" algn="l">
              <a:spcBef>
                <a:spcPts val="0"/>
              </a:spcBef>
              <a:spcAft>
                <a:spcPts val="0"/>
              </a:spcAft>
              <a:buNone/>
            </a:pPr>
            <a:r>
              <a:t/>
            </a:r>
            <a:endParaRPr/>
          </a:p>
          <a:p>
            <a:pPr indent="-379412" lvl="1" marL="379412" rtl="0" algn="l">
              <a:spcBef>
                <a:spcPts val="0"/>
              </a:spcBef>
              <a:spcAft>
                <a:spcPts val="0"/>
              </a:spcAft>
              <a:buNone/>
            </a:pPr>
            <a:r>
              <a:rPr lang="en-US"/>
              <a:t>Cost Data Segments</a:t>
            </a:r>
            <a:endParaRPr/>
          </a:p>
          <a:p>
            <a:pPr indent="-379412" lvl="2" marL="1025525" rtl="0" algn="l">
              <a:spcBef>
                <a:spcPts val="0"/>
              </a:spcBef>
              <a:spcAft>
                <a:spcPts val="0"/>
              </a:spcAft>
              <a:buClr>
                <a:schemeClr val="dk1"/>
              </a:buClr>
              <a:buSzPts val="1200"/>
              <a:buFont typeface="Arial"/>
              <a:buChar char="•"/>
            </a:pPr>
            <a:r>
              <a:rPr lang="en-US"/>
              <a:t>Personnel – surgeons, nurses, lab techs, floor personnel– COLLECTED ON AN ANNUAL AGGREGATED BASIS</a:t>
            </a:r>
            <a:endParaRPr/>
          </a:p>
          <a:p>
            <a:pPr indent="-379412" lvl="2" marL="1025525" rtl="0" algn="l">
              <a:spcBef>
                <a:spcPts val="0"/>
              </a:spcBef>
              <a:spcAft>
                <a:spcPts val="0"/>
              </a:spcAft>
              <a:buClr>
                <a:schemeClr val="dk1"/>
              </a:buClr>
              <a:buSzPts val="1200"/>
              <a:buFont typeface="Arial"/>
              <a:buChar char="•"/>
            </a:pPr>
            <a:r>
              <a:rPr lang="en-US"/>
              <a:t>Consumables – staple loads, gowns, injectibles, OUT OF THE EMR BASED ON AN AVERAGE-TYPICAL CASE USAGE OVER THE CARE CYCLE</a:t>
            </a:r>
            <a:endParaRPr/>
          </a:p>
          <a:p>
            <a:pPr indent="-379412" lvl="2" marL="1025525" rtl="0" algn="l">
              <a:spcBef>
                <a:spcPts val="0"/>
              </a:spcBef>
              <a:spcAft>
                <a:spcPts val="0"/>
              </a:spcAft>
              <a:buClr>
                <a:schemeClr val="dk1"/>
              </a:buClr>
              <a:buSzPts val="1200"/>
              <a:buFont typeface="Arial"/>
              <a:buChar char="•"/>
            </a:pPr>
            <a:r>
              <a:rPr lang="en-US"/>
              <a:t>Space– traditional square footage +/- embedded items COLLECTED ON AN ANNUAL AGGREGATED BASIS</a:t>
            </a:r>
            <a:endParaRPr/>
          </a:p>
          <a:p>
            <a:pPr indent="-379412" lvl="2" marL="1025525" rtl="0" algn="l">
              <a:spcBef>
                <a:spcPts val="0"/>
              </a:spcBef>
              <a:spcAft>
                <a:spcPts val="0"/>
              </a:spcAft>
              <a:buClr>
                <a:schemeClr val="dk1"/>
              </a:buClr>
              <a:buSzPts val="1200"/>
              <a:buFont typeface="Arial"/>
              <a:buChar char="•"/>
            </a:pPr>
            <a:r>
              <a:rPr lang="en-US"/>
              <a:t>Equipment– if relevant, ex: Da Vinci robot COLLECTED ON AN ANNUAL AGGREGATED BASIS</a:t>
            </a:r>
            <a:endParaRPr/>
          </a:p>
          <a:p>
            <a:pPr indent="-303212" lvl="2" marL="1025525" rtl="0" algn="l">
              <a:spcBef>
                <a:spcPts val="0"/>
              </a:spcBef>
              <a:spcAft>
                <a:spcPts val="0"/>
              </a:spcAft>
              <a:buClr>
                <a:schemeClr val="dk1"/>
              </a:buClr>
              <a:buSzPts val="1200"/>
              <a:buFont typeface="Arial"/>
              <a:buNone/>
            </a:pPr>
            <a:r>
              <a:t/>
            </a:r>
            <a:endParaRPr/>
          </a:p>
          <a:p>
            <a:pPr indent="-303212" lvl="2" marL="1025525" rtl="0" algn="l">
              <a:spcBef>
                <a:spcPts val="0"/>
              </a:spcBef>
              <a:spcAft>
                <a:spcPts val="0"/>
              </a:spcAft>
              <a:buClr>
                <a:schemeClr val="dk1"/>
              </a:buClr>
              <a:buSzPts val="1200"/>
              <a:buFont typeface="Arial"/>
              <a:buNone/>
            </a:pPr>
            <a:r>
              <a:t/>
            </a:r>
            <a:endParaRPr/>
          </a:p>
          <a:p>
            <a:pPr indent="-379412" lvl="2" marL="1025525" marR="0" rtl="0" algn="l">
              <a:lnSpc>
                <a:spcPct val="100000"/>
              </a:lnSpc>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For the sake of a modest sense of completeness the ACS TDABC model uses - and discuss the various inputs. It is important to stress that this is intended to be achievable on the common procedures and something to drive improvements - which means it has to be re-measurable as well as measurable at least once. If it is overbearing, it will never be used. </a:t>
            </a:r>
            <a:endParaRPr sz="1800">
              <a:latin typeface="Calibri"/>
              <a:ea typeface="Calibri"/>
              <a:cs typeface="Calibri"/>
              <a:sym typeface="Calibri"/>
            </a:endParaRPr>
          </a:p>
          <a:p>
            <a:pPr indent="-303212" lvl="2" marL="1025525" rtl="0" algn="l">
              <a:spcBef>
                <a:spcPts val="0"/>
              </a:spcBef>
              <a:spcAft>
                <a:spcPts val="0"/>
              </a:spcAft>
              <a:buClr>
                <a:schemeClr val="dk1"/>
              </a:buClr>
              <a:buSzPts val="1200"/>
              <a:buFont typeface="Arial"/>
              <a:buNone/>
            </a:pPr>
            <a:r>
              <a:t/>
            </a:r>
            <a:endParaRPr/>
          </a:p>
          <a:p>
            <a:pPr indent="0" lvl="2" marL="914400" rtl="0" algn="l">
              <a:spcBef>
                <a:spcPts val="0"/>
              </a:spcBef>
              <a:spcAft>
                <a:spcPts val="0"/>
              </a:spcAft>
              <a:buNone/>
            </a:pPr>
            <a:r>
              <a:t/>
            </a:r>
            <a:endParaRPr/>
          </a:p>
          <a:p>
            <a:pPr indent="0" lvl="2" marL="914400" rtl="0" algn="l">
              <a:spcBef>
                <a:spcPts val="0"/>
              </a:spcBef>
              <a:spcAft>
                <a:spcPts val="0"/>
              </a:spcAft>
              <a:buNone/>
            </a:pPr>
            <a:r>
              <a:t/>
            </a:r>
            <a:endParaRPr/>
          </a:p>
          <a:p>
            <a:pPr indent="0" lvl="0" marL="0" rtl="0" algn="l">
              <a:spcBef>
                <a:spcPts val="0"/>
              </a:spcBef>
              <a:spcAft>
                <a:spcPts val="0"/>
              </a:spcAft>
              <a:buNone/>
            </a:pPr>
            <a:r>
              <a:t/>
            </a:r>
            <a:endParaRPr/>
          </a:p>
        </p:txBody>
      </p:sp>
      <p:sp>
        <p:nvSpPr>
          <p:cNvPr id="290" name="Google Shape;290;g14ea7667da7_1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4ea7667da7_1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14ea7667da7_1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Further drill down analysis provides cost by phase of care and includes information like nurse to patient ratios, cut-to-close times and ALOS.</a:t>
            </a:r>
            <a:endParaRPr/>
          </a:p>
          <a:p>
            <a:pPr indent="0" lvl="0" marL="0" rtl="0" algn="l">
              <a:spcBef>
                <a:spcPts val="0"/>
              </a:spcBef>
              <a:spcAft>
                <a:spcPts val="0"/>
              </a:spcAft>
              <a:buNone/>
            </a:pPr>
            <a:r>
              <a:rPr lang="en-US"/>
              <a:t>This type of information affords hospitals to understand where the burden of cost lies– is it in levels of personnel in a given phase/step?  Is it in the amount of time taking in a particular phase/step?  is it a combination of both?  Is it simply a ‘geographic’ difference– that we can take care of by standardizing for geography.  What are the ways we can make our cost and work flow and responsibilities for different personnel less redundant/ more efficient?</a:t>
            </a:r>
            <a:endParaRPr/>
          </a:p>
        </p:txBody>
      </p:sp>
      <p:sp>
        <p:nvSpPr>
          <p:cNvPr id="298" name="Google Shape;298;g14ea7667da7_1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4ea7667da7_1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14ea7667da7_1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Blinded Comparison between sites who have participated in the same episode of care.  First attempt at benchmarking, very specific group, admittedly biased since all sites CHOSE TO be in this THRIVE pilot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example shows that we’ve laid out each phase of the care cycle side-by-side and </a:t>
            </a:r>
            <a:endParaRPr/>
          </a:p>
        </p:txBody>
      </p:sp>
      <p:sp>
        <p:nvSpPr>
          <p:cNvPr id="305" name="Google Shape;305;g14ea7667da7_1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4ea7667da7_1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14ea7667da7_1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latin typeface="Calibri"/>
              <a:ea typeface="Calibri"/>
              <a:cs typeface="Calibri"/>
              <a:sym typeface="Calibri"/>
            </a:endParaRPr>
          </a:p>
        </p:txBody>
      </p:sp>
      <p:sp>
        <p:nvSpPr>
          <p:cNvPr id="312" name="Google Shape;312;g14ea7667da7_1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4ea7667da7_1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14ea7667da7_1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It takes refinement by the end-users, which is where we are today. We are showing the results to the pilot sites and attempting to get their feedback as to what parts are actionable and reusable in future attempts to remeasure. </a:t>
            </a:r>
            <a:endParaRPr sz="1200">
              <a:latin typeface="Calibri"/>
              <a:ea typeface="Calibri"/>
              <a:cs typeface="Calibri"/>
              <a:sym typeface="Calibri"/>
            </a:endParaRPr>
          </a:p>
        </p:txBody>
      </p:sp>
      <p:sp>
        <p:nvSpPr>
          <p:cNvPr id="319" name="Google Shape;319;g14ea7667da7_1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4ea7667da7_1_1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14ea7667da7_1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13"/>
          <p:cNvSpPr txBox="1"/>
          <p:nvPr>
            <p:ph type="ctrTitle"/>
          </p:nvPr>
        </p:nvSpPr>
        <p:spPr>
          <a:xfrm>
            <a:off x="1065491" y="1828800"/>
            <a:ext cx="8231744" cy="28956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lt1"/>
              </a:buClr>
              <a:buSzPts val="6600"/>
              <a:buFont typeface="Corbel"/>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p:nvPr>
            <p:ph idx="1" type="subTitle"/>
          </p:nvPr>
        </p:nvSpPr>
        <p:spPr>
          <a:xfrm>
            <a:off x="1065490" y="4800600"/>
            <a:ext cx="8231744" cy="1219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000"/>
              <a:buNone/>
              <a:defRPr sz="2000" cap="none">
                <a:solidFill>
                  <a:schemeClr val="accent1"/>
                </a:solidFill>
              </a:defRPr>
            </a:lvl1pPr>
            <a:lvl2pPr lvl="1" algn="ctr">
              <a:lnSpc>
                <a:spcPct val="90000"/>
              </a:lnSpc>
              <a:spcBef>
                <a:spcPts val="1200"/>
              </a:spcBef>
              <a:spcAft>
                <a:spcPts val="0"/>
              </a:spcAft>
              <a:buSzPts val="2000"/>
              <a:buNone/>
              <a:defRPr>
                <a:solidFill>
                  <a:schemeClr val="lt1"/>
                </a:solidFill>
              </a:defRPr>
            </a:lvl2pPr>
            <a:lvl3pPr lvl="2" algn="ctr">
              <a:lnSpc>
                <a:spcPct val="90000"/>
              </a:lnSpc>
              <a:spcBef>
                <a:spcPts val="600"/>
              </a:spcBef>
              <a:spcAft>
                <a:spcPts val="0"/>
              </a:spcAft>
              <a:buSzPts val="1800"/>
              <a:buNone/>
              <a:defRPr>
                <a:solidFill>
                  <a:schemeClr val="lt1"/>
                </a:solidFill>
              </a:defRPr>
            </a:lvl3pPr>
            <a:lvl4pPr lvl="3" algn="ctr">
              <a:lnSpc>
                <a:spcPct val="90000"/>
              </a:lnSpc>
              <a:spcBef>
                <a:spcPts val="600"/>
              </a:spcBef>
              <a:spcAft>
                <a:spcPts val="0"/>
              </a:spcAft>
              <a:buSzPts val="1600"/>
              <a:buNone/>
              <a:defRPr>
                <a:solidFill>
                  <a:schemeClr val="lt1"/>
                </a:solidFill>
              </a:defRPr>
            </a:lvl4pPr>
            <a:lvl5pPr lvl="4" algn="ctr">
              <a:lnSpc>
                <a:spcPct val="90000"/>
              </a:lnSpc>
              <a:spcBef>
                <a:spcPts val="600"/>
              </a:spcBef>
              <a:spcAft>
                <a:spcPts val="0"/>
              </a:spcAft>
              <a:buSzPts val="1600"/>
              <a:buNone/>
              <a:defRPr>
                <a:solidFill>
                  <a:schemeClr val="lt1"/>
                </a:solidFill>
              </a:defRPr>
            </a:lvl5pPr>
            <a:lvl6pPr lvl="5" algn="ctr">
              <a:spcBef>
                <a:spcPts val="600"/>
              </a:spcBef>
              <a:spcAft>
                <a:spcPts val="0"/>
              </a:spcAft>
              <a:buSzPts val="1600"/>
              <a:buNone/>
              <a:defRPr>
                <a:solidFill>
                  <a:schemeClr val="lt1"/>
                </a:solidFill>
              </a:defRPr>
            </a:lvl6pPr>
            <a:lvl7pPr lvl="6" algn="ctr">
              <a:spcBef>
                <a:spcPts val="600"/>
              </a:spcBef>
              <a:spcAft>
                <a:spcPts val="0"/>
              </a:spcAft>
              <a:buSzPts val="1600"/>
              <a:buNone/>
              <a:defRPr>
                <a:solidFill>
                  <a:schemeClr val="lt1"/>
                </a:solidFill>
              </a:defRPr>
            </a:lvl7pPr>
            <a:lvl8pPr lvl="7" algn="ctr">
              <a:spcBef>
                <a:spcPts val="600"/>
              </a:spcBef>
              <a:spcAft>
                <a:spcPts val="0"/>
              </a:spcAft>
              <a:buSzPts val="1600"/>
              <a:buNone/>
              <a:defRPr>
                <a:solidFill>
                  <a:schemeClr val="lt1"/>
                </a:solidFill>
              </a:defRPr>
            </a:lvl8pPr>
            <a:lvl9pPr lvl="8" algn="ctr">
              <a:spcBef>
                <a:spcPts val="600"/>
              </a:spcBef>
              <a:spcAft>
                <a:spcPts val="0"/>
              </a:spcAft>
              <a:buSzPts val="1600"/>
              <a:buNone/>
              <a:defRPr>
                <a:solidFill>
                  <a:schemeClr val="lt1"/>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7"/>
          <p:cNvSpPr/>
          <p:nvPr>
            <p:ph idx="2" type="pic"/>
          </p:nvPr>
        </p:nvSpPr>
        <p:spPr>
          <a:xfrm>
            <a:off x="5183188" y="987425"/>
            <a:ext cx="6172200" cy="4873625"/>
          </a:xfrm>
          <a:prstGeom prst="rect">
            <a:avLst/>
          </a:prstGeom>
          <a:noFill/>
          <a:ln>
            <a:noFill/>
          </a:ln>
        </p:spPr>
      </p:sp>
      <p:sp>
        <p:nvSpPr>
          <p:cNvPr id="82" name="Google Shape;82;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98" name="Shape 98"/>
        <p:cNvGrpSpPr/>
        <p:nvPr/>
      </p:nvGrpSpPr>
      <p:grpSpPr>
        <a:xfrm>
          <a:off x="0" y="0"/>
          <a:ext cx="0" cy="0"/>
          <a:chOff x="0" y="0"/>
          <a:chExt cx="0" cy="0"/>
        </a:xfrm>
      </p:grpSpPr>
      <p:sp>
        <p:nvSpPr>
          <p:cNvPr id="99" name="Google Shape;99;g14ea7667da7_1_87"/>
          <p:cNvSpPr txBox="1"/>
          <p:nvPr>
            <p:ph idx="1" type="body"/>
          </p:nvPr>
        </p:nvSpPr>
        <p:spPr>
          <a:xfrm>
            <a:off x="826813" y="1193615"/>
            <a:ext cx="10464900" cy="5481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333"/>
              </a:spcBef>
              <a:spcAft>
                <a:spcPts val="0"/>
              </a:spcAft>
              <a:buClr>
                <a:schemeClr val="accent2"/>
              </a:buClr>
              <a:buSzPts val="2667"/>
              <a:buFont typeface="Arial"/>
              <a:buNone/>
              <a:defRPr b="0" i="0" sz="2667" u="none" cap="none" strike="noStrike">
                <a:solidFill>
                  <a:schemeClr val="accent2"/>
                </a:solidFill>
                <a:latin typeface="Open Sans"/>
                <a:ea typeface="Open Sans"/>
                <a:cs typeface="Open Sans"/>
                <a:sym typeface="Open Sans"/>
              </a:defRPr>
            </a:lvl1pPr>
            <a:lvl2pPr indent="-228600" lvl="1" marL="9144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EB Garamond"/>
                <a:ea typeface="EB Garamond"/>
                <a:cs typeface="EB Garamond"/>
                <a:sym typeface="EB Garamond"/>
              </a:defRPr>
            </a:lvl2pPr>
            <a:lvl3pPr indent="-228600" lvl="2" marL="13716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EB Garamond"/>
                <a:ea typeface="EB Garamond"/>
                <a:cs typeface="EB Garamond"/>
                <a:sym typeface="EB Garamond"/>
              </a:defRPr>
            </a:lvl3pPr>
            <a:lvl4pPr indent="-228600" lvl="3" marL="18288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EB Garamond"/>
                <a:ea typeface="EB Garamond"/>
                <a:cs typeface="EB Garamond"/>
                <a:sym typeface="EB Garamond"/>
              </a:defRPr>
            </a:lvl4pPr>
            <a:lvl5pPr indent="-228600" lvl="4" marL="22860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EB Garamond"/>
                <a:ea typeface="EB Garamond"/>
                <a:cs typeface="EB Garamond"/>
                <a:sym typeface="EB Garamond"/>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9pPr>
          </a:lstStyle>
          <a:p/>
        </p:txBody>
      </p:sp>
      <p:sp>
        <p:nvSpPr>
          <p:cNvPr id="100" name="Google Shape;100;g14ea7667da7_1_87"/>
          <p:cNvSpPr txBox="1"/>
          <p:nvPr>
            <p:ph idx="2" type="body"/>
          </p:nvPr>
        </p:nvSpPr>
        <p:spPr>
          <a:xfrm>
            <a:off x="826813" y="1891229"/>
            <a:ext cx="4964400" cy="4077900"/>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333"/>
              </a:spcBef>
              <a:spcAft>
                <a:spcPts val="0"/>
              </a:spcAft>
              <a:buClr>
                <a:srgbClr val="0C0C0C"/>
              </a:buClr>
              <a:buSzPts val="2133"/>
              <a:buFont typeface="Arial"/>
              <a:buChar char="•"/>
              <a:defRPr b="0" i="0" sz="2133" u="none" cap="none" strike="noStrike">
                <a:solidFill>
                  <a:srgbClr val="0C0C0C"/>
                </a:solidFill>
                <a:latin typeface="Open Sans"/>
                <a:ea typeface="Open Sans"/>
                <a:cs typeface="Open Sans"/>
                <a:sym typeface="Open Sans"/>
              </a:defRPr>
            </a:lvl1pPr>
            <a:lvl2pPr indent="-364045" lvl="1" marL="914400" marR="0" rtl="0" algn="l">
              <a:lnSpc>
                <a:spcPct val="90000"/>
              </a:lnSpc>
              <a:spcBef>
                <a:spcPts val="667"/>
              </a:spcBef>
              <a:spcAft>
                <a:spcPts val="0"/>
              </a:spcAft>
              <a:buClr>
                <a:schemeClr val="dk1"/>
              </a:buClr>
              <a:buSzPts val="2133"/>
              <a:buFont typeface="Arial"/>
              <a:buChar char="•"/>
              <a:defRPr b="0" i="0" sz="2133"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667"/>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667"/>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9pPr>
          </a:lstStyle>
          <a:p/>
        </p:txBody>
      </p:sp>
      <p:sp>
        <p:nvSpPr>
          <p:cNvPr id="101" name="Google Shape;101;g14ea7667da7_1_87"/>
          <p:cNvSpPr txBox="1"/>
          <p:nvPr>
            <p:ph type="ctrTitle"/>
          </p:nvPr>
        </p:nvSpPr>
        <p:spPr>
          <a:xfrm>
            <a:off x="812800" y="279401"/>
            <a:ext cx="10464900" cy="7920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0E2246"/>
              </a:buClr>
              <a:buSzPts val="3733"/>
              <a:buFont typeface="Open Sans"/>
              <a:buNone/>
              <a:defRPr b="1" i="0" sz="3733" u="none" cap="none" strike="noStrike">
                <a:solidFill>
                  <a:srgbClr val="0E2246"/>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2" name="Google Shape;102;g14ea7667da7_1_87"/>
          <p:cNvSpPr txBox="1"/>
          <p:nvPr>
            <p:ph idx="3" type="body"/>
          </p:nvPr>
        </p:nvSpPr>
        <p:spPr>
          <a:xfrm>
            <a:off x="6302519" y="1891229"/>
            <a:ext cx="4964400" cy="4077900"/>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333"/>
              </a:spcBef>
              <a:spcAft>
                <a:spcPts val="0"/>
              </a:spcAft>
              <a:buClr>
                <a:srgbClr val="0C0C0C"/>
              </a:buClr>
              <a:buSzPts val="2133"/>
              <a:buFont typeface="Arial"/>
              <a:buChar char="•"/>
              <a:defRPr b="0" i="0" sz="2133" u="none" cap="none" strike="noStrike">
                <a:solidFill>
                  <a:srgbClr val="0C0C0C"/>
                </a:solidFill>
                <a:latin typeface="Open Sans"/>
                <a:ea typeface="Open Sans"/>
                <a:cs typeface="Open Sans"/>
                <a:sym typeface="Open Sans"/>
              </a:defRPr>
            </a:lvl1pPr>
            <a:lvl2pPr indent="-364045" lvl="1" marL="914400" marR="0" rtl="0" algn="l">
              <a:lnSpc>
                <a:spcPct val="90000"/>
              </a:lnSpc>
              <a:spcBef>
                <a:spcPts val="667"/>
              </a:spcBef>
              <a:spcAft>
                <a:spcPts val="0"/>
              </a:spcAft>
              <a:buClr>
                <a:schemeClr val="dk1"/>
              </a:buClr>
              <a:buSzPts val="2133"/>
              <a:buFont typeface="Arial"/>
              <a:buChar char="•"/>
              <a:defRPr b="0" i="0" sz="2133"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667"/>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667"/>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106" name="Shape 106"/>
        <p:cNvGrpSpPr/>
        <p:nvPr/>
      </p:nvGrpSpPr>
      <p:grpSpPr>
        <a:xfrm>
          <a:off x="0" y="0"/>
          <a:ext cx="0" cy="0"/>
          <a:chOff x="0" y="0"/>
          <a:chExt cx="0" cy="0"/>
        </a:xfrm>
      </p:grpSpPr>
      <p:sp>
        <p:nvSpPr>
          <p:cNvPr id="107" name="Google Shape;107;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08" name="Google Shape;108;p1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09" name="Google Shape;109;p1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Open Sans"/>
                <a:ea typeface="Open Sans"/>
                <a:cs typeface="Open Sans"/>
                <a:sym typeface="Open Sans"/>
              </a:defRPr>
            </a:lvl1pPr>
            <a:lvl2pPr indent="0" lvl="1" marL="0" marR="0" rtl="0" algn="l">
              <a:spcBef>
                <a:spcPts val="0"/>
              </a:spcBef>
              <a:buNone/>
              <a:defRPr sz="1800">
                <a:solidFill>
                  <a:schemeClr val="dk1"/>
                </a:solidFill>
                <a:latin typeface="Open Sans"/>
                <a:ea typeface="Open Sans"/>
                <a:cs typeface="Open Sans"/>
                <a:sym typeface="Open Sans"/>
              </a:defRPr>
            </a:lvl2pPr>
            <a:lvl3pPr indent="0" lvl="2" marL="0" marR="0" rtl="0" algn="l">
              <a:spcBef>
                <a:spcPts val="0"/>
              </a:spcBef>
              <a:buNone/>
              <a:defRPr sz="1800">
                <a:solidFill>
                  <a:schemeClr val="dk1"/>
                </a:solidFill>
                <a:latin typeface="Open Sans"/>
                <a:ea typeface="Open Sans"/>
                <a:cs typeface="Open Sans"/>
                <a:sym typeface="Open Sans"/>
              </a:defRPr>
            </a:lvl3pPr>
            <a:lvl4pPr indent="0" lvl="3" marL="0" marR="0" rtl="0" algn="l">
              <a:spcBef>
                <a:spcPts val="0"/>
              </a:spcBef>
              <a:buNone/>
              <a:defRPr sz="1800">
                <a:solidFill>
                  <a:schemeClr val="dk1"/>
                </a:solidFill>
                <a:latin typeface="Open Sans"/>
                <a:ea typeface="Open Sans"/>
                <a:cs typeface="Open Sans"/>
                <a:sym typeface="Open Sans"/>
              </a:defRPr>
            </a:lvl4pPr>
            <a:lvl5pPr indent="0" lvl="4" marL="0" marR="0" rtl="0" algn="l">
              <a:spcBef>
                <a:spcPts val="0"/>
              </a:spcBef>
              <a:buNone/>
              <a:defRPr sz="1800">
                <a:solidFill>
                  <a:schemeClr val="dk1"/>
                </a:solidFill>
                <a:latin typeface="Open Sans"/>
                <a:ea typeface="Open Sans"/>
                <a:cs typeface="Open Sans"/>
                <a:sym typeface="Open Sans"/>
              </a:defRPr>
            </a:lvl5pPr>
            <a:lvl6pPr indent="0" lvl="5" marL="0" marR="0" rtl="0" algn="l">
              <a:spcBef>
                <a:spcPts val="0"/>
              </a:spcBef>
              <a:buNone/>
              <a:defRPr sz="1800">
                <a:solidFill>
                  <a:schemeClr val="dk1"/>
                </a:solidFill>
                <a:latin typeface="Open Sans"/>
                <a:ea typeface="Open Sans"/>
                <a:cs typeface="Open Sans"/>
                <a:sym typeface="Open Sans"/>
              </a:defRPr>
            </a:lvl6pPr>
            <a:lvl7pPr indent="0" lvl="6" marL="0" marR="0" rtl="0" algn="l">
              <a:spcBef>
                <a:spcPts val="0"/>
              </a:spcBef>
              <a:buNone/>
              <a:defRPr sz="1800">
                <a:solidFill>
                  <a:schemeClr val="dk1"/>
                </a:solidFill>
                <a:latin typeface="Open Sans"/>
                <a:ea typeface="Open Sans"/>
                <a:cs typeface="Open Sans"/>
                <a:sym typeface="Open Sans"/>
              </a:defRPr>
            </a:lvl7pPr>
            <a:lvl8pPr indent="0" lvl="7" marL="0" marR="0" rtl="0" algn="l">
              <a:spcBef>
                <a:spcPts val="0"/>
              </a:spcBef>
              <a:buNone/>
              <a:defRPr sz="1800">
                <a:solidFill>
                  <a:schemeClr val="dk1"/>
                </a:solidFill>
                <a:latin typeface="Open Sans"/>
                <a:ea typeface="Open Sans"/>
                <a:cs typeface="Open Sans"/>
                <a:sym typeface="Open Sans"/>
              </a:defRPr>
            </a:lvl8pPr>
            <a:lvl9pPr indent="0" lvl="8" marL="0" marR="0" rtl="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10" name="Shape 110"/>
        <p:cNvGrpSpPr/>
        <p:nvPr/>
      </p:nvGrpSpPr>
      <p:grpSpPr>
        <a:xfrm>
          <a:off x="0" y="0"/>
          <a:ext cx="0" cy="0"/>
          <a:chOff x="0" y="0"/>
          <a:chExt cx="0" cy="0"/>
        </a:xfrm>
      </p:grpSpPr>
      <p:sp>
        <p:nvSpPr>
          <p:cNvPr id="111" name="Google Shape;111;p30"/>
          <p:cNvSpPr txBox="1"/>
          <p:nvPr>
            <p:ph idx="1" type="body"/>
          </p:nvPr>
        </p:nvSpPr>
        <p:spPr>
          <a:xfrm>
            <a:off x="826813" y="1193617"/>
            <a:ext cx="10464800" cy="54812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667"/>
              <a:buFont typeface="Open Sans"/>
              <a:buNone/>
              <a:defRPr b="0" i="0" sz="2667">
                <a:solidFill>
                  <a:schemeClr val="accent2"/>
                </a:solidFill>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132"/>
              <a:buFont typeface="EB Garamond"/>
              <a:buNone/>
              <a:defRPr sz="2132">
                <a:latin typeface="EB Garamond"/>
                <a:ea typeface="EB Garamond"/>
                <a:cs typeface="EB Garamond"/>
                <a:sym typeface="EB Garamond"/>
              </a:defRPr>
            </a:lvl2pPr>
            <a:lvl3pPr indent="-228600" lvl="2" marL="1371600" algn="l">
              <a:lnSpc>
                <a:spcPct val="90000"/>
              </a:lnSpc>
              <a:spcBef>
                <a:spcPts val="500"/>
              </a:spcBef>
              <a:spcAft>
                <a:spcPts val="0"/>
              </a:spcAft>
              <a:buClr>
                <a:schemeClr val="dk1"/>
              </a:buClr>
              <a:buSzPts val="2132"/>
              <a:buFont typeface="EB Garamond"/>
              <a:buNone/>
              <a:defRPr sz="2132">
                <a:latin typeface="EB Garamond"/>
                <a:ea typeface="EB Garamond"/>
                <a:cs typeface="EB Garamond"/>
                <a:sym typeface="EB Garamond"/>
              </a:defRPr>
            </a:lvl3pPr>
            <a:lvl4pPr indent="-228600" lvl="3" marL="1828800" algn="l">
              <a:lnSpc>
                <a:spcPct val="90000"/>
              </a:lnSpc>
              <a:spcBef>
                <a:spcPts val="500"/>
              </a:spcBef>
              <a:spcAft>
                <a:spcPts val="0"/>
              </a:spcAft>
              <a:buClr>
                <a:schemeClr val="dk1"/>
              </a:buClr>
              <a:buSzPts val="2132"/>
              <a:buFont typeface="EB Garamond"/>
              <a:buNone/>
              <a:defRPr sz="2132">
                <a:latin typeface="EB Garamond"/>
                <a:ea typeface="EB Garamond"/>
                <a:cs typeface="EB Garamond"/>
                <a:sym typeface="EB Garamond"/>
              </a:defRPr>
            </a:lvl4pPr>
            <a:lvl5pPr indent="-228600" lvl="4" marL="2286000" algn="l">
              <a:lnSpc>
                <a:spcPct val="90000"/>
              </a:lnSpc>
              <a:spcBef>
                <a:spcPts val="500"/>
              </a:spcBef>
              <a:spcAft>
                <a:spcPts val="0"/>
              </a:spcAft>
              <a:buClr>
                <a:schemeClr val="dk1"/>
              </a:buClr>
              <a:buSzPts val="2132"/>
              <a:buFont typeface="EB Garamond"/>
              <a:buNone/>
              <a:defRPr sz="2132">
                <a:latin typeface="EB Garamond"/>
                <a:ea typeface="EB Garamond"/>
                <a:cs typeface="EB Garamond"/>
                <a:sym typeface="EB Garamond"/>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0"/>
          <p:cNvSpPr txBox="1"/>
          <p:nvPr>
            <p:ph idx="2" type="body"/>
          </p:nvPr>
        </p:nvSpPr>
        <p:spPr>
          <a:xfrm>
            <a:off x="826813" y="1891230"/>
            <a:ext cx="4964387" cy="4077771"/>
          </a:xfrm>
          <a:prstGeom prst="rect">
            <a:avLst/>
          </a:prstGeom>
          <a:noFill/>
          <a:ln>
            <a:noFill/>
          </a:ln>
        </p:spPr>
        <p:txBody>
          <a:bodyPr anchorCtr="0" anchor="t" bIns="45700" lIns="91425" spcFirstLastPara="1" rIns="91425" wrap="square" tIns="45700">
            <a:normAutofit/>
          </a:bodyPr>
          <a:lstStyle>
            <a:lvl1pPr indent="-363982" lvl="0" marL="457200" algn="l">
              <a:lnSpc>
                <a:spcPct val="90000"/>
              </a:lnSpc>
              <a:spcBef>
                <a:spcPts val="1000"/>
              </a:spcBef>
              <a:spcAft>
                <a:spcPts val="0"/>
              </a:spcAft>
              <a:buClr>
                <a:srgbClr val="585858"/>
              </a:buClr>
              <a:buSzPts val="2132"/>
              <a:buFont typeface="Arial"/>
              <a:buChar char="•"/>
              <a:defRPr sz="2132">
                <a:solidFill>
                  <a:srgbClr val="585858"/>
                </a:solidFill>
                <a:latin typeface="Open Sans"/>
                <a:ea typeface="Open Sans"/>
                <a:cs typeface="Open Sans"/>
                <a:sym typeface="Open Sans"/>
              </a:defRPr>
            </a:lvl1pPr>
            <a:lvl2pPr indent="-363982" lvl="1" marL="914400" algn="l">
              <a:lnSpc>
                <a:spcPct val="90000"/>
              </a:lnSpc>
              <a:spcBef>
                <a:spcPts val="500"/>
              </a:spcBef>
              <a:spcAft>
                <a:spcPts val="0"/>
              </a:spcAft>
              <a:buClr>
                <a:schemeClr val="dk1"/>
              </a:buClr>
              <a:buSzPts val="2132"/>
              <a:buFont typeface="Arial"/>
              <a:buChar char="•"/>
              <a:defRPr sz="2132">
                <a:latin typeface="Open Sans"/>
                <a:ea typeface="Open Sans"/>
                <a:cs typeface="Open Sans"/>
                <a:sym typeface="Open Sans"/>
              </a:defRPr>
            </a:lvl2pPr>
            <a:lvl3pPr indent="-228600" lvl="2" marL="1371600" algn="l">
              <a:lnSpc>
                <a:spcPct val="90000"/>
              </a:lnSpc>
              <a:spcBef>
                <a:spcPts val="500"/>
              </a:spcBef>
              <a:spcAft>
                <a:spcPts val="0"/>
              </a:spcAft>
              <a:buClr>
                <a:schemeClr val="dk1"/>
              </a:buClr>
              <a:buSzPts val="2132"/>
              <a:buFont typeface="Arial"/>
              <a:buNone/>
              <a:defRPr sz="2132">
                <a:latin typeface="Open Sans"/>
                <a:ea typeface="Open Sans"/>
                <a:cs typeface="Open Sans"/>
                <a:sym typeface="Open Sans"/>
              </a:defRPr>
            </a:lvl3pPr>
            <a:lvl4pPr indent="-228600" lvl="3" marL="1828800" algn="l">
              <a:lnSpc>
                <a:spcPct val="90000"/>
              </a:lnSpc>
              <a:spcBef>
                <a:spcPts val="500"/>
              </a:spcBef>
              <a:spcAft>
                <a:spcPts val="0"/>
              </a:spcAft>
              <a:buClr>
                <a:schemeClr val="dk1"/>
              </a:buClr>
              <a:buSzPts val="1800"/>
              <a:buFont typeface="Open Sans"/>
              <a:buNone/>
              <a:defRPr/>
            </a:lvl4pPr>
            <a:lvl5pPr indent="-228600" lvl="4" marL="2286000" algn="l">
              <a:lnSpc>
                <a:spcPct val="90000"/>
              </a:lnSpc>
              <a:spcBef>
                <a:spcPts val="500"/>
              </a:spcBef>
              <a:spcAft>
                <a:spcPts val="0"/>
              </a:spcAft>
              <a:buClr>
                <a:schemeClr val="dk1"/>
              </a:buClr>
              <a:buSzPts val="1800"/>
              <a:buFont typeface="Open Sans"/>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30"/>
          <p:cNvSpPr txBox="1"/>
          <p:nvPr>
            <p:ph type="ctrTitle"/>
          </p:nvPr>
        </p:nvSpPr>
        <p:spPr>
          <a:xfrm>
            <a:off x="812800" y="279403"/>
            <a:ext cx="10464800" cy="79195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E2246"/>
              </a:buClr>
              <a:buSzPts val="3732"/>
              <a:buFont typeface="Open Sans"/>
              <a:buNone/>
              <a:defRPr b="1" i="0" sz="3732">
                <a:solidFill>
                  <a:srgbClr val="0E224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30"/>
          <p:cNvSpPr txBox="1"/>
          <p:nvPr>
            <p:ph idx="3" type="body"/>
          </p:nvPr>
        </p:nvSpPr>
        <p:spPr>
          <a:xfrm>
            <a:off x="6302520" y="1891230"/>
            <a:ext cx="4964387" cy="4077771"/>
          </a:xfrm>
          <a:prstGeom prst="rect">
            <a:avLst/>
          </a:prstGeom>
          <a:noFill/>
          <a:ln>
            <a:noFill/>
          </a:ln>
        </p:spPr>
        <p:txBody>
          <a:bodyPr anchorCtr="0" anchor="t" bIns="45700" lIns="91425" spcFirstLastPara="1" rIns="91425" wrap="square" tIns="45700">
            <a:normAutofit/>
          </a:bodyPr>
          <a:lstStyle>
            <a:lvl1pPr indent="-363982" lvl="0" marL="457200" algn="l">
              <a:lnSpc>
                <a:spcPct val="90000"/>
              </a:lnSpc>
              <a:spcBef>
                <a:spcPts val="1000"/>
              </a:spcBef>
              <a:spcAft>
                <a:spcPts val="0"/>
              </a:spcAft>
              <a:buClr>
                <a:srgbClr val="585858"/>
              </a:buClr>
              <a:buSzPts val="2132"/>
              <a:buFont typeface="Arial"/>
              <a:buChar char="•"/>
              <a:defRPr sz="2132">
                <a:solidFill>
                  <a:srgbClr val="585858"/>
                </a:solidFill>
                <a:latin typeface="Open Sans"/>
                <a:ea typeface="Open Sans"/>
                <a:cs typeface="Open Sans"/>
                <a:sym typeface="Open Sans"/>
              </a:defRPr>
            </a:lvl1pPr>
            <a:lvl2pPr indent="-363982" lvl="1" marL="914400" algn="l">
              <a:lnSpc>
                <a:spcPct val="90000"/>
              </a:lnSpc>
              <a:spcBef>
                <a:spcPts val="500"/>
              </a:spcBef>
              <a:spcAft>
                <a:spcPts val="0"/>
              </a:spcAft>
              <a:buClr>
                <a:schemeClr val="dk1"/>
              </a:buClr>
              <a:buSzPts val="2132"/>
              <a:buFont typeface="Arial"/>
              <a:buChar char="•"/>
              <a:defRPr sz="2132">
                <a:latin typeface="Open Sans"/>
                <a:ea typeface="Open Sans"/>
                <a:cs typeface="Open Sans"/>
                <a:sym typeface="Open Sans"/>
              </a:defRPr>
            </a:lvl2pPr>
            <a:lvl3pPr indent="-228600" lvl="2" marL="1371600" algn="l">
              <a:lnSpc>
                <a:spcPct val="90000"/>
              </a:lnSpc>
              <a:spcBef>
                <a:spcPts val="500"/>
              </a:spcBef>
              <a:spcAft>
                <a:spcPts val="0"/>
              </a:spcAft>
              <a:buClr>
                <a:schemeClr val="dk1"/>
              </a:buClr>
              <a:buSzPts val="2132"/>
              <a:buFont typeface="Open Sans"/>
              <a:buNone/>
              <a:defRPr sz="2132">
                <a:latin typeface="Open Sans"/>
                <a:ea typeface="Open Sans"/>
                <a:cs typeface="Open Sans"/>
                <a:sym typeface="Open Sans"/>
              </a:defRPr>
            </a:lvl3pPr>
            <a:lvl4pPr indent="-228600" lvl="3" marL="1828800" algn="l">
              <a:lnSpc>
                <a:spcPct val="90000"/>
              </a:lnSpc>
              <a:spcBef>
                <a:spcPts val="500"/>
              </a:spcBef>
              <a:spcAft>
                <a:spcPts val="0"/>
              </a:spcAft>
              <a:buClr>
                <a:schemeClr val="dk1"/>
              </a:buClr>
              <a:buSzPts val="1800"/>
              <a:buFont typeface="Open Sans"/>
              <a:buNone/>
              <a:defRPr/>
            </a:lvl4pPr>
            <a:lvl5pPr indent="-228600" lvl="4" marL="2286000" algn="l">
              <a:lnSpc>
                <a:spcPct val="90000"/>
              </a:lnSpc>
              <a:spcBef>
                <a:spcPts val="500"/>
              </a:spcBef>
              <a:spcAft>
                <a:spcPts val="0"/>
              </a:spcAft>
              <a:buClr>
                <a:schemeClr val="dk1"/>
              </a:buClr>
              <a:buSzPts val="1800"/>
              <a:buFont typeface="Open Sans"/>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7" name="Shape 117"/>
        <p:cNvGrpSpPr/>
        <p:nvPr/>
      </p:nvGrpSpPr>
      <p:grpSpPr>
        <a:xfrm>
          <a:off x="0" y="0"/>
          <a:ext cx="0" cy="0"/>
          <a:chOff x="0" y="0"/>
          <a:chExt cx="0" cy="0"/>
        </a:xfrm>
      </p:grpSpPr>
      <p:sp>
        <p:nvSpPr>
          <p:cNvPr id="118" name="Google Shape;118;p20"/>
          <p:cNvSpPr txBox="1"/>
          <p:nvPr>
            <p:ph idx="1" type="body"/>
          </p:nvPr>
        </p:nvSpPr>
        <p:spPr>
          <a:xfrm>
            <a:off x="826813" y="1193615"/>
            <a:ext cx="10464800" cy="5481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333"/>
              </a:spcBef>
              <a:spcAft>
                <a:spcPts val="0"/>
              </a:spcAft>
              <a:buClr>
                <a:schemeClr val="accent2"/>
              </a:buClr>
              <a:buSzPts val="2667"/>
              <a:buFont typeface="Arial"/>
              <a:buNone/>
              <a:defRPr b="0" i="0" sz="2667" u="none" cap="none" strike="noStrike">
                <a:solidFill>
                  <a:schemeClr val="accent2"/>
                </a:solidFill>
                <a:latin typeface="Open Sans"/>
                <a:ea typeface="Open Sans"/>
                <a:cs typeface="Open Sans"/>
                <a:sym typeface="Open Sans"/>
              </a:defRPr>
            </a:lvl1pPr>
            <a:lvl2pPr indent="-228600" lvl="1" marL="9144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EB Garamond"/>
                <a:ea typeface="EB Garamond"/>
                <a:cs typeface="EB Garamond"/>
                <a:sym typeface="EB Garamond"/>
              </a:defRPr>
            </a:lvl2pPr>
            <a:lvl3pPr indent="-228600" lvl="2" marL="13716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EB Garamond"/>
                <a:ea typeface="EB Garamond"/>
                <a:cs typeface="EB Garamond"/>
                <a:sym typeface="EB Garamond"/>
              </a:defRPr>
            </a:lvl3pPr>
            <a:lvl4pPr indent="-228600" lvl="3" marL="18288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EB Garamond"/>
                <a:ea typeface="EB Garamond"/>
                <a:cs typeface="EB Garamond"/>
                <a:sym typeface="EB Garamond"/>
              </a:defRPr>
            </a:lvl4pPr>
            <a:lvl5pPr indent="-228600" lvl="4" marL="22860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EB Garamond"/>
                <a:ea typeface="EB Garamond"/>
                <a:cs typeface="EB Garamond"/>
                <a:sym typeface="EB Garamond"/>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9pPr>
          </a:lstStyle>
          <a:p/>
        </p:txBody>
      </p:sp>
      <p:sp>
        <p:nvSpPr>
          <p:cNvPr id="119" name="Google Shape;119;p20"/>
          <p:cNvSpPr txBox="1"/>
          <p:nvPr>
            <p:ph idx="2" type="body"/>
          </p:nvPr>
        </p:nvSpPr>
        <p:spPr>
          <a:xfrm>
            <a:off x="826813" y="1891229"/>
            <a:ext cx="4964387" cy="4077771"/>
          </a:xfrm>
          <a:prstGeom prst="rect">
            <a:avLst/>
          </a:prstGeom>
          <a:noFill/>
          <a:ln>
            <a:noFill/>
          </a:ln>
        </p:spPr>
        <p:txBody>
          <a:bodyPr anchorCtr="0" anchor="t" bIns="45700" lIns="91425" spcFirstLastPara="1" rIns="91425" wrap="square" tIns="45700">
            <a:noAutofit/>
          </a:bodyPr>
          <a:lstStyle>
            <a:lvl1pPr indent="-364045" lvl="0" marL="457200" marR="0" rtl="0" algn="l">
              <a:lnSpc>
                <a:spcPct val="90000"/>
              </a:lnSpc>
              <a:spcBef>
                <a:spcPts val="1333"/>
              </a:spcBef>
              <a:spcAft>
                <a:spcPts val="0"/>
              </a:spcAft>
              <a:buClr>
                <a:srgbClr val="0C0C0C"/>
              </a:buClr>
              <a:buSzPts val="2133"/>
              <a:buFont typeface="Arial"/>
              <a:buChar char="•"/>
              <a:defRPr b="0" i="0" sz="2133" u="none" cap="none" strike="noStrike">
                <a:solidFill>
                  <a:srgbClr val="0C0C0C"/>
                </a:solidFill>
                <a:latin typeface="Open Sans"/>
                <a:ea typeface="Open Sans"/>
                <a:cs typeface="Open Sans"/>
                <a:sym typeface="Open Sans"/>
              </a:defRPr>
            </a:lvl1pPr>
            <a:lvl2pPr indent="-364045" lvl="1" marL="914400" marR="0" rtl="0" algn="l">
              <a:lnSpc>
                <a:spcPct val="90000"/>
              </a:lnSpc>
              <a:spcBef>
                <a:spcPts val="667"/>
              </a:spcBef>
              <a:spcAft>
                <a:spcPts val="0"/>
              </a:spcAft>
              <a:buClr>
                <a:schemeClr val="dk1"/>
              </a:buClr>
              <a:buSzPts val="2133"/>
              <a:buFont typeface="Arial"/>
              <a:buChar char="•"/>
              <a:defRPr b="0" i="0" sz="2133"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667"/>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667"/>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9pPr>
          </a:lstStyle>
          <a:p/>
        </p:txBody>
      </p:sp>
      <p:sp>
        <p:nvSpPr>
          <p:cNvPr id="120" name="Google Shape;120;p20"/>
          <p:cNvSpPr txBox="1"/>
          <p:nvPr>
            <p:ph type="ctrTitle"/>
          </p:nvPr>
        </p:nvSpPr>
        <p:spPr>
          <a:xfrm>
            <a:off x="812800" y="279401"/>
            <a:ext cx="10464800" cy="79195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E2246"/>
              </a:buClr>
              <a:buSzPts val="3733"/>
              <a:buFont typeface="Open Sans"/>
              <a:buNone/>
              <a:defRPr b="1" i="0" sz="3733" u="none" cap="none" strike="noStrike">
                <a:solidFill>
                  <a:srgbClr val="0E224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1" name="Google Shape;121;p20"/>
          <p:cNvSpPr txBox="1"/>
          <p:nvPr>
            <p:ph idx="3" type="body"/>
          </p:nvPr>
        </p:nvSpPr>
        <p:spPr>
          <a:xfrm>
            <a:off x="6302519" y="1891229"/>
            <a:ext cx="4964387" cy="4077771"/>
          </a:xfrm>
          <a:prstGeom prst="rect">
            <a:avLst/>
          </a:prstGeom>
          <a:noFill/>
          <a:ln>
            <a:noFill/>
          </a:ln>
        </p:spPr>
        <p:txBody>
          <a:bodyPr anchorCtr="0" anchor="t" bIns="45700" lIns="91425" spcFirstLastPara="1" rIns="91425" wrap="square" tIns="45700">
            <a:noAutofit/>
          </a:bodyPr>
          <a:lstStyle>
            <a:lvl1pPr indent="-364045" lvl="0" marL="457200" marR="0" rtl="0" algn="l">
              <a:lnSpc>
                <a:spcPct val="90000"/>
              </a:lnSpc>
              <a:spcBef>
                <a:spcPts val="1333"/>
              </a:spcBef>
              <a:spcAft>
                <a:spcPts val="0"/>
              </a:spcAft>
              <a:buClr>
                <a:srgbClr val="0C0C0C"/>
              </a:buClr>
              <a:buSzPts val="2133"/>
              <a:buFont typeface="Arial"/>
              <a:buChar char="•"/>
              <a:defRPr b="0" i="0" sz="2133" u="none" cap="none" strike="noStrike">
                <a:solidFill>
                  <a:srgbClr val="0C0C0C"/>
                </a:solidFill>
                <a:latin typeface="Open Sans"/>
                <a:ea typeface="Open Sans"/>
                <a:cs typeface="Open Sans"/>
                <a:sym typeface="Open Sans"/>
              </a:defRPr>
            </a:lvl1pPr>
            <a:lvl2pPr indent="-364045" lvl="1" marL="914400" marR="0" rtl="0" algn="l">
              <a:lnSpc>
                <a:spcPct val="90000"/>
              </a:lnSpc>
              <a:spcBef>
                <a:spcPts val="667"/>
              </a:spcBef>
              <a:spcAft>
                <a:spcPts val="0"/>
              </a:spcAft>
              <a:buClr>
                <a:schemeClr val="dk1"/>
              </a:buClr>
              <a:buSzPts val="2133"/>
              <a:buFont typeface="Arial"/>
              <a:buChar char="•"/>
              <a:defRPr b="0" i="0" sz="2133"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667"/>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667"/>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g14ea7667da7_0_87"/>
          <p:cNvSpPr txBox="1"/>
          <p:nvPr>
            <p:ph idx="1" type="body"/>
          </p:nvPr>
        </p:nvSpPr>
        <p:spPr>
          <a:xfrm>
            <a:off x="826813" y="1193615"/>
            <a:ext cx="10464900" cy="5481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333"/>
              </a:spcBef>
              <a:spcAft>
                <a:spcPts val="0"/>
              </a:spcAft>
              <a:buClr>
                <a:schemeClr val="accent2"/>
              </a:buClr>
              <a:buSzPts val="2667"/>
              <a:buFont typeface="Arial"/>
              <a:buNone/>
              <a:defRPr b="0" i="0" sz="2667" u="none" cap="none" strike="noStrike">
                <a:solidFill>
                  <a:schemeClr val="accent2"/>
                </a:solidFill>
                <a:latin typeface="Open Sans"/>
                <a:ea typeface="Open Sans"/>
                <a:cs typeface="Open Sans"/>
                <a:sym typeface="Open Sans"/>
              </a:defRPr>
            </a:lvl1pPr>
            <a:lvl2pPr indent="-228600" lvl="1" marL="9144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EB Garamond"/>
                <a:ea typeface="EB Garamond"/>
                <a:cs typeface="EB Garamond"/>
                <a:sym typeface="EB Garamond"/>
              </a:defRPr>
            </a:lvl2pPr>
            <a:lvl3pPr indent="-228600" lvl="2" marL="13716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EB Garamond"/>
                <a:ea typeface="EB Garamond"/>
                <a:cs typeface="EB Garamond"/>
                <a:sym typeface="EB Garamond"/>
              </a:defRPr>
            </a:lvl3pPr>
            <a:lvl4pPr indent="-228600" lvl="3" marL="18288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EB Garamond"/>
                <a:ea typeface="EB Garamond"/>
                <a:cs typeface="EB Garamond"/>
                <a:sym typeface="EB Garamond"/>
              </a:defRPr>
            </a:lvl4pPr>
            <a:lvl5pPr indent="-228600" lvl="4" marL="22860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EB Garamond"/>
                <a:ea typeface="EB Garamond"/>
                <a:cs typeface="EB Garamond"/>
                <a:sym typeface="EB Garamond"/>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9pPr>
          </a:lstStyle>
          <a:p/>
        </p:txBody>
      </p:sp>
      <p:sp>
        <p:nvSpPr>
          <p:cNvPr id="16" name="Google Shape;16;g14ea7667da7_0_87"/>
          <p:cNvSpPr txBox="1"/>
          <p:nvPr>
            <p:ph idx="2" type="body"/>
          </p:nvPr>
        </p:nvSpPr>
        <p:spPr>
          <a:xfrm>
            <a:off x="826813" y="1891229"/>
            <a:ext cx="4964400" cy="4077900"/>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333"/>
              </a:spcBef>
              <a:spcAft>
                <a:spcPts val="0"/>
              </a:spcAft>
              <a:buClr>
                <a:srgbClr val="0C0C0C"/>
              </a:buClr>
              <a:buSzPts val="2133"/>
              <a:buFont typeface="Arial"/>
              <a:buChar char="•"/>
              <a:defRPr b="0" i="0" sz="2133" u="none" cap="none" strike="noStrike">
                <a:solidFill>
                  <a:srgbClr val="0C0C0C"/>
                </a:solidFill>
                <a:latin typeface="Open Sans"/>
                <a:ea typeface="Open Sans"/>
                <a:cs typeface="Open Sans"/>
                <a:sym typeface="Open Sans"/>
              </a:defRPr>
            </a:lvl1pPr>
            <a:lvl2pPr indent="-364045" lvl="1" marL="914400" marR="0" rtl="0" algn="l">
              <a:lnSpc>
                <a:spcPct val="90000"/>
              </a:lnSpc>
              <a:spcBef>
                <a:spcPts val="667"/>
              </a:spcBef>
              <a:spcAft>
                <a:spcPts val="0"/>
              </a:spcAft>
              <a:buClr>
                <a:schemeClr val="dk1"/>
              </a:buClr>
              <a:buSzPts val="2133"/>
              <a:buFont typeface="Arial"/>
              <a:buChar char="•"/>
              <a:defRPr b="0" i="0" sz="2133"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667"/>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667"/>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9pPr>
          </a:lstStyle>
          <a:p/>
        </p:txBody>
      </p:sp>
      <p:sp>
        <p:nvSpPr>
          <p:cNvPr id="17" name="Google Shape;17;g14ea7667da7_0_87"/>
          <p:cNvSpPr txBox="1"/>
          <p:nvPr>
            <p:ph type="ctrTitle"/>
          </p:nvPr>
        </p:nvSpPr>
        <p:spPr>
          <a:xfrm>
            <a:off x="812800" y="279401"/>
            <a:ext cx="10464900" cy="7920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0E2246"/>
              </a:buClr>
              <a:buSzPts val="3733"/>
              <a:buFont typeface="Open Sans"/>
              <a:buNone/>
              <a:defRPr b="1" i="0" sz="3733" u="none" cap="none" strike="noStrike">
                <a:solidFill>
                  <a:srgbClr val="0E2246"/>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 name="Google Shape;18;g14ea7667da7_0_87"/>
          <p:cNvSpPr txBox="1"/>
          <p:nvPr>
            <p:ph idx="3" type="body"/>
          </p:nvPr>
        </p:nvSpPr>
        <p:spPr>
          <a:xfrm>
            <a:off x="6302519" y="1891229"/>
            <a:ext cx="4964400" cy="4077900"/>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333"/>
              </a:spcBef>
              <a:spcAft>
                <a:spcPts val="0"/>
              </a:spcAft>
              <a:buClr>
                <a:srgbClr val="0C0C0C"/>
              </a:buClr>
              <a:buSzPts val="2133"/>
              <a:buFont typeface="Arial"/>
              <a:buChar char="•"/>
              <a:defRPr b="0" i="0" sz="2133" u="none" cap="none" strike="noStrike">
                <a:solidFill>
                  <a:srgbClr val="0C0C0C"/>
                </a:solidFill>
                <a:latin typeface="Open Sans"/>
                <a:ea typeface="Open Sans"/>
                <a:cs typeface="Open Sans"/>
                <a:sym typeface="Open Sans"/>
              </a:defRPr>
            </a:lvl1pPr>
            <a:lvl2pPr indent="-364045" lvl="1" marL="914400" marR="0" rtl="0" algn="l">
              <a:lnSpc>
                <a:spcPct val="90000"/>
              </a:lnSpc>
              <a:spcBef>
                <a:spcPts val="667"/>
              </a:spcBef>
              <a:spcAft>
                <a:spcPts val="0"/>
              </a:spcAft>
              <a:buClr>
                <a:schemeClr val="dk1"/>
              </a:buClr>
              <a:buSzPts val="2133"/>
              <a:buFont typeface="Arial"/>
              <a:buChar char="•"/>
              <a:defRPr b="0" i="0" sz="2133"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667"/>
              </a:spcBef>
              <a:spcAft>
                <a:spcPts val="0"/>
              </a:spcAft>
              <a:buClr>
                <a:schemeClr val="dk1"/>
              </a:buClr>
              <a:buSzPts val="2133"/>
              <a:buFont typeface="Arial"/>
              <a:buNone/>
              <a:defRPr b="0" i="0" sz="2133"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667"/>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667"/>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
        <p:nvSpPr>
          <p:cNvPr id="20" name="Google Shape;20;g14ea7667da7_0_18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 name="Google Shape;21;g14ea7667da7_0_18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 name="Google Shape;22;g14ea7667da7_0_18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1" name="Google Shape;4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15.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8.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1522810" y="381000"/>
            <a:ext cx="9146383" cy="13716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Corbel"/>
              <a:buNone/>
              <a:defRPr b="0" i="0" sz="36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1522810" y="1904999"/>
            <a:ext cx="9136770" cy="4114801"/>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800"/>
              </a:spcBef>
              <a:spcAft>
                <a:spcPts val="0"/>
              </a:spcAft>
              <a:buClr>
                <a:schemeClr val="accent1"/>
              </a:buClr>
              <a:buSzPts val="2400"/>
              <a:buFont typeface="Arial"/>
              <a:buChar char="•"/>
              <a:defRPr b="0" i="0" sz="2400" u="none" cap="none" strike="noStrike">
                <a:solidFill>
                  <a:schemeClr val="lt1"/>
                </a:solidFill>
                <a:latin typeface="Corbel"/>
                <a:ea typeface="Corbel"/>
                <a:cs typeface="Corbel"/>
                <a:sym typeface="Corbel"/>
              </a:defRPr>
            </a:lvl1pPr>
            <a:lvl2pPr indent="-355600" lvl="1" marL="914400" marR="0" rtl="0" algn="l">
              <a:lnSpc>
                <a:spcPct val="90000"/>
              </a:lnSpc>
              <a:spcBef>
                <a:spcPts val="1200"/>
              </a:spcBef>
              <a:spcAft>
                <a:spcPts val="0"/>
              </a:spcAft>
              <a:buClr>
                <a:schemeClr val="accent1"/>
              </a:buClr>
              <a:buSzPts val="2000"/>
              <a:buFont typeface="Arial"/>
              <a:buChar char="•"/>
              <a:defRPr b="0" i="0" sz="2000" u="none" cap="none" strike="noStrike">
                <a:solidFill>
                  <a:schemeClr val="lt1"/>
                </a:solidFill>
                <a:latin typeface="Corbel"/>
                <a:ea typeface="Corbel"/>
                <a:cs typeface="Corbel"/>
                <a:sym typeface="Corbel"/>
              </a:defRPr>
            </a:lvl2pPr>
            <a:lvl3pPr indent="-342900" lvl="2" marL="1371600" marR="0" rtl="0" algn="l">
              <a:lnSpc>
                <a:spcPct val="90000"/>
              </a:lnSpc>
              <a:spcBef>
                <a:spcPts val="600"/>
              </a:spcBef>
              <a:spcAft>
                <a:spcPts val="0"/>
              </a:spcAft>
              <a:buClr>
                <a:schemeClr val="accent1"/>
              </a:buClr>
              <a:buSzPts val="1800"/>
              <a:buFont typeface="Arial"/>
              <a:buChar char="•"/>
              <a:defRPr b="0" i="0" sz="1800" u="none" cap="none" strike="noStrike">
                <a:solidFill>
                  <a:schemeClr val="lt1"/>
                </a:solidFill>
                <a:latin typeface="Corbel"/>
                <a:ea typeface="Corbel"/>
                <a:cs typeface="Corbel"/>
                <a:sym typeface="Corbel"/>
              </a:defRPr>
            </a:lvl3pPr>
            <a:lvl4pPr indent="-330200" lvl="3" marL="1828800" marR="0" rtl="0" algn="l">
              <a:lnSpc>
                <a:spcPct val="90000"/>
              </a:lnSpc>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4pPr>
            <a:lvl5pPr indent="-330200" lvl="4" marL="2286000" marR="0" rtl="0" algn="l">
              <a:lnSpc>
                <a:spcPct val="90000"/>
              </a:lnSpc>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8" name="Google Shape;8;p12"/>
          <p:cNvSpPr txBox="1"/>
          <p:nvPr>
            <p:ph idx="11" type="ftr"/>
          </p:nvPr>
        </p:nvSpPr>
        <p:spPr>
          <a:xfrm>
            <a:off x="1522810" y="6400800"/>
            <a:ext cx="6554906" cy="27622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 name="Google Shape;9;p12"/>
          <p:cNvSpPr txBox="1"/>
          <p:nvPr>
            <p:ph idx="10" type="dt"/>
          </p:nvPr>
        </p:nvSpPr>
        <p:spPr>
          <a:xfrm>
            <a:off x="8228565" y="6400800"/>
            <a:ext cx="1449767" cy="27622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0" name="Google Shape;10;p12"/>
          <p:cNvSpPr txBox="1"/>
          <p:nvPr>
            <p:ph idx="12" type="sldNum"/>
          </p:nvPr>
        </p:nvSpPr>
        <p:spPr>
          <a:xfrm>
            <a:off x="9830772" y="6400800"/>
            <a:ext cx="838419" cy="27622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lt1"/>
                </a:solidFill>
                <a:latin typeface="Corbel"/>
                <a:ea typeface="Corbel"/>
                <a:cs typeface="Corbel"/>
                <a:sym typeface="Corbel"/>
              </a:defRPr>
            </a:lvl1pPr>
            <a:lvl2pPr indent="0" lvl="1" marL="0" marR="0" rtl="0" algn="r">
              <a:spcBef>
                <a:spcPts val="0"/>
              </a:spcBef>
              <a:buNone/>
              <a:defRPr b="0" i="0" sz="1100" u="none" cap="none" strike="noStrike">
                <a:solidFill>
                  <a:schemeClr val="lt1"/>
                </a:solidFill>
                <a:latin typeface="Corbel"/>
                <a:ea typeface="Corbel"/>
                <a:cs typeface="Corbel"/>
                <a:sym typeface="Corbel"/>
              </a:defRPr>
            </a:lvl2pPr>
            <a:lvl3pPr indent="0" lvl="2" marL="0" marR="0" rtl="0" algn="r">
              <a:spcBef>
                <a:spcPts val="0"/>
              </a:spcBef>
              <a:buNone/>
              <a:defRPr b="0" i="0" sz="1100" u="none" cap="none" strike="noStrike">
                <a:solidFill>
                  <a:schemeClr val="lt1"/>
                </a:solidFill>
                <a:latin typeface="Corbel"/>
                <a:ea typeface="Corbel"/>
                <a:cs typeface="Corbel"/>
                <a:sym typeface="Corbel"/>
              </a:defRPr>
            </a:lvl3pPr>
            <a:lvl4pPr indent="0" lvl="3" marL="0" marR="0" rtl="0" algn="r">
              <a:spcBef>
                <a:spcPts val="0"/>
              </a:spcBef>
              <a:buNone/>
              <a:defRPr b="0" i="0" sz="1100" u="none" cap="none" strike="noStrike">
                <a:solidFill>
                  <a:schemeClr val="lt1"/>
                </a:solidFill>
                <a:latin typeface="Corbel"/>
                <a:ea typeface="Corbel"/>
                <a:cs typeface="Corbel"/>
                <a:sym typeface="Corbel"/>
              </a:defRPr>
            </a:lvl4pPr>
            <a:lvl5pPr indent="0" lvl="4" marL="0" marR="0" rtl="0" algn="r">
              <a:spcBef>
                <a:spcPts val="0"/>
              </a:spcBef>
              <a:buNone/>
              <a:defRPr b="0" i="0" sz="1100" u="none" cap="none" strike="noStrike">
                <a:solidFill>
                  <a:schemeClr val="lt1"/>
                </a:solidFill>
                <a:latin typeface="Corbel"/>
                <a:ea typeface="Corbel"/>
                <a:cs typeface="Corbel"/>
                <a:sym typeface="Corbel"/>
              </a:defRPr>
            </a:lvl5pPr>
            <a:lvl6pPr indent="0" lvl="5" marL="0" marR="0" rtl="0" algn="r">
              <a:spcBef>
                <a:spcPts val="0"/>
              </a:spcBef>
              <a:buNone/>
              <a:defRPr b="0" i="0" sz="1100" u="none" cap="none" strike="noStrike">
                <a:solidFill>
                  <a:schemeClr val="lt1"/>
                </a:solidFill>
                <a:latin typeface="Corbel"/>
                <a:ea typeface="Corbel"/>
                <a:cs typeface="Corbel"/>
                <a:sym typeface="Corbel"/>
              </a:defRPr>
            </a:lvl6pPr>
            <a:lvl7pPr indent="0" lvl="6" marL="0" marR="0" rtl="0" algn="r">
              <a:spcBef>
                <a:spcPts val="0"/>
              </a:spcBef>
              <a:buNone/>
              <a:defRPr b="0" i="0" sz="1100" u="none" cap="none" strike="noStrike">
                <a:solidFill>
                  <a:schemeClr val="lt1"/>
                </a:solidFill>
                <a:latin typeface="Corbel"/>
                <a:ea typeface="Corbel"/>
                <a:cs typeface="Corbel"/>
                <a:sym typeface="Corbel"/>
              </a:defRPr>
            </a:lvl7pPr>
            <a:lvl8pPr indent="0" lvl="7" marL="0" marR="0" rtl="0" algn="r">
              <a:spcBef>
                <a:spcPts val="0"/>
              </a:spcBef>
              <a:buNone/>
              <a:defRPr b="0" i="0" sz="1100" u="none" cap="none" strike="noStrike">
                <a:solidFill>
                  <a:schemeClr val="lt1"/>
                </a:solidFill>
                <a:latin typeface="Corbel"/>
                <a:ea typeface="Corbel"/>
                <a:cs typeface="Corbel"/>
                <a:sym typeface="Corbel"/>
              </a:defRPr>
            </a:lvl8pPr>
            <a:lvl9pPr indent="0" lvl="8" marL="0" marR="0" rtl="0" algn="r">
              <a:spcBef>
                <a:spcPts val="0"/>
              </a:spcBef>
              <a:buNone/>
              <a:defRPr b="0" i="0" sz="11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sp>
        <p:nvSpPr>
          <p:cNvPr id="24" name="Google Shape;2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3" name="Shape 103"/>
        <p:cNvGrpSpPr/>
        <p:nvPr/>
      </p:nvGrpSpPr>
      <p:grpSpPr>
        <a:xfrm>
          <a:off x="0" y="0"/>
          <a:ext cx="0" cy="0"/>
          <a:chOff x="0" y="0"/>
          <a:chExt cx="0" cy="0"/>
        </a:xfrm>
      </p:grpSpPr>
      <p:sp>
        <p:nvSpPr>
          <p:cNvPr id="104" name="Google Shape;104;p17"/>
          <p:cNvSpPr txBox="1"/>
          <p:nvPr>
            <p:ph type="title"/>
          </p:nvPr>
        </p:nvSpPr>
        <p:spPr>
          <a:xfrm>
            <a:off x="609600" y="366185"/>
            <a:ext cx="10972800" cy="82761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Open Sans"/>
              <a:buNone/>
              <a:defRPr b="1" i="0" sz="3600" u="none" cap="none" strike="noStrik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17"/>
          <p:cNvSpPr txBox="1"/>
          <p:nvPr>
            <p:ph idx="1" type="body"/>
          </p:nvPr>
        </p:nvSpPr>
        <p:spPr>
          <a:xfrm>
            <a:off x="609600" y="1600201"/>
            <a:ext cx="10972800" cy="43688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66" r:id="rId2"/>
    <p:sldLayoutId id="214748366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5" name="Shape 115"/>
        <p:cNvGrpSpPr/>
        <p:nvPr/>
      </p:nvGrpSpPr>
      <p:grpSpPr>
        <a:xfrm>
          <a:off x="0" y="0"/>
          <a:ext cx="0" cy="0"/>
          <a:chOff x="0" y="0"/>
          <a:chExt cx="0" cy="0"/>
        </a:xfrm>
      </p:grpSpPr>
      <p:sp>
        <p:nvSpPr>
          <p:cNvPr id="116" name="Google Shape;116;p19"/>
          <p:cNvSpPr/>
          <p:nvPr/>
        </p:nvSpPr>
        <p:spPr>
          <a:xfrm>
            <a:off x="812800" y="6477001"/>
            <a:ext cx="6807200" cy="10265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667">
                <a:solidFill>
                  <a:schemeClr val="dk1"/>
                </a:solidFill>
                <a:latin typeface="Open Sans"/>
                <a:ea typeface="Open Sans"/>
                <a:cs typeface="Open Sans"/>
                <a:sym typeface="Open Sans"/>
              </a:rPr>
              <a:t>© American College of Surgeons 2022– Content cannot be reproduced or repurposed without written permission of the American College of Surgeons.</a:t>
            </a:r>
            <a:endParaRPr/>
          </a:p>
        </p:txBody>
      </p:sp>
    </p:spTree>
  </p:cSld>
  <p:clrMap accent1="accent1" accent2="accent2" accent3="accent3" accent4="accent4" accent5="accent5" accent6="accent6" bg1="lt1" bg2="dk2" tx1="dk1" tx2="lt2" folHlink="folHlink" hlink="hlink"/>
  <p:sldLayoutIdLst>
    <p:sldLayoutId id="214748366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7.jpg"/><Relationship Id="rId7"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29.png"/><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chart" Target="../charts/chart1.xml"/><Relationship Id="rId5"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g14ea7667da7_0_92"/>
          <p:cNvPicPr preferRelativeResize="0"/>
          <p:nvPr/>
        </p:nvPicPr>
        <p:blipFill rotWithShape="1">
          <a:blip r:embed="rId3">
            <a:alphaModFix/>
          </a:blip>
          <a:srcRect b="0" l="0" r="36876" t="0"/>
          <a:stretch/>
        </p:blipFill>
        <p:spPr>
          <a:xfrm flipH="1" rot="10800000">
            <a:off x="1" y="-2"/>
            <a:ext cx="12192000" cy="6858002"/>
          </a:xfrm>
          <a:prstGeom prst="rect">
            <a:avLst/>
          </a:prstGeom>
          <a:noFill/>
          <a:ln>
            <a:noFill/>
          </a:ln>
        </p:spPr>
      </p:pic>
      <p:sp>
        <p:nvSpPr>
          <p:cNvPr id="127" name="Google Shape;127;g14ea7667da7_0_92"/>
          <p:cNvSpPr/>
          <p:nvPr/>
        </p:nvSpPr>
        <p:spPr>
          <a:xfrm>
            <a:off x="133525" y="752550"/>
            <a:ext cx="11704200" cy="4389000"/>
          </a:xfrm>
          <a:prstGeom prst="rect">
            <a:avLst/>
          </a:prstGeom>
          <a:noFill/>
          <a:ln cap="flat" cmpd="sng" w="19050">
            <a:solidFill>
              <a:srgbClr val="CDAB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14ea7667da7_0_92"/>
          <p:cNvSpPr txBox="1"/>
          <p:nvPr/>
        </p:nvSpPr>
        <p:spPr>
          <a:xfrm>
            <a:off x="78386" y="1258321"/>
            <a:ext cx="12032400" cy="986700"/>
          </a:xfrm>
          <a:prstGeom prst="rect">
            <a:avLst/>
          </a:prstGeom>
          <a:noFill/>
          <a:ln>
            <a:noFill/>
          </a:ln>
        </p:spPr>
        <p:txBody>
          <a:bodyPr anchorCtr="0" anchor="t" bIns="77025" lIns="154100" spcFirstLastPara="1" rIns="154100" wrap="square" tIns="77025">
            <a:spAutoFit/>
          </a:bodyPr>
          <a:lstStyle/>
          <a:p>
            <a:pPr indent="0" lvl="0" marL="0" marR="0" rtl="0" algn="l">
              <a:lnSpc>
                <a:spcPct val="100000"/>
              </a:lnSpc>
              <a:spcBef>
                <a:spcPts val="0"/>
              </a:spcBef>
              <a:spcAft>
                <a:spcPts val="0"/>
              </a:spcAft>
              <a:buClr>
                <a:srgbClr val="000000"/>
              </a:buClr>
              <a:buSzPts val="2150"/>
              <a:buFont typeface="Arial"/>
              <a:buNone/>
            </a:pPr>
            <a:r>
              <a:rPr b="1" lang="en-US" sz="1800">
                <a:solidFill>
                  <a:srgbClr val="FFFFFF"/>
                </a:solidFill>
                <a:latin typeface="Open Sans"/>
                <a:ea typeface="Open Sans"/>
                <a:cs typeface="Open Sans"/>
                <a:sym typeface="Open Sans"/>
              </a:rPr>
              <a:t>COST MANAGEMENT</a:t>
            </a:r>
            <a:endParaRPr b="1" i="0" sz="1800" u="none" cap="none" strike="noStrike">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Open Sans"/>
                <a:ea typeface="Open Sans"/>
                <a:cs typeface="Open Sans"/>
                <a:sym typeface="Open Sans"/>
              </a:rPr>
              <a:t>ACS Thrive Project – Championing Quality Improvement in Surgery</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chemeClr val="lt1"/>
                </a:solidFill>
                <a:latin typeface="Open Sans"/>
                <a:ea typeface="Open Sans"/>
                <a:cs typeface="Open Sans"/>
                <a:sym typeface="Open Sans"/>
              </a:rPr>
              <a:t>3 Nov 2022 | 1</a:t>
            </a:r>
            <a:r>
              <a:rPr b="1" lang="en-US" sz="1800">
                <a:solidFill>
                  <a:schemeClr val="lt1"/>
                </a:solidFill>
                <a:latin typeface="Open Sans"/>
                <a:ea typeface="Open Sans"/>
                <a:cs typeface="Open Sans"/>
                <a:sym typeface="Open Sans"/>
              </a:rPr>
              <a:t>2</a:t>
            </a:r>
            <a:r>
              <a:rPr b="1" i="0" lang="en-US" sz="1800" u="none" cap="none" strike="noStrike">
                <a:solidFill>
                  <a:schemeClr val="lt1"/>
                </a:solidFill>
                <a:latin typeface="Open Sans"/>
                <a:ea typeface="Open Sans"/>
                <a:cs typeface="Open Sans"/>
                <a:sym typeface="Open Sans"/>
              </a:rPr>
              <a:t>:</a:t>
            </a:r>
            <a:r>
              <a:rPr b="1" lang="en-US" sz="1800">
                <a:solidFill>
                  <a:schemeClr val="lt1"/>
                </a:solidFill>
                <a:latin typeface="Open Sans"/>
                <a:ea typeface="Open Sans"/>
                <a:cs typeface="Open Sans"/>
                <a:sym typeface="Open Sans"/>
              </a:rPr>
              <a:t>5</a:t>
            </a:r>
            <a:r>
              <a:rPr b="1" i="0" lang="en-US" sz="1800" u="none" cap="none" strike="noStrike">
                <a:solidFill>
                  <a:schemeClr val="lt1"/>
                </a:solidFill>
                <a:latin typeface="Open Sans"/>
                <a:ea typeface="Open Sans"/>
                <a:cs typeface="Open Sans"/>
                <a:sym typeface="Open Sans"/>
              </a:rPr>
              <a:t>0 EDT</a:t>
            </a:r>
            <a:endParaRPr b="0" i="0" sz="1800" u="none" cap="none" strike="noStrike">
              <a:solidFill>
                <a:srgbClr val="000000"/>
              </a:solidFill>
              <a:latin typeface="Arial"/>
              <a:ea typeface="Arial"/>
              <a:cs typeface="Arial"/>
              <a:sym typeface="Arial"/>
            </a:endParaRPr>
          </a:p>
        </p:txBody>
      </p:sp>
      <p:pic>
        <p:nvPicPr>
          <p:cNvPr id="129" name="Google Shape;129;g14ea7667da7_0_92"/>
          <p:cNvPicPr preferRelativeResize="0"/>
          <p:nvPr/>
        </p:nvPicPr>
        <p:blipFill rotWithShape="1">
          <a:blip r:embed="rId4">
            <a:alphaModFix/>
          </a:blip>
          <a:srcRect b="0" l="0" r="0" t="0"/>
          <a:stretch/>
        </p:blipFill>
        <p:spPr>
          <a:xfrm>
            <a:off x="217650" y="816225"/>
            <a:ext cx="3389400" cy="488074"/>
          </a:xfrm>
          <a:prstGeom prst="rect">
            <a:avLst/>
          </a:prstGeom>
          <a:noFill/>
          <a:ln>
            <a:noFill/>
          </a:ln>
        </p:spPr>
      </p:pic>
      <p:sp>
        <p:nvSpPr>
          <p:cNvPr id="130" name="Google Shape;130;g14ea7667da7_0_92"/>
          <p:cNvSpPr txBox="1"/>
          <p:nvPr/>
        </p:nvSpPr>
        <p:spPr>
          <a:xfrm>
            <a:off x="217650" y="820863"/>
            <a:ext cx="3389400" cy="478800"/>
          </a:xfrm>
          <a:prstGeom prst="rect">
            <a:avLst/>
          </a:prstGeom>
          <a:noFill/>
          <a:ln>
            <a:noFill/>
          </a:ln>
        </p:spPr>
        <p:txBody>
          <a:bodyPr anchorCtr="0" anchor="t" bIns="77025" lIns="154100" spcFirstLastPara="1" rIns="154100" wrap="square" tIns="77025">
            <a:spAutoFit/>
          </a:bodyPr>
          <a:lstStyle/>
          <a:p>
            <a:pPr indent="0" lvl="0" marL="0" marR="0" rtl="0" algn="ctr">
              <a:lnSpc>
                <a:spcPct val="100000"/>
              </a:lnSpc>
              <a:spcBef>
                <a:spcPts val="0"/>
              </a:spcBef>
              <a:spcAft>
                <a:spcPts val="0"/>
              </a:spcAft>
              <a:buClr>
                <a:srgbClr val="000000"/>
              </a:buClr>
              <a:buSzPts val="2500"/>
              <a:buFont typeface="Arial"/>
              <a:buNone/>
            </a:pPr>
            <a:r>
              <a:rPr b="1" i="0" lang="en-US" sz="2100" u="none" cap="none" strike="noStrike">
                <a:solidFill>
                  <a:srgbClr val="1B2643"/>
                </a:solidFill>
                <a:latin typeface="Open Sans"/>
                <a:ea typeface="Open Sans"/>
                <a:cs typeface="Open Sans"/>
                <a:sym typeface="Open Sans"/>
              </a:rPr>
              <a:t>CONCURRENT STREAM</a:t>
            </a:r>
            <a:endParaRPr b="0" i="0" sz="2100" u="none" cap="none" strike="noStrike">
              <a:solidFill>
                <a:srgbClr val="000000"/>
              </a:solidFill>
              <a:latin typeface="Arial"/>
              <a:ea typeface="Arial"/>
              <a:cs typeface="Arial"/>
              <a:sym typeface="Arial"/>
            </a:endParaRPr>
          </a:p>
        </p:txBody>
      </p:sp>
      <p:pic>
        <p:nvPicPr>
          <p:cNvPr descr="A picture containing text&#10;&#10;Description automatically generated" id="131" name="Google Shape;131;g14ea7667da7_0_92"/>
          <p:cNvPicPr preferRelativeResize="0"/>
          <p:nvPr/>
        </p:nvPicPr>
        <p:blipFill rotWithShape="1">
          <a:blip r:embed="rId5">
            <a:alphaModFix/>
          </a:blip>
          <a:srcRect b="0" l="0" r="41058" t="19756"/>
          <a:stretch/>
        </p:blipFill>
        <p:spPr>
          <a:xfrm>
            <a:off x="2202100" y="2099897"/>
            <a:ext cx="7521600" cy="2076075"/>
          </a:xfrm>
          <a:prstGeom prst="rect">
            <a:avLst/>
          </a:prstGeom>
          <a:noFill/>
          <a:ln>
            <a:noFill/>
          </a:ln>
        </p:spPr>
      </p:pic>
      <p:sp>
        <p:nvSpPr>
          <p:cNvPr id="132" name="Google Shape;132;g14ea7667da7_0_92"/>
          <p:cNvSpPr txBox="1"/>
          <p:nvPr/>
        </p:nvSpPr>
        <p:spPr>
          <a:xfrm>
            <a:off x="6296219" y="3794832"/>
            <a:ext cx="3036900" cy="894300"/>
          </a:xfrm>
          <a:prstGeom prst="rect">
            <a:avLst/>
          </a:prstGeom>
          <a:noFill/>
          <a:ln>
            <a:noFill/>
          </a:ln>
        </p:spPr>
        <p:txBody>
          <a:bodyPr anchorCtr="0" anchor="t" bIns="77025" lIns="154100" spcFirstLastPara="1" rIns="154100" wrap="square" tIns="77025">
            <a:spAutoFit/>
          </a:bodyPr>
          <a:lstStyle/>
          <a:p>
            <a:pPr indent="0" lvl="0" marL="0" marR="0" rtl="0" algn="ctr">
              <a:lnSpc>
                <a:spcPct val="100000"/>
              </a:lnSpc>
              <a:spcBef>
                <a:spcPts val="0"/>
              </a:spcBef>
              <a:spcAft>
                <a:spcPts val="0"/>
              </a:spcAft>
              <a:buClr>
                <a:schemeClr val="dk1"/>
              </a:buClr>
              <a:buSzPts val="1100"/>
              <a:buFont typeface="Arial"/>
              <a:buNone/>
            </a:pPr>
            <a:r>
              <a:rPr b="1" lang="en-US" sz="1600">
                <a:solidFill>
                  <a:schemeClr val="lt1"/>
                </a:solidFill>
                <a:latin typeface="Calibri"/>
                <a:ea typeface="Calibri"/>
                <a:cs typeface="Calibri"/>
                <a:sym typeface="Calibri"/>
              </a:rPr>
              <a:t>Anupam Dayal </a:t>
            </a:r>
            <a:endParaRPr b="1"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i="1" lang="en-US" sz="1600">
                <a:solidFill>
                  <a:schemeClr val="lt1"/>
                </a:solidFill>
                <a:latin typeface="Calibri"/>
                <a:ea typeface="Calibri"/>
                <a:cs typeface="Calibri"/>
                <a:sym typeface="Calibri"/>
              </a:rPr>
              <a:t>Senior Program Manager</a:t>
            </a:r>
            <a:r>
              <a:rPr lang="en-US" sz="1600">
                <a:solidFill>
                  <a:schemeClr val="lt1"/>
                </a:solidFill>
                <a:latin typeface="Calibri"/>
                <a:ea typeface="Calibri"/>
                <a:cs typeface="Calibri"/>
                <a:sym typeface="Calibri"/>
              </a:rPr>
              <a:t>, American College of Surgeons</a:t>
            </a:r>
            <a:endParaRPr sz="1600">
              <a:solidFill>
                <a:schemeClr val="lt1"/>
              </a:solidFill>
              <a:latin typeface="Calibri"/>
              <a:ea typeface="Calibri"/>
              <a:cs typeface="Calibri"/>
              <a:sym typeface="Calibri"/>
            </a:endParaRPr>
          </a:p>
        </p:txBody>
      </p:sp>
      <p:pic>
        <p:nvPicPr>
          <p:cNvPr id="133" name="Google Shape;133;g14ea7667da7_0_92"/>
          <p:cNvPicPr preferRelativeResize="0"/>
          <p:nvPr/>
        </p:nvPicPr>
        <p:blipFill>
          <a:blip r:embed="rId6">
            <a:alphaModFix/>
          </a:blip>
          <a:stretch>
            <a:fillRect/>
          </a:stretch>
        </p:blipFill>
        <p:spPr>
          <a:xfrm>
            <a:off x="7111025" y="2392475"/>
            <a:ext cx="1407300" cy="1407300"/>
          </a:xfrm>
          <a:prstGeom prst="ellipse">
            <a:avLst/>
          </a:prstGeom>
          <a:noFill/>
          <a:ln>
            <a:noFill/>
          </a:ln>
        </p:spPr>
      </p:pic>
      <p:sp>
        <p:nvSpPr>
          <p:cNvPr id="134" name="Google Shape;134;g14ea7667da7_0_92"/>
          <p:cNvSpPr/>
          <p:nvPr/>
        </p:nvSpPr>
        <p:spPr>
          <a:xfrm>
            <a:off x="7115982" y="2397433"/>
            <a:ext cx="1397400" cy="1397400"/>
          </a:xfrm>
          <a:prstGeom prst="ellipse">
            <a:avLst/>
          </a:prstGeom>
          <a:noFill/>
          <a:ln cap="flat" cmpd="sng" w="19050">
            <a:solidFill>
              <a:srgbClr val="CDAB4F"/>
            </a:solidFill>
            <a:prstDash val="solid"/>
            <a:miter lim="800000"/>
            <a:headEnd len="sm" w="sm" type="none"/>
            <a:tailEnd len="sm" w="sm" type="none"/>
          </a:ln>
        </p:spPr>
        <p:txBody>
          <a:bodyPr anchorCtr="0" anchor="ctr" bIns="77025" lIns="154100" spcFirstLastPara="1" rIns="154100" wrap="square" tIns="77025">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pic>
        <p:nvPicPr>
          <p:cNvPr id="135" name="Google Shape;135;g14ea7667da7_0_92"/>
          <p:cNvPicPr preferRelativeResize="0"/>
          <p:nvPr/>
        </p:nvPicPr>
        <p:blipFill rotWithShape="1">
          <a:blip r:embed="rId7">
            <a:alphaModFix/>
          </a:blip>
          <a:srcRect b="23786" l="0" r="0" t="0"/>
          <a:stretch/>
        </p:blipFill>
        <p:spPr>
          <a:xfrm>
            <a:off x="3607050" y="2386025"/>
            <a:ext cx="1397400" cy="1420200"/>
          </a:xfrm>
          <a:prstGeom prst="ellipse">
            <a:avLst/>
          </a:prstGeom>
          <a:noFill/>
          <a:ln cap="flat" cmpd="sng" w="19050">
            <a:solidFill>
              <a:srgbClr val="CDAB4F"/>
            </a:solidFill>
            <a:prstDash val="solid"/>
            <a:round/>
            <a:headEnd len="sm" w="sm" type="none"/>
            <a:tailEnd len="sm" w="sm" type="none"/>
          </a:ln>
        </p:spPr>
      </p:pic>
      <p:sp>
        <p:nvSpPr>
          <p:cNvPr id="136" name="Google Shape;136;g14ea7667da7_0_92"/>
          <p:cNvSpPr txBox="1"/>
          <p:nvPr/>
        </p:nvSpPr>
        <p:spPr>
          <a:xfrm>
            <a:off x="2805750" y="3794825"/>
            <a:ext cx="3000000" cy="124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solidFill>
                  <a:schemeClr val="lt1"/>
                </a:solidFill>
                <a:latin typeface="Calibri"/>
                <a:ea typeface="Calibri"/>
                <a:cs typeface="Calibri"/>
                <a:sym typeface="Calibri"/>
              </a:rPr>
              <a:t>Frank G. Opelka, MD, FACS</a:t>
            </a:r>
            <a:endParaRPr b="1" sz="1600">
              <a:solidFill>
                <a:schemeClr val="lt1"/>
              </a:solidFill>
              <a:latin typeface="Calibri"/>
              <a:ea typeface="Calibri"/>
              <a:cs typeface="Calibri"/>
              <a:sym typeface="Calibri"/>
            </a:endParaRPr>
          </a:p>
          <a:p>
            <a:pPr indent="0" lvl="0" marL="0" rtl="0" algn="ctr">
              <a:lnSpc>
                <a:spcPct val="115000"/>
              </a:lnSpc>
              <a:spcBef>
                <a:spcPts val="0"/>
              </a:spcBef>
              <a:spcAft>
                <a:spcPts val="1500"/>
              </a:spcAft>
              <a:buNone/>
            </a:pPr>
            <a:r>
              <a:rPr i="1" lang="en-US" sz="1600">
                <a:solidFill>
                  <a:schemeClr val="lt1"/>
                </a:solidFill>
                <a:latin typeface="Calibri"/>
                <a:ea typeface="Calibri"/>
                <a:cs typeface="Calibri"/>
                <a:sym typeface="Calibri"/>
              </a:rPr>
              <a:t>Medical Director, Quality and Health Policy,</a:t>
            </a:r>
            <a:r>
              <a:rPr lang="en-US" sz="1600">
                <a:solidFill>
                  <a:schemeClr val="lt1"/>
                </a:solidFill>
                <a:latin typeface="Calibri"/>
                <a:ea typeface="Calibri"/>
                <a:cs typeface="Calibri"/>
                <a:sym typeface="Calibri"/>
              </a:rPr>
              <a:t> American College of Surgeons</a:t>
            </a:r>
            <a:endParaRPr sz="16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9"/>
          <p:cNvPicPr preferRelativeResize="0"/>
          <p:nvPr/>
        </p:nvPicPr>
        <p:blipFill rotWithShape="1">
          <a:blip r:embed="rId3">
            <a:alphaModFix/>
          </a:blip>
          <a:srcRect b="0" l="0" r="0" t="0"/>
          <a:stretch/>
        </p:blipFill>
        <p:spPr>
          <a:xfrm>
            <a:off x="7772966" y="3786639"/>
            <a:ext cx="3541375" cy="2082119"/>
          </a:xfrm>
          <a:prstGeom prst="rect">
            <a:avLst/>
          </a:prstGeom>
          <a:noFill/>
          <a:ln>
            <a:noFill/>
          </a:ln>
        </p:spPr>
      </p:pic>
      <p:sp>
        <p:nvSpPr>
          <p:cNvPr id="222" name="Google Shape;222;p9"/>
          <p:cNvSpPr txBox="1"/>
          <p:nvPr>
            <p:ph idx="4294967295" type="ctrTitle"/>
          </p:nvPr>
        </p:nvSpPr>
        <p:spPr>
          <a:xfrm>
            <a:off x="1" y="124884"/>
            <a:ext cx="10460567" cy="827616"/>
          </a:xfrm>
          <a:prstGeom prst="rect">
            <a:avLst/>
          </a:prstGeom>
          <a:noFill/>
          <a:ln>
            <a:noFill/>
          </a:ln>
        </p:spPr>
        <p:txBody>
          <a:bodyPr anchorCtr="0" anchor="b" bIns="45700" lIns="91400" spcFirstLastPara="1" rIns="91400" wrap="square" tIns="45700">
            <a:normAutofit fontScale="90000"/>
          </a:bodyPr>
          <a:lstStyle/>
          <a:p>
            <a:pPr indent="0" lvl="0" marL="0" marR="0" rtl="0" algn="l">
              <a:lnSpc>
                <a:spcPct val="90000"/>
              </a:lnSpc>
              <a:spcBef>
                <a:spcPts val="0"/>
              </a:spcBef>
              <a:spcAft>
                <a:spcPts val="0"/>
              </a:spcAft>
              <a:buClr>
                <a:schemeClr val="dk1"/>
              </a:buClr>
              <a:buSzPct val="100000"/>
              <a:buFont typeface="Open Sans"/>
              <a:buNone/>
            </a:pPr>
            <a:br>
              <a:rPr b="1" i="0" lang="en-US" sz="3199" u="none" cap="none" strike="noStrike">
                <a:solidFill>
                  <a:schemeClr val="dk1"/>
                </a:solidFill>
                <a:latin typeface="Open Sans"/>
                <a:ea typeface="Open Sans"/>
                <a:cs typeface="Open Sans"/>
                <a:sym typeface="Open Sans"/>
              </a:rPr>
            </a:br>
            <a:br>
              <a:rPr b="1" i="0" lang="en-US" sz="3199" u="none" cap="none" strike="noStrike">
                <a:solidFill>
                  <a:schemeClr val="dk1"/>
                </a:solidFill>
                <a:latin typeface="Open Sans"/>
                <a:ea typeface="Open Sans"/>
                <a:cs typeface="Open Sans"/>
                <a:sym typeface="Open Sans"/>
              </a:rPr>
            </a:br>
            <a:br>
              <a:rPr b="1" i="0" lang="en-US" sz="3199" u="none" cap="none" strike="noStrike">
                <a:solidFill>
                  <a:schemeClr val="dk1"/>
                </a:solidFill>
                <a:latin typeface="Open Sans"/>
                <a:ea typeface="Open Sans"/>
                <a:cs typeface="Open Sans"/>
                <a:sym typeface="Open Sans"/>
              </a:rPr>
            </a:br>
            <a:br>
              <a:rPr b="1" i="0" lang="en-US" sz="3199" u="none" cap="none" strike="noStrike">
                <a:solidFill>
                  <a:schemeClr val="dk1"/>
                </a:solidFill>
                <a:latin typeface="Open Sans"/>
                <a:ea typeface="Open Sans"/>
                <a:cs typeface="Open Sans"/>
                <a:sym typeface="Open Sans"/>
              </a:rPr>
            </a:br>
            <a:br>
              <a:rPr b="1" i="0" lang="en-US" sz="3199" u="none" cap="none" strike="noStrike">
                <a:solidFill>
                  <a:schemeClr val="dk1"/>
                </a:solidFill>
                <a:latin typeface="Open Sans"/>
                <a:ea typeface="Open Sans"/>
                <a:cs typeface="Open Sans"/>
                <a:sym typeface="Open Sans"/>
              </a:rPr>
            </a:br>
            <a:br>
              <a:rPr b="1" i="0" lang="en-US" sz="3199" u="none" cap="none" strike="noStrike">
                <a:solidFill>
                  <a:schemeClr val="dk1"/>
                </a:solidFill>
                <a:latin typeface="Open Sans"/>
                <a:ea typeface="Open Sans"/>
                <a:cs typeface="Open Sans"/>
                <a:sym typeface="Open Sans"/>
              </a:rPr>
            </a:br>
            <a:r>
              <a:rPr b="1" i="0" lang="en-US" sz="3199" u="none" cap="none" strike="noStrike">
                <a:solidFill>
                  <a:schemeClr val="dk1"/>
                </a:solidFill>
                <a:latin typeface="Open Sans"/>
                <a:ea typeface="Open Sans"/>
                <a:cs typeface="Open Sans"/>
                <a:sym typeface="Open Sans"/>
              </a:rPr>
              <a:t> </a:t>
            </a:r>
            <a:r>
              <a:rPr b="1" i="0" lang="en-US" sz="2799" u="none" cap="none" strike="noStrike">
                <a:solidFill>
                  <a:srgbClr val="00B0F0"/>
                </a:solidFill>
                <a:latin typeface="Open Sans"/>
                <a:ea typeface="Open Sans"/>
                <a:cs typeface="Open Sans"/>
                <a:sym typeface="Open Sans"/>
              </a:rPr>
              <a:t>THRIVE: St Elsewhere Hospital Patient Summary</a:t>
            </a:r>
            <a:r>
              <a:rPr b="1" i="0" lang="en-US" sz="3199" u="none" cap="none" strike="noStrike">
                <a:solidFill>
                  <a:srgbClr val="00B0F0"/>
                </a:solidFill>
                <a:latin typeface="Open Sans"/>
                <a:ea typeface="Open Sans"/>
                <a:cs typeface="Open Sans"/>
                <a:sym typeface="Open Sans"/>
              </a:rPr>
              <a:t>-</a:t>
            </a:r>
            <a:br>
              <a:rPr b="1" i="0" lang="en-US" sz="3199" u="none" cap="none" strike="noStrike">
                <a:solidFill>
                  <a:srgbClr val="00B0F0"/>
                </a:solidFill>
                <a:latin typeface="Open Sans"/>
                <a:ea typeface="Open Sans"/>
                <a:cs typeface="Open Sans"/>
                <a:sym typeface="Open Sans"/>
              </a:rPr>
            </a:br>
            <a:r>
              <a:rPr b="1" i="0" lang="en-US" sz="3199" u="none" cap="none" strike="noStrike">
                <a:solidFill>
                  <a:srgbClr val="00B0F0"/>
                </a:solidFill>
                <a:latin typeface="Open Sans"/>
                <a:ea typeface="Open Sans"/>
                <a:cs typeface="Open Sans"/>
                <a:sym typeface="Open Sans"/>
              </a:rPr>
              <a:t> </a:t>
            </a:r>
            <a:r>
              <a:rPr b="0" i="0" lang="en-US" sz="1600" u="none" cap="none" strike="noStrike">
                <a:solidFill>
                  <a:srgbClr val="00B0F0"/>
                </a:solidFill>
                <a:latin typeface="Open Sans"/>
                <a:ea typeface="Open Sans"/>
                <a:cs typeface="Open Sans"/>
                <a:sym typeface="Open Sans"/>
              </a:rPr>
              <a:t>Colectomy for Cancer </a:t>
            </a:r>
            <a:endParaRPr b="0" i="0" sz="1600" u="none" cap="none" strike="noStrike">
              <a:solidFill>
                <a:srgbClr val="00B0F0"/>
              </a:solidFill>
              <a:latin typeface="Open Sans"/>
              <a:ea typeface="Open Sans"/>
              <a:cs typeface="Open Sans"/>
              <a:sym typeface="Open Sans"/>
            </a:endParaRPr>
          </a:p>
        </p:txBody>
      </p:sp>
      <p:sp>
        <p:nvSpPr>
          <p:cNvPr id="223" name="Google Shape;223;p9"/>
          <p:cNvSpPr txBox="1"/>
          <p:nvPr>
            <p:ph idx="4294967295" type="body"/>
          </p:nvPr>
        </p:nvSpPr>
        <p:spPr>
          <a:xfrm>
            <a:off x="8053917" y="584200"/>
            <a:ext cx="4138083" cy="5369984"/>
          </a:xfrm>
          <a:prstGeom prst="rect">
            <a:avLst/>
          </a:prstGeom>
          <a:noFill/>
          <a:ln>
            <a:noFill/>
          </a:ln>
        </p:spPr>
        <p:txBody>
          <a:bodyPr anchorCtr="0" anchor="t" bIns="45700" lIns="91400" spcFirstLastPara="1" rIns="91400" wrap="square" tIns="45700">
            <a:normAutofit/>
          </a:bodyPr>
          <a:lstStyle/>
          <a:p>
            <a:pPr indent="0" lvl="0" marL="0" marR="0" rtl="0" algn="ctr">
              <a:lnSpc>
                <a:spcPct val="90000"/>
              </a:lnSpc>
              <a:spcBef>
                <a:spcPts val="0"/>
              </a:spcBef>
              <a:spcAft>
                <a:spcPts val="0"/>
              </a:spcAft>
              <a:buClr>
                <a:schemeClr val="dk1"/>
              </a:buClr>
              <a:buSzPts val="1200"/>
              <a:buFont typeface="Arial"/>
              <a:buNone/>
            </a:pPr>
            <a:r>
              <a:rPr b="1" i="0" lang="en-US" sz="1200" u="none" cap="none" strike="noStrike">
                <a:solidFill>
                  <a:schemeClr val="dk1"/>
                </a:solidFill>
                <a:latin typeface="Calibri"/>
                <a:ea typeface="Calibri"/>
                <a:cs typeface="Calibri"/>
                <a:sym typeface="Calibri"/>
              </a:rPr>
              <a:t> Price and Volume</a:t>
            </a:r>
            <a:endParaRPr b="0" i="0" sz="2099" u="none" cap="none" strike="noStrike">
              <a:solidFill>
                <a:schemeClr val="dk1"/>
              </a:solidFill>
              <a:latin typeface="Open Sans"/>
              <a:ea typeface="Open Sans"/>
              <a:cs typeface="Open Sans"/>
              <a:sym typeface="Open Sans"/>
            </a:endParaRPr>
          </a:p>
          <a:p>
            <a:pPr indent="0" lvl="0" marL="0" marR="0" rtl="0" algn="ctr">
              <a:lnSpc>
                <a:spcPct val="90000"/>
              </a:lnSpc>
              <a:spcBef>
                <a:spcPts val="100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Regional Benchmark</a:t>
            </a:r>
            <a:endParaRPr/>
          </a:p>
        </p:txBody>
      </p:sp>
      <p:sp>
        <p:nvSpPr>
          <p:cNvPr id="224" name="Google Shape;224;p9"/>
          <p:cNvSpPr txBox="1"/>
          <p:nvPr/>
        </p:nvSpPr>
        <p:spPr>
          <a:xfrm flipH="1">
            <a:off x="678982" y="1774794"/>
            <a:ext cx="2075095" cy="738468"/>
          </a:xfrm>
          <a:prstGeom prst="rect">
            <a:avLst/>
          </a:prstGeom>
          <a:solidFill>
            <a:srgbClr val="C5EBD5"/>
          </a:solidFill>
          <a:ln>
            <a:noFill/>
          </a:ln>
        </p:spPr>
        <p:txBody>
          <a:bodyPr anchorCtr="0" anchor="t" bIns="45700" lIns="91400" spcFirstLastPara="1" rIns="91400" wrap="square" tIns="45700">
            <a:spAutoFit/>
          </a:bodyPr>
          <a:lstStyle/>
          <a:p>
            <a:pPr indent="0" lvl="0" marL="0" marR="0" rtl="0" algn="ctr">
              <a:spcBef>
                <a:spcPts val="0"/>
              </a:spcBef>
              <a:spcAft>
                <a:spcPts val="0"/>
              </a:spcAft>
              <a:buNone/>
            </a:pPr>
            <a:r>
              <a:rPr lang="en-US" sz="1999">
                <a:solidFill>
                  <a:srgbClr val="000000"/>
                </a:solidFill>
                <a:latin typeface="Calibri"/>
                <a:ea typeface="Calibri"/>
                <a:cs typeface="Calibri"/>
                <a:sym typeface="Calibri"/>
              </a:rPr>
              <a:t>$29,738 Mean</a:t>
            </a:r>
            <a:endParaRPr sz="1999">
              <a:solidFill>
                <a:srgbClr val="000000"/>
              </a:solidFill>
              <a:latin typeface="Calibri"/>
              <a:ea typeface="Calibri"/>
              <a:cs typeface="Calibri"/>
              <a:sym typeface="Calibri"/>
            </a:endParaRPr>
          </a:p>
          <a:p>
            <a:pPr indent="0" lvl="0" marL="0" marR="0" rtl="0" algn="ctr">
              <a:spcBef>
                <a:spcPts val="0"/>
              </a:spcBef>
              <a:spcAft>
                <a:spcPts val="0"/>
              </a:spcAft>
              <a:buNone/>
            </a:pPr>
            <a:r>
              <a:rPr b="1" lang="en-US" sz="1100">
                <a:solidFill>
                  <a:srgbClr val="000000"/>
                </a:solidFill>
                <a:latin typeface="Calibri"/>
                <a:ea typeface="Calibri"/>
                <a:cs typeface="Calibri"/>
                <a:sym typeface="Calibri"/>
              </a:rPr>
              <a:t>Actual</a:t>
            </a:r>
            <a:r>
              <a:rPr lang="en-US" sz="1100">
                <a:solidFill>
                  <a:srgbClr val="000000"/>
                </a:solidFill>
                <a:latin typeface="Calibri"/>
                <a:ea typeface="Calibri"/>
                <a:cs typeface="Calibri"/>
                <a:sym typeface="Calibri"/>
              </a:rPr>
              <a:t>  Allowable Price</a:t>
            </a:r>
            <a:endParaRPr/>
          </a:p>
          <a:p>
            <a:pPr indent="0" lvl="0" marL="0" marR="0" rtl="0" algn="ctr">
              <a:spcBef>
                <a:spcPts val="0"/>
              </a:spcBef>
              <a:spcAft>
                <a:spcPts val="0"/>
              </a:spcAft>
              <a:buNone/>
            </a:pPr>
            <a:r>
              <a:rPr lang="en-US" sz="1100">
                <a:solidFill>
                  <a:srgbClr val="000000"/>
                </a:solidFill>
                <a:latin typeface="Calibri"/>
                <a:ea typeface="Calibri"/>
                <a:cs typeface="Calibri"/>
                <a:sym typeface="Calibri"/>
              </a:rPr>
              <a:t>Medicare</a:t>
            </a:r>
            <a:endParaRPr/>
          </a:p>
        </p:txBody>
      </p:sp>
      <p:sp>
        <p:nvSpPr>
          <p:cNvPr id="225" name="Google Shape;225;p9"/>
          <p:cNvSpPr txBox="1"/>
          <p:nvPr/>
        </p:nvSpPr>
        <p:spPr>
          <a:xfrm>
            <a:off x="2865709" y="1763668"/>
            <a:ext cx="2330203" cy="1339145"/>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lang="en-US" sz="1799">
                <a:solidFill>
                  <a:srgbClr val="000000"/>
                </a:solidFill>
                <a:latin typeface="Calibri"/>
                <a:ea typeface="Calibri"/>
                <a:cs typeface="Calibri"/>
                <a:sym typeface="Calibri"/>
              </a:rPr>
              <a:t>Value (Quality &amp; Price)</a:t>
            </a:r>
            <a:endParaRPr sz="1799">
              <a:solidFill>
                <a:srgbClr val="000000"/>
              </a:solidFill>
              <a:latin typeface="Calibri"/>
              <a:ea typeface="Calibri"/>
              <a:cs typeface="Calibri"/>
              <a:sym typeface="Calibri"/>
            </a:endParaRPr>
          </a:p>
          <a:p>
            <a:pPr indent="0" lvl="0" marL="0" marR="0" rtl="0" algn="l">
              <a:spcBef>
                <a:spcPts val="0"/>
              </a:spcBef>
              <a:spcAft>
                <a:spcPts val="0"/>
              </a:spcAft>
              <a:buNone/>
            </a:pPr>
            <a:r>
              <a:rPr lang="en-US" sz="1051" u="sng">
                <a:solidFill>
                  <a:srgbClr val="000000"/>
                </a:solidFill>
                <a:latin typeface="Calibri"/>
                <a:ea typeface="Calibri"/>
                <a:cs typeface="Calibri"/>
                <a:sym typeface="Calibri"/>
              </a:rPr>
              <a:t>ACS Quality Recommendations:</a:t>
            </a:r>
            <a:r>
              <a:rPr lang="en-US" sz="1051">
                <a:solidFill>
                  <a:srgbClr val="000000"/>
                </a:solidFill>
                <a:latin typeface="Calibri"/>
                <a:ea typeface="Calibri"/>
                <a:cs typeface="Calibri"/>
                <a:sym typeface="Calibri"/>
              </a:rPr>
              <a:t> </a:t>
            </a:r>
            <a:endParaRPr sz="1051">
              <a:solidFill>
                <a:srgbClr val="000000"/>
              </a:solidFill>
              <a:latin typeface="Calibri"/>
              <a:ea typeface="Calibri"/>
              <a:cs typeface="Calibri"/>
              <a:sym typeface="Calibri"/>
            </a:endParaRPr>
          </a:p>
          <a:p>
            <a:pPr indent="0" lvl="0" marL="0" marR="0" rtl="0" algn="l">
              <a:spcBef>
                <a:spcPts val="0"/>
              </a:spcBef>
              <a:spcAft>
                <a:spcPts val="0"/>
              </a:spcAft>
              <a:buNone/>
            </a:pPr>
            <a:r>
              <a:rPr lang="en-US" sz="1051">
                <a:solidFill>
                  <a:srgbClr val="000000"/>
                </a:solidFill>
                <a:latin typeface="Calibri"/>
                <a:ea typeface="Calibri"/>
                <a:cs typeface="Calibri"/>
                <a:sym typeface="Calibri"/>
              </a:rPr>
              <a:t>QVP Verification Program </a:t>
            </a:r>
            <a:endParaRPr sz="1051">
              <a:solidFill>
                <a:srgbClr val="000000"/>
              </a:solidFill>
              <a:latin typeface="Open Sans"/>
              <a:ea typeface="Open Sans"/>
              <a:cs typeface="Open Sans"/>
              <a:sym typeface="Open Sans"/>
            </a:endParaRPr>
          </a:p>
          <a:p>
            <a:pPr indent="0" lvl="0" marL="0" marR="0" rtl="0" algn="l">
              <a:spcBef>
                <a:spcPts val="0"/>
              </a:spcBef>
              <a:spcAft>
                <a:spcPts val="0"/>
              </a:spcAft>
              <a:buNone/>
            </a:pPr>
            <a:r>
              <a:rPr lang="en-US" sz="1051">
                <a:solidFill>
                  <a:srgbClr val="000000"/>
                </a:solidFill>
                <a:latin typeface="Calibri"/>
                <a:ea typeface="Calibri"/>
                <a:cs typeface="Calibri"/>
                <a:sym typeface="Calibri"/>
              </a:rPr>
              <a:t>NSQIP Safety Profile</a:t>
            </a:r>
            <a:endParaRPr sz="1051">
              <a:solidFill>
                <a:srgbClr val="000000"/>
              </a:solidFill>
              <a:latin typeface="Calibri"/>
              <a:ea typeface="Calibri"/>
              <a:cs typeface="Calibri"/>
              <a:sym typeface="Calibri"/>
            </a:endParaRPr>
          </a:p>
          <a:p>
            <a:pPr indent="0" lvl="0" marL="0" marR="0" rtl="0" algn="r">
              <a:spcBef>
                <a:spcPts val="0"/>
              </a:spcBef>
              <a:spcAft>
                <a:spcPts val="0"/>
              </a:spcAft>
              <a:buNone/>
            </a:pPr>
            <a:r>
              <a:rPr lang="en-US" sz="1051" u="sng">
                <a:solidFill>
                  <a:srgbClr val="000000"/>
                </a:solidFill>
                <a:latin typeface="Calibri"/>
                <a:ea typeface="Calibri"/>
                <a:cs typeface="Calibri"/>
                <a:sym typeface="Calibri"/>
              </a:rPr>
              <a:t>Other Quality Metrics:</a:t>
            </a:r>
            <a:endParaRPr sz="1051" u="sng">
              <a:solidFill>
                <a:srgbClr val="000000"/>
              </a:solidFill>
              <a:latin typeface="Calibri"/>
              <a:ea typeface="Calibri"/>
              <a:cs typeface="Calibri"/>
              <a:sym typeface="Calibri"/>
            </a:endParaRPr>
          </a:p>
          <a:p>
            <a:pPr indent="0" lvl="0" marL="0" marR="0" rtl="0" algn="r">
              <a:spcBef>
                <a:spcPts val="0"/>
              </a:spcBef>
              <a:spcAft>
                <a:spcPts val="0"/>
              </a:spcAft>
              <a:buNone/>
            </a:pPr>
            <a:r>
              <a:rPr lang="en-US" sz="1051">
                <a:solidFill>
                  <a:srgbClr val="000000"/>
                </a:solidFill>
                <a:latin typeface="Calibri"/>
                <a:ea typeface="Calibri"/>
                <a:cs typeface="Calibri"/>
                <a:sym typeface="Calibri"/>
              </a:rPr>
              <a:t>CMS Star Ratings</a:t>
            </a:r>
            <a:endParaRPr sz="1051">
              <a:solidFill>
                <a:srgbClr val="000000"/>
              </a:solidFill>
              <a:latin typeface="Calibri"/>
              <a:ea typeface="Calibri"/>
              <a:cs typeface="Calibri"/>
              <a:sym typeface="Calibri"/>
            </a:endParaRPr>
          </a:p>
          <a:p>
            <a:pPr indent="0" lvl="0" marL="0" marR="0" rtl="0" algn="r">
              <a:spcBef>
                <a:spcPts val="0"/>
              </a:spcBef>
              <a:spcAft>
                <a:spcPts val="0"/>
              </a:spcAft>
              <a:buNone/>
            </a:pPr>
            <a:r>
              <a:rPr lang="en-US" sz="1051">
                <a:solidFill>
                  <a:srgbClr val="000000"/>
                </a:solidFill>
                <a:latin typeface="Calibri"/>
                <a:ea typeface="Calibri"/>
                <a:cs typeface="Calibri"/>
                <a:sym typeface="Calibri"/>
              </a:rPr>
              <a:t>ICHOM Metrics</a:t>
            </a:r>
            <a:endParaRPr/>
          </a:p>
        </p:txBody>
      </p:sp>
      <p:sp>
        <p:nvSpPr>
          <p:cNvPr id="226" name="Google Shape;226;p9"/>
          <p:cNvSpPr txBox="1"/>
          <p:nvPr/>
        </p:nvSpPr>
        <p:spPr>
          <a:xfrm flipH="1">
            <a:off x="826687" y="2603248"/>
            <a:ext cx="1512911" cy="969301"/>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lang="en-US" sz="1799">
                <a:solidFill>
                  <a:srgbClr val="000000"/>
                </a:solidFill>
                <a:latin typeface="Calibri"/>
                <a:ea typeface="Calibri"/>
                <a:cs typeface="Calibri"/>
                <a:sym typeface="Calibri"/>
              </a:rPr>
              <a:t> Risk Profile</a:t>
            </a:r>
            <a:endParaRPr sz="1799">
              <a:solidFill>
                <a:srgbClr val="000000"/>
              </a:solidFill>
              <a:latin typeface="Calibri"/>
              <a:ea typeface="Calibri"/>
              <a:cs typeface="Calibri"/>
              <a:sym typeface="Calibri"/>
            </a:endParaRPr>
          </a:p>
          <a:p>
            <a:pPr indent="0" lvl="0" marL="0" marR="0" rtl="0" algn="l">
              <a:spcBef>
                <a:spcPts val="0"/>
              </a:spcBef>
              <a:spcAft>
                <a:spcPts val="0"/>
              </a:spcAft>
              <a:buNone/>
            </a:pPr>
            <a:r>
              <a:rPr lang="en-US" sz="1300">
                <a:solidFill>
                  <a:srgbClr val="000000"/>
                </a:solidFill>
                <a:latin typeface="Calibri"/>
                <a:ea typeface="Calibri"/>
                <a:cs typeface="Calibri"/>
                <a:sym typeface="Calibri"/>
              </a:rPr>
              <a:t>High              55%</a:t>
            </a:r>
            <a:endParaRPr sz="1300">
              <a:solidFill>
                <a:srgbClr val="000000"/>
              </a:solidFill>
              <a:latin typeface="Calibri"/>
              <a:ea typeface="Calibri"/>
              <a:cs typeface="Calibri"/>
              <a:sym typeface="Calibri"/>
            </a:endParaRPr>
          </a:p>
          <a:p>
            <a:pPr indent="0" lvl="0" marL="0" marR="0" rtl="0" algn="l">
              <a:spcBef>
                <a:spcPts val="0"/>
              </a:spcBef>
              <a:spcAft>
                <a:spcPts val="0"/>
              </a:spcAft>
              <a:buNone/>
            </a:pPr>
            <a:r>
              <a:rPr lang="en-US" sz="1300">
                <a:solidFill>
                  <a:srgbClr val="000000"/>
                </a:solidFill>
                <a:latin typeface="Calibri"/>
                <a:ea typeface="Calibri"/>
                <a:cs typeface="Calibri"/>
                <a:sym typeface="Calibri"/>
              </a:rPr>
              <a:t>Intermed     20%</a:t>
            </a:r>
            <a:endParaRPr sz="1300">
              <a:solidFill>
                <a:srgbClr val="000000"/>
              </a:solidFill>
              <a:latin typeface="Calibri"/>
              <a:ea typeface="Calibri"/>
              <a:cs typeface="Calibri"/>
              <a:sym typeface="Calibri"/>
            </a:endParaRPr>
          </a:p>
          <a:p>
            <a:pPr indent="0" lvl="0" marL="0" marR="0" rtl="0" algn="l">
              <a:spcBef>
                <a:spcPts val="0"/>
              </a:spcBef>
              <a:spcAft>
                <a:spcPts val="0"/>
              </a:spcAft>
              <a:buNone/>
            </a:pPr>
            <a:r>
              <a:rPr lang="en-US" sz="1300">
                <a:solidFill>
                  <a:srgbClr val="000000"/>
                </a:solidFill>
                <a:latin typeface="Calibri"/>
                <a:ea typeface="Calibri"/>
                <a:cs typeface="Calibri"/>
                <a:sym typeface="Calibri"/>
              </a:rPr>
              <a:t>Low               25%</a:t>
            </a:r>
            <a:endParaRPr sz="1300">
              <a:solidFill>
                <a:srgbClr val="000000"/>
              </a:solidFill>
              <a:latin typeface="Calibri"/>
              <a:ea typeface="Calibri"/>
              <a:cs typeface="Calibri"/>
              <a:sym typeface="Calibri"/>
            </a:endParaRPr>
          </a:p>
        </p:txBody>
      </p:sp>
      <p:graphicFrame>
        <p:nvGraphicFramePr>
          <p:cNvPr id="227" name="Google Shape;227;p9"/>
          <p:cNvGraphicFramePr/>
          <p:nvPr/>
        </p:nvGraphicFramePr>
        <p:xfrm>
          <a:off x="7749510" y="1223536"/>
          <a:ext cx="3448829" cy="2119931"/>
        </p:xfrm>
        <a:graphic>
          <a:graphicData uri="http://schemas.openxmlformats.org/drawingml/2006/chart">
            <c:chart r:id="rId4"/>
          </a:graphicData>
        </a:graphic>
      </p:graphicFrame>
      <p:sp>
        <p:nvSpPr>
          <p:cNvPr id="228" name="Google Shape;228;p9"/>
          <p:cNvSpPr txBox="1"/>
          <p:nvPr/>
        </p:nvSpPr>
        <p:spPr>
          <a:xfrm>
            <a:off x="428749" y="3856678"/>
            <a:ext cx="5370859" cy="415303"/>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b="1" lang="en-US" sz="2099">
                <a:solidFill>
                  <a:srgbClr val="000000"/>
                </a:solidFill>
                <a:latin typeface="Calibri"/>
                <a:ea typeface="Calibri"/>
                <a:cs typeface="Calibri"/>
                <a:sym typeface="Calibri"/>
              </a:rPr>
              <a:t>Conclusions</a:t>
            </a:r>
            <a:r>
              <a:rPr lang="en-US" sz="2099">
                <a:solidFill>
                  <a:srgbClr val="000000"/>
                </a:solidFill>
                <a:latin typeface="Calibri"/>
                <a:ea typeface="Calibri"/>
                <a:cs typeface="Calibri"/>
                <a:sym typeface="Calibri"/>
              </a:rPr>
              <a:t> – Tertiary, Academic</a:t>
            </a:r>
            <a:endParaRPr/>
          </a:p>
        </p:txBody>
      </p:sp>
      <p:graphicFrame>
        <p:nvGraphicFramePr>
          <p:cNvPr id="229" name="Google Shape;229;p9"/>
          <p:cNvGraphicFramePr/>
          <p:nvPr/>
        </p:nvGraphicFramePr>
        <p:xfrm>
          <a:off x="755487" y="4291521"/>
          <a:ext cx="3000000" cy="3000000"/>
        </p:xfrm>
        <a:graphic>
          <a:graphicData uri="http://schemas.openxmlformats.org/drawingml/2006/table">
            <a:tbl>
              <a:tblPr bandRow="1" firstRow="1">
                <a:noFill/>
                <a:tableStyleId>{A6D1C433-2737-46A2-BAAF-6B887A99FECB}</a:tableStyleId>
              </a:tblPr>
              <a:tblGrid>
                <a:gridCol w="1954175"/>
                <a:gridCol w="1954175"/>
              </a:tblGrid>
              <a:tr h="314925">
                <a:tc>
                  <a:txBody>
                    <a:bodyPr/>
                    <a:lstStyle/>
                    <a:p>
                      <a:pPr indent="0" lvl="0" marL="0" marR="0" rtl="0" algn="l">
                        <a:spcBef>
                          <a:spcPts val="0"/>
                        </a:spcBef>
                        <a:spcAft>
                          <a:spcPts val="0"/>
                        </a:spcAft>
                        <a:buNone/>
                      </a:pPr>
                      <a:r>
                        <a:rPr lang="en-US" sz="1500" u="none" cap="none" strike="noStrike"/>
                        <a:t>Category</a:t>
                      </a:r>
                      <a:endParaRPr/>
                    </a:p>
                  </a:txBody>
                  <a:tcPr marT="45700" marB="45700" marR="91425" marL="91425"/>
                </a:tc>
                <a:tc>
                  <a:txBody>
                    <a:bodyPr/>
                    <a:lstStyle/>
                    <a:p>
                      <a:pPr indent="0" lvl="0" marL="0" marR="0" rtl="0" algn="l">
                        <a:spcBef>
                          <a:spcPts val="0"/>
                        </a:spcBef>
                        <a:spcAft>
                          <a:spcPts val="0"/>
                        </a:spcAft>
                        <a:buNone/>
                      </a:pPr>
                      <a:r>
                        <a:rPr lang="en-US" sz="1500"/>
                        <a:t>Rating</a:t>
                      </a:r>
                      <a:endParaRPr/>
                    </a:p>
                  </a:txBody>
                  <a:tcPr marT="45700" marB="45700" marR="91425" marL="91425"/>
                </a:tc>
              </a:tr>
              <a:tr h="312100">
                <a:tc>
                  <a:txBody>
                    <a:bodyPr/>
                    <a:lstStyle/>
                    <a:p>
                      <a:pPr indent="0" lvl="0" marL="0" marR="0" rtl="0" algn="l">
                        <a:spcBef>
                          <a:spcPts val="0"/>
                        </a:spcBef>
                        <a:spcAft>
                          <a:spcPts val="0"/>
                        </a:spcAft>
                        <a:buNone/>
                      </a:pPr>
                      <a:r>
                        <a:rPr lang="en-US" sz="1200"/>
                        <a:t>Volume</a:t>
                      </a:r>
                      <a:endParaRPr/>
                    </a:p>
                  </a:txBody>
                  <a:tcPr marT="45700" marB="45700" marR="91425" marL="91425"/>
                </a:tc>
                <a:tc>
                  <a:txBody>
                    <a:bodyPr/>
                    <a:lstStyle/>
                    <a:p>
                      <a:pPr indent="0" lvl="0" marL="0" marR="0" rtl="0" algn="l">
                        <a:spcBef>
                          <a:spcPts val="0"/>
                        </a:spcBef>
                        <a:spcAft>
                          <a:spcPts val="0"/>
                        </a:spcAft>
                        <a:buNone/>
                      </a:pPr>
                      <a:r>
                        <a:rPr lang="en-US" sz="1200"/>
                        <a:t>High Outlier</a:t>
                      </a:r>
                      <a:endParaRPr/>
                    </a:p>
                  </a:txBody>
                  <a:tcPr marT="45700" marB="45700" marR="91425" marL="91425"/>
                </a:tc>
              </a:tr>
              <a:tr h="312100">
                <a:tc>
                  <a:txBody>
                    <a:bodyPr/>
                    <a:lstStyle/>
                    <a:p>
                      <a:pPr indent="0" lvl="0" marL="0" marR="0" rtl="0" algn="l">
                        <a:spcBef>
                          <a:spcPts val="0"/>
                        </a:spcBef>
                        <a:spcAft>
                          <a:spcPts val="0"/>
                        </a:spcAft>
                        <a:buNone/>
                      </a:pPr>
                      <a:r>
                        <a:rPr lang="en-US" sz="1200"/>
                        <a:t>Price</a:t>
                      </a:r>
                      <a:endParaRPr/>
                    </a:p>
                  </a:txBody>
                  <a:tcPr marT="45700" marB="45700" marR="91425" marL="91425"/>
                </a:tc>
                <a:tc>
                  <a:txBody>
                    <a:bodyPr/>
                    <a:lstStyle/>
                    <a:p>
                      <a:pPr indent="0" lvl="0" marL="0" marR="0" rtl="0" algn="l">
                        <a:spcBef>
                          <a:spcPts val="0"/>
                        </a:spcBef>
                        <a:spcAft>
                          <a:spcPts val="0"/>
                        </a:spcAft>
                        <a:buNone/>
                      </a:pPr>
                      <a:r>
                        <a:rPr lang="en-US" sz="1200"/>
                        <a:t>High Outlier</a:t>
                      </a:r>
                      <a:endParaRPr/>
                    </a:p>
                  </a:txBody>
                  <a:tcPr marT="45700" marB="45700" marR="91425" marL="91425"/>
                </a:tc>
              </a:tr>
              <a:tr h="312100">
                <a:tc>
                  <a:txBody>
                    <a:bodyPr/>
                    <a:lstStyle/>
                    <a:p>
                      <a:pPr indent="0" lvl="0" marL="0" marR="0" rtl="0" algn="l">
                        <a:spcBef>
                          <a:spcPts val="0"/>
                        </a:spcBef>
                        <a:spcAft>
                          <a:spcPts val="0"/>
                        </a:spcAft>
                        <a:buNone/>
                      </a:pPr>
                      <a:r>
                        <a:rPr lang="en-US" sz="1200"/>
                        <a:t>Quality</a:t>
                      </a:r>
                      <a:endParaRPr/>
                    </a:p>
                  </a:txBody>
                  <a:tcPr marT="45700" marB="45700" marR="91425" marL="91425"/>
                </a:tc>
                <a:tc>
                  <a:txBody>
                    <a:bodyPr/>
                    <a:lstStyle/>
                    <a:p>
                      <a:pPr indent="0" lvl="0" marL="0" marR="0" rtl="0" algn="l">
                        <a:spcBef>
                          <a:spcPts val="0"/>
                        </a:spcBef>
                        <a:spcAft>
                          <a:spcPts val="0"/>
                        </a:spcAft>
                        <a:buNone/>
                      </a:pPr>
                      <a:r>
                        <a:rPr lang="en-US" sz="1200"/>
                        <a:t>Exceeds Top 10%</a:t>
                      </a:r>
                      <a:endParaRPr/>
                    </a:p>
                  </a:txBody>
                  <a:tcPr marT="45700" marB="45700" marR="91425" marL="91425"/>
                </a:tc>
              </a:tr>
              <a:tr h="312100">
                <a:tc>
                  <a:txBody>
                    <a:bodyPr/>
                    <a:lstStyle/>
                    <a:p>
                      <a:pPr indent="0" lvl="0" marL="0" marR="0" rtl="0" algn="l">
                        <a:spcBef>
                          <a:spcPts val="0"/>
                        </a:spcBef>
                        <a:spcAft>
                          <a:spcPts val="0"/>
                        </a:spcAft>
                        <a:buNone/>
                      </a:pPr>
                      <a:r>
                        <a:rPr lang="en-US" sz="1200"/>
                        <a:t>Risk Profile</a:t>
                      </a:r>
                      <a:endParaRPr/>
                    </a:p>
                  </a:txBody>
                  <a:tcPr marT="45700" marB="45700" marR="91425" marL="91425"/>
                </a:tc>
                <a:tc>
                  <a:txBody>
                    <a:bodyPr/>
                    <a:lstStyle/>
                    <a:p>
                      <a:pPr indent="0" lvl="0" marL="0" marR="0" rtl="0" algn="l">
                        <a:spcBef>
                          <a:spcPts val="0"/>
                        </a:spcBef>
                        <a:spcAft>
                          <a:spcPts val="0"/>
                        </a:spcAft>
                        <a:buNone/>
                      </a:pPr>
                      <a:r>
                        <a:rPr lang="en-US" sz="1200"/>
                        <a:t>Mixed - High</a:t>
                      </a:r>
                      <a:endParaRPr/>
                    </a:p>
                  </a:txBody>
                  <a:tcPr marT="45700" marB="45700" marR="91425" marL="91425"/>
                </a:tc>
              </a:tr>
            </a:tbl>
          </a:graphicData>
        </a:graphic>
      </p:graphicFrame>
      <p:sp>
        <p:nvSpPr>
          <p:cNvPr id="230" name="Google Shape;230;p9"/>
          <p:cNvSpPr txBox="1"/>
          <p:nvPr/>
        </p:nvSpPr>
        <p:spPr>
          <a:xfrm>
            <a:off x="811505" y="899018"/>
            <a:ext cx="5741577" cy="769417"/>
          </a:xfrm>
          <a:prstGeom prst="rect">
            <a:avLst/>
          </a:prstGeom>
          <a:noFill/>
          <a:ln>
            <a:noFill/>
          </a:ln>
        </p:spPr>
        <p:txBody>
          <a:bodyPr anchorCtr="0" anchor="t" bIns="45700" lIns="91400" spcFirstLastPara="1" rIns="91400" wrap="square" tIns="45700">
            <a:spAutoFit/>
          </a:bodyPr>
          <a:lstStyle/>
          <a:p>
            <a:pPr indent="0" lvl="0" marL="0" marR="0" rtl="0" algn="l">
              <a:spcBef>
                <a:spcPts val="0"/>
              </a:spcBef>
              <a:spcAft>
                <a:spcPts val="0"/>
              </a:spcAft>
              <a:buNone/>
            </a:pPr>
            <a:r>
              <a:rPr b="1" lang="en-US" sz="1100">
                <a:solidFill>
                  <a:srgbClr val="000000"/>
                </a:solidFill>
                <a:latin typeface="Open Sans"/>
                <a:ea typeface="Open Sans"/>
                <a:cs typeface="Open Sans"/>
                <a:sym typeface="Open Sans"/>
              </a:rPr>
              <a:t>THRIVE helps by framing the elements for Value-Based Healthcare</a:t>
            </a:r>
            <a:endParaRPr/>
          </a:p>
          <a:p>
            <a:pPr indent="0" lvl="0" marL="0" marR="0" rtl="0" algn="l">
              <a:spcBef>
                <a:spcPts val="0"/>
              </a:spcBef>
              <a:spcAft>
                <a:spcPts val="0"/>
              </a:spcAft>
              <a:buNone/>
            </a:pPr>
            <a:r>
              <a:t/>
            </a:r>
            <a:endParaRPr sz="1100">
              <a:solidFill>
                <a:srgbClr val="000000"/>
              </a:solidFill>
              <a:latin typeface="Open Sans"/>
              <a:ea typeface="Open Sans"/>
              <a:cs typeface="Open Sans"/>
              <a:sym typeface="Open Sans"/>
            </a:endParaRPr>
          </a:p>
          <a:p>
            <a:pPr indent="0" lvl="0" marL="0" marR="0" rtl="0" algn="l">
              <a:spcBef>
                <a:spcPts val="0"/>
              </a:spcBef>
              <a:spcAft>
                <a:spcPts val="0"/>
              </a:spcAft>
              <a:buNone/>
            </a:pPr>
            <a:r>
              <a:rPr lang="en-US" sz="1100">
                <a:solidFill>
                  <a:srgbClr val="000000"/>
                </a:solidFill>
                <a:latin typeface="Open Sans"/>
                <a:ea typeface="Open Sans"/>
                <a:cs typeface="Open Sans"/>
                <a:sym typeface="Open Sans"/>
              </a:rPr>
              <a:t>Framework: </a:t>
            </a:r>
            <a:endParaRPr sz="1799">
              <a:solidFill>
                <a:srgbClr val="000000"/>
              </a:solidFill>
              <a:latin typeface="Open Sans"/>
              <a:ea typeface="Open Sans"/>
              <a:cs typeface="Open Sans"/>
              <a:sym typeface="Open Sans"/>
            </a:endParaRPr>
          </a:p>
          <a:p>
            <a:pPr indent="0" lvl="0" marL="0" marR="0" rtl="0" algn="l">
              <a:spcBef>
                <a:spcPts val="0"/>
              </a:spcBef>
              <a:spcAft>
                <a:spcPts val="0"/>
              </a:spcAft>
              <a:buNone/>
            </a:pPr>
            <a:r>
              <a:rPr lang="en-US" sz="1100">
                <a:solidFill>
                  <a:srgbClr val="000000"/>
                </a:solidFill>
                <a:latin typeface="Open Sans"/>
                <a:ea typeface="Open Sans"/>
                <a:cs typeface="Open Sans"/>
                <a:sym typeface="Open Sans"/>
              </a:rPr>
              <a:t>Quality, Price, Costs to produce services, volumes and patient risk profile. </a:t>
            </a:r>
            <a:endParaRPr sz="1799">
              <a:solidFill>
                <a:srgbClr val="000000"/>
              </a:solidFill>
              <a:latin typeface="Open Sans"/>
              <a:ea typeface="Open Sans"/>
              <a:cs typeface="Open Sans"/>
              <a:sym typeface="Open Sans"/>
            </a:endParaRPr>
          </a:p>
        </p:txBody>
      </p:sp>
      <p:cxnSp>
        <p:nvCxnSpPr>
          <p:cNvPr id="231" name="Google Shape;231;p9"/>
          <p:cNvCxnSpPr/>
          <p:nvPr/>
        </p:nvCxnSpPr>
        <p:spPr>
          <a:xfrm>
            <a:off x="2790685" y="1671344"/>
            <a:ext cx="8019" cy="2004741"/>
          </a:xfrm>
          <a:prstGeom prst="straightConnector1">
            <a:avLst/>
          </a:prstGeom>
          <a:noFill/>
          <a:ln cap="flat" cmpd="sng" w="9525">
            <a:solidFill>
              <a:schemeClr val="accent1"/>
            </a:solidFill>
            <a:prstDash val="solid"/>
            <a:miter lim="800000"/>
            <a:headEnd len="sm" w="sm" type="none"/>
            <a:tailEnd len="sm" w="sm" type="none"/>
          </a:ln>
        </p:spPr>
      </p:cxnSp>
      <p:cxnSp>
        <p:nvCxnSpPr>
          <p:cNvPr id="232" name="Google Shape;232;p9"/>
          <p:cNvCxnSpPr/>
          <p:nvPr/>
        </p:nvCxnSpPr>
        <p:spPr>
          <a:xfrm>
            <a:off x="890191" y="2609561"/>
            <a:ext cx="19453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8" name="Google Shape;238;p10"/>
          <p:cNvGrpSpPr/>
          <p:nvPr/>
        </p:nvGrpSpPr>
        <p:grpSpPr>
          <a:xfrm flipH="1">
            <a:off x="10741136" y="-454724"/>
            <a:ext cx="2323655" cy="2323656"/>
            <a:chOff x="-872270" y="-454724"/>
            <a:chExt cx="2323655" cy="2323656"/>
          </a:xfrm>
        </p:grpSpPr>
        <p:sp>
          <p:nvSpPr>
            <p:cNvPr id="239" name="Google Shape;239;p10"/>
            <p:cNvSpPr/>
            <p:nvPr/>
          </p:nvSpPr>
          <p:spPr>
            <a:xfrm rot="2700000">
              <a:off x="-415188" y="-231223"/>
              <a:ext cx="1409491" cy="1876653"/>
            </a:xfrm>
            <a:custGeom>
              <a:rect b="b" l="l" r="r" t="t"/>
              <a:pathLst>
                <a:path extrusionOk="0" h="1876653" w="1409491">
                  <a:moveTo>
                    <a:pt x="0" y="643075"/>
                  </a:moveTo>
                  <a:lnTo>
                    <a:pt x="643075" y="0"/>
                  </a:lnTo>
                  <a:lnTo>
                    <a:pt x="1409491" y="0"/>
                  </a:lnTo>
                  <a:lnTo>
                    <a:pt x="1409491" y="1876653"/>
                  </a:lnTo>
                  <a:lnTo>
                    <a:pt x="1233578" y="1876653"/>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0"/>
            <p:cNvSpPr/>
            <p:nvPr/>
          </p:nvSpPr>
          <p:spPr>
            <a:xfrm rot="2700000">
              <a:off x="301285" y="128278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1" name="Google Shape;241;p10"/>
          <p:cNvSpPr/>
          <p:nvPr/>
        </p:nvSpPr>
        <p:spPr>
          <a:xfrm rot="2700000">
            <a:off x="2737196" y="6033666"/>
            <a:ext cx="645368" cy="645368"/>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0"/>
          <p:cNvSpPr/>
          <p:nvPr/>
        </p:nvSpPr>
        <p:spPr>
          <a:xfrm>
            <a:off x="1343436" y="5721108"/>
            <a:ext cx="2261965" cy="1136891"/>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3" name="Google Shape;243;p10"/>
          <p:cNvPicPr preferRelativeResize="0"/>
          <p:nvPr/>
        </p:nvPicPr>
        <p:blipFill rotWithShape="1">
          <a:blip r:embed="rId3">
            <a:alphaModFix/>
          </a:blip>
          <a:srcRect b="0" l="0" r="0" t="0"/>
          <a:stretch/>
        </p:blipFill>
        <p:spPr>
          <a:xfrm>
            <a:off x="3228882" y="94827"/>
            <a:ext cx="8014262" cy="6772051"/>
          </a:xfrm>
          <a:prstGeom prst="rect">
            <a:avLst/>
          </a:prstGeom>
          <a:noFill/>
          <a:ln>
            <a:noFill/>
          </a:ln>
        </p:spPr>
      </p:pic>
      <p:sp>
        <p:nvSpPr>
          <p:cNvPr id="244" name="Google Shape;244;p10"/>
          <p:cNvSpPr txBox="1"/>
          <p:nvPr/>
        </p:nvSpPr>
        <p:spPr>
          <a:xfrm>
            <a:off x="116178" y="290664"/>
            <a:ext cx="2672081" cy="5909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Quality  Challenge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Informing patients and payers about quality requires a shift in thinking. Medicare does not measure and reward performance at the episode of care level.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To better inform patients about episodes of care means reframing the quality model used by payers to become more patient centric.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This depiction is the ACS framework for a MIPS conversion in episode based quality. </a:t>
            </a:r>
            <a:endParaRPr/>
          </a:p>
        </p:txBody>
      </p:sp>
      <p:sp>
        <p:nvSpPr>
          <p:cNvPr id="245" name="Google Shape;245;p10"/>
          <p:cNvSpPr txBox="1"/>
          <p:nvPr/>
        </p:nvSpPr>
        <p:spPr>
          <a:xfrm>
            <a:off x="3824577" y="612250"/>
            <a:ext cx="1860605" cy="369332"/>
          </a:xfrm>
          <a:prstGeom prst="rect">
            <a:avLst/>
          </a:prstGeom>
          <a:solidFill>
            <a:srgbClr val="BFBFBF"/>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ACS-Think</a:t>
            </a:r>
            <a:endParaRPr/>
          </a:p>
        </p:txBody>
      </p:sp>
      <p:sp>
        <p:nvSpPr>
          <p:cNvPr id="246" name="Google Shape;246;p10"/>
          <p:cNvSpPr txBox="1"/>
          <p:nvPr/>
        </p:nvSpPr>
        <p:spPr>
          <a:xfrm>
            <a:off x="3682779" y="5177624"/>
            <a:ext cx="1860605" cy="369332"/>
          </a:xfrm>
          <a:prstGeom prst="rect">
            <a:avLst/>
          </a:prstGeom>
          <a:solidFill>
            <a:srgbClr val="BFBFBF"/>
          </a:solid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CMS-Think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4ea7667da7_1_130"/>
          <p:cNvSpPr txBox="1"/>
          <p:nvPr>
            <p:ph type="ctrTitle"/>
          </p:nvPr>
        </p:nvSpPr>
        <p:spPr>
          <a:xfrm>
            <a:off x="1032076" y="1886673"/>
            <a:ext cx="10134600" cy="810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0000"/>
              </a:lnSpc>
              <a:spcBef>
                <a:spcPts val="0"/>
              </a:spcBef>
              <a:spcAft>
                <a:spcPts val="0"/>
              </a:spcAft>
              <a:buClr>
                <a:schemeClr val="lt1"/>
              </a:buClr>
              <a:buSzPct val="100000"/>
              <a:buFont typeface="Corbel"/>
              <a:buNone/>
            </a:pPr>
            <a:r>
              <a:rPr lang="en-US" sz="4000"/>
              <a:t>THRIVE</a:t>
            </a:r>
            <a:br>
              <a:rPr lang="en-US" sz="4000"/>
            </a:br>
            <a:br>
              <a:rPr lang="en-US" sz="4000"/>
            </a:br>
            <a:r>
              <a:rPr lang="en-US" sz="4000"/>
              <a:t> </a:t>
            </a:r>
            <a:endParaRPr/>
          </a:p>
        </p:txBody>
      </p:sp>
      <p:sp>
        <p:nvSpPr>
          <p:cNvPr id="252" name="Google Shape;252;g14ea7667da7_1_130"/>
          <p:cNvSpPr txBox="1"/>
          <p:nvPr>
            <p:ph idx="1" type="subTitle"/>
          </p:nvPr>
        </p:nvSpPr>
        <p:spPr>
          <a:xfrm>
            <a:off x="2050648" y="1923326"/>
            <a:ext cx="8229600" cy="1219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rPr b="1" i="1" lang="en-US" sz="2000"/>
              <a:t>T</a:t>
            </a:r>
            <a:r>
              <a:rPr i="1" lang="en-US" sz="2000"/>
              <a:t>RANSFORMING </a:t>
            </a:r>
            <a:r>
              <a:rPr b="1" i="1" lang="en-US" sz="2000"/>
              <a:t>H</a:t>
            </a:r>
            <a:r>
              <a:rPr i="1" lang="en-US" sz="2000"/>
              <a:t>EALTHCARE </a:t>
            </a:r>
            <a:r>
              <a:rPr b="1" i="1" lang="en-US" sz="2000"/>
              <a:t>RESOURCES TO INCREASE VALUE AND EFFICIENCY</a:t>
            </a:r>
            <a:endParaRPr/>
          </a:p>
          <a:p>
            <a:pPr indent="0" lvl="0" marL="0" rtl="0" algn="ctr">
              <a:lnSpc>
                <a:spcPct val="90000"/>
              </a:lnSpc>
              <a:spcBef>
                <a:spcPts val="0"/>
              </a:spcBef>
              <a:spcAft>
                <a:spcPts val="0"/>
              </a:spcAft>
              <a:buSzPts val="2000"/>
              <a:buNone/>
            </a:pPr>
            <a:r>
              <a:t/>
            </a:r>
            <a:endParaRPr b="1" i="1"/>
          </a:p>
          <a:p>
            <a:pPr indent="0" lvl="0" marL="0" rtl="0" algn="ctr">
              <a:lnSpc>
                <a:spcPct val="90000"/>
              </a:lnSpc>
              <a:spcBef>
                <a:spcPts val="0"/>
              </a:spcBef>
              <a:spcAft>
                <a:spcPts val="0"/>
              </a:spcAft>
              <a:buSzPts val="2000"/>
              <a:buNone/>
            </a:pPr>
            <a:r>
              <a:rPr b="1" i="1" lang="en-US"/>
              <a:t>USING TDABC METHODOLOGY</a:t>
            </a:r>
            <a:endParaRPr/>
          </a:p>
        </p:txBody>
      </p:sp>
      <p:sp>
        <p:nvSpPr>
          <p:cNvPr id="253" name="Google Shape;253;g14ea7667da7_1_130"/>
          <p:cNvSpPr txBox="1"/>
          <p:nvPr/>
        </p:nvSpPr>
        <p:spPr>
          <a:xfrm>
            <a:off x="4735139" y="3142526"/>
            <a:ext cx="30426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Corbel"/>
                <a:ea typeface="Corbel"/>
                <a:cs typeface="Corbel"/>
                <a:sym typeface="Corbel"/>
              </a:rPr>
              <a:t>Anupam Dayal, MPH</a:t>
            </a:r>
            <a:endParaRPr/>
          </a:p>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a:p>
            <a:pPr indent="0" lvl="0" marL="0" marR="0" rtl="0" algn="ctr">
              <a:spcBef>
                <a:spcPts val="0"/>
              </a:spcBef>
              <a:spcAft>
                <a:spcPts val="0"/>
              </a:spcAft>
              <a:buNone/>
            </a:pPr>
            <a:r>
              <a:rPr b="0" i="0" lang="en-US" sz="1800" u="none" cap="none" strike="noStrike">
                <a:solidFill>
                  <a:schemeClr val="lt1"/>
                </a:solidFill>
                <a:latin typeface="Corbel"/>
                <a:ea typeface="Corbel"/>
                <a:cs typeface="Corbel"/>
                <a:sym typeface="Corbel"/>
              </a:rPr>
              <a:t>Senior Project Manager</a:t>
            </a:r>
            <a:endParaRPr/>
          </a:p>
          <a:p>
            <a:pPr indent="0" lvl="0" marL="0" marR="0" rtl="0" algn="ctr">
              <a:spcBef>
                <a:spcPts val="0"/>
              </a:spcBef>
              <a:spcAft>
                <a:spcPts val="0"/>
              </a:spcAft>
              <a:buNone/>
            </a:pPr>
            <a:r>
              <a:rPr b="0" i="0" lang="en-US" sz="1800" u="none" cap="none" strike="noStrike">
                <a:solidFill>
                  <a:schemeClr val="lt1"/>
                </a:solidFill>
                <a:latin typeface="Corbel"/>
                <a:ea typeface="Corbel"/>
                <a:cs typeface="Corbel"/>
                <a:sym typeface="Corbel"/>
              </a:rPr>
              <a:t>American College of Surgeons</a:t>
            </a:r>
            <a:endParaRPr/>
          </a:p>
        </p:txBody>
      </p:sp>
      <p:pic>
        <p:nvPicPr>
          <p:cNvPr id="254" name="Google Shape;254;g14ea7667da7_1_130"/>
          <p:cNvPicPr preferRelativeResize="0"/>
          <p:nvPr/>
        </p:nvPicPr>
        <p:blipFill rotWithShape="1">
          <a:blip r:embed="rId3">
            <a:alphaModFix/>
          </a:blip>
          <a:srcRect b="0" l="0" r="0" t="0"/>
          <a:stretch/>
        </p:blipFill>
        <p:spPr>
          <a:xfrm>
            <a:off x="6660267" y="5420322"/>
            <a:ext cx="5114925" cy="1162050"/>
          </a:xfrm>
          <a:prstGeom prst="rect">
            <a:avLst/>
          </a:prstGeom>
          <a:noFill/>
          <a:ln>
            <a:noFill/>
          </a:ln>
        </p:spPr>
      </p:pic>
      <p:pic>
        <p:nvPicPr>
          <p:cNvPr id="255" name="Google Shape;255;g14ea7667da7_1_130"/>
          <p:cNvPicPr preferRelativeResize="0"/>
          <p:nvPr/>
        </p:nvPicPr>
        <p:blipFill rotWithShape="1">
          <a:blip r:embed="rId4">
            <a:alphaModFix/>
          </a:blip>
          <a:srcRect b="0" l="0" r="0" t="0"/>
          <a:stretch/>
        </p:blipFill>
        <p:spPr>
          <a:xfrm>
            <a:off x="1366175" y="5462467"/>
            <a:ext cx="4019550" cy="1095375"/>
          </a:xfrm>
          <a:prstGeom prst="rect">
            <a:avLst/>
          </a:prstGeom>
          <a:noFill/>
          <a:ln>
            <a:noFill/>
          </a:ln>
        </p:spPr>
      </p:pic>
    </p:spTree>
  </p:cSld>
  <p:clrMapOvr>
    <a:masterClrMapping/>
  </p:clrMapOvr>
  <mc:AlternateContent>
    <mc:Choice Requires="p14">
      <p:transition spd="slow" p14:dur="1250">
        <p14:flip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14ea7667da7_1_138"/>
          <p:cNvSpPr txBox="1"/>
          <p:nvPr>
            <p:ph type="ctrTitle"/>
          </p:nvPr>
        </p:nvSpPr>
        <p:spPr>
          <a:xfrm>
            <a:off x="1032076" y="1886673"/>
            <a:ext cx="10134600" cy="810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0000"/>
              </a:lnSpc>
              <a:spcBef>
                <a:spcPts val="0"/>
              </a:spcBef>
              <a:spcAft>
                <a:spcPts val="0"/>
              </a:spcAft>
              <a:buClr>
                <a:schemeClr val="lt1"/>
              </a:buClr>
              <a:buSzPct val="100000"/>
              <a:buFont typeface="Corbel"/>
              <a:buNone/>
            </a:pPr>
            <a:r>
              <a:rPr lang="en-US" sz="4000"/>
              <a:t>THRIVE</a:t>
            </a:r>
            <a:br>
              <a:rPr lang="en-US" sz="4000"/>
            </a:br>
            <a:br>
              <a:rPr lang="en-US" sz="4000"/>
            </a:br>
            <a:r>
              <a:rPr lang="en-US" sz="4000"/>
              <a:t> </a:t>
            </a:r>
            <a:endParaRPr/>
          </a:p>
        </p:txBody>
      </p:sp>
      <p:sp>
        <p:nvSpPr>
          <p:cNvPr id="261" name="Google Shape;261;g14ea7667da7_1_138"/>
          <p:cNvSpPr txBox="1"/>
          <p:nvPr>
            <p:ph idx="1" type="subTitle"/>
          </p:nvPr>
        </p:nvSpPr>
        <p:spPr>
          <a:xfrm>
            <a:off x="2050648" y="1923326"/>
            <a:ext cx="8229600" cy="1219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rPr b="1" i="1" lang="en-US" sz="2000"/>
              <a:t>T</a:t>
            </a:r>
            <a:r>
              <a:rPr i="1" lang="en-US" sz="2000"/>
              <a:t>RANSFORMING </a:t>
            </a:r>
            <a:r>
              <a:rPr b="1" i="1" lang="en-US" sz="2000"/>
              <a:t>H</a:t>
            </a:r>
            <a:r>
              <a:rPr i="1" lang="en-US" sz="2000"/>
              <a:t>EALTHCARE </a:t>
            </a:r>
            <a:r>
              <a:rPr b="1" i="1" lang="en-US" sz="2000"/>
              <a:t>RESOURCES TO INCREASE VALUE AND EFFICIENCY</a:t>
            </a:r>
            <a:endParaRPr/>
          </a:p>
          <a:p>
            <a:pPr indent="0" lvl="0" marL="0" rtl="0" algn="ctr">
              <a:lnSpc>
                <a:spcPct val="90000"/>
              </a:lnSpc>
              <a:spcBef>
                <a:spcPts val="0"/>
              </a:spcBef>
              <a:spcAft>
                <a:spcPts val="0"/>
              </a:spcAft>
              <a:buSzPts val="2000"/>
              <a:buNone/>
            </a:pPr>
            <a:r>
              <a:t/>
            </a:r>
            <a:endParaRPr b="1" i="1"/>
          </a:p>
        </p:txBody>
      </p:sp>
      <p:sp>
        <p:nvSpPr>
          <p:cNvPr id="262" name="Google Shape;262;g14ea7667da7_1_138"/>
          <p:cNvSpPr txBox="1"/>
          <p:nvPr/>
        </p:nvSpPr>
        <p:spPr>
          <a:xfrm>
            <a:off x="4735139" y="3142526"/>
            <a:ext cx="3042600" cy="2031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sng" cap="none" strike="noStrike">
                <a:solidFill>
                  <a:schemeClr val="lt1"/>
                </a:solidFill>
                <a:latin typeface="Corbel"/>
                <a:ea typeface="Corbel"/>
                <a:cs typeface="Corbel"/>
                <a:sym typeface="Corbel"/>
              </a:rPr>
              <a:t>Our Team</a:t>
            </a:r>
            <a:r>
              <a:rPr b="0" i="0" lang="en-US" sz="1800" u="none" cap="none" strike="noStrike">
                <a:solidFill>
                  <a:schemeClr val="lt1"/>
                </a:solidFill>
                <a:latin typeface="Corbel"/>
                <a:ea typeface="Corbel"/>
                <a:cs typeface="Corbel"/>
                <a:sym typeface="Corbel"/>
              </a:rPr>
              <a:t>:</a:t>
            </a:r>
            <a:endParaRPr/>
          </a:p>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a:p>
            <a:pPr indent="0" lvl="0" marL="0" marR="0" rtl="0" algn="ctr">
              <a:spcBef>
                <a:spcPts val="0"/>
              </a:spcBef>
              <a:spcAft>
                <a:spcPts val="0"/>
              </a:spcAft>
              <a:buNone/>
            </a:pPr>
            <a:r>
              <a:rPr b="0" i="0" lang="en-US" sz="1800" u="none" cap="none" strike="noStrike">
                <a:solidFill>
                  <a:schemeClr val="lt1"/>
                </a:solidFill>
                <a:latin typeface="Corbel"/>
                <a:ea typeface="Corbel"/>
                <a:cs typeface="Corbel"/>
                <a:sym typeface="Corbel"/>
              </a:rPr>
              <a:t>David B. Hoyt, MD </a:t>
            </a:r>
            <a:endParaRPr/>
          </a:p>
          <a:p>
            <a:pPr indent="0" lvl="0" marL="0" marR="0" rtl="0" algn="ctr">
              <a:spcBef>
                <a:spcPts val="0"/>
              </a:spcBef>
              <a:spcAft>
                <a:spcPts val="0"/>
              </a:spcAft>
              <a:buNone/>
            </a:pPr>
            <a:r>
              <a:rPr b="0" i="0" lang="en-US" sz="1800" u="none" cap="none" strike="noStrike">
                <a:solidFill>
                  <a:schemeClr val="lt1"/>
                </a:solidFill>
                <a:latin typeface="Corbel"/>
                <a:ea typeface="Corbel"/>
                <a:cs typeface="Corbel"/>
                <a:sym typeface="Corbel"/>
              </a:rPr>
              <a:t>Frank G. Opelka, MD</a:t>
            </a:r>
            <a:endParaRPr/>
          </a:p>
          <a:p>
            <a:pPr indent="0" lvl="0" marL="0" marR="0" rtl="0" algn="ctr">
              <a:spcBef>
                <a:spcPts val="0"/>
              </a:spcBef>
              <a:spcAft>
                <a:spcPts val="0"/>
              </a:spcAft>
              <a:buNone/>
            </a:pPr>
            <a:r>
              <a:rPr b="0" i="0" lang="en-US" sz="1800" u="none" cap="none" strike="noStrike">
                <a:solidFill>
                  <a:schemeClr val="lt1"/>
                </a:solidFill>
                <a:latin typeface="Corbel"/>
                <a:ea typeface="Corbel"/>
                <a:cs typeface="Corbel"/>
                <a:sym typeface="Corbel"/>
              </a:rPr>
              <a:t>Anupam Dayal, MPH</a:t>
            </a:r>
            <a:endParaRPr/>
          </a:p>
          <a:p>
            <a:pPr indent="0" lvl="0" marL="0" marR="0" rtl="0" algn="ctr">
              <a:spcBef>
                <a:spcPts val="0"/>
              </a:spcBef>
              <a:spcAft>
                <a:spcPts val="0"/>
              </a:spcAft>
              <a:buNone/>
            </a:pPr>
            <a:r>
              <a:rPr b="0" i="0" lang="en-US" sz="1800" u="none" cap="none" strike="noStrike">
                <a:solidFill>
                  <a:schemeClr val="lt1"/>
                </a:solidFill>
                <a:latin typeface="Corbel"/>
                <a:ea typeface="Corbel"/>
                <a:cs typeface="Corbel"/>
                <a:sym typeface="Corbel"/>
              </a:rPr>
              <a:t>Mark Palmer, MBA</a:t>
            </a:r>
            <a:endParaRPr/>
          </a:p>
          <a:p>
            <a:pPr indent="0" lvl="0" marL="0" marR="0" rtl="0" algn="ctr">
              <a:spcBef>
                <a:spcPts val="0"/>
              </a:spcBef>
              <a:spcAft>
                <a:spcPts val="0"/>
              </a:spcAft>
              <a:buNone/>
            </a:pPr>
            <a:r>
              <a:rPr b="0" i="0" lang="en-US" sz="1800" u="none" cap="none" strike="noStrike">
                <a:solidFill>
                  <a:schemeClr val="lt1"/>
                </a:solidFill>
                <a:latin typeface="Corbel"/>
                <a:ea typeface="Corbel"/>
                <a:cs typeface="Corbel"/>
                <a:sym typeface="Corbel"/>
              </a:rPr>
              <a:t>Alisa Azpeitia, CPA</a:t>
            </a:r>
            <a:endParaRPr b="0" i="0" sz="1800" u="none" cap="none" strike="noStrike">
              <a:solidFill>
                <a:schemeClr val="lt1"/>
              </a:solidFill>
              <a:latin typeface="Corbel"/>
              <a:ea typeface="Corbel"/>
              <a:cs typeface="Corbel"/>
              <a:sym typeface="Corbel"/>
            </a:endParaRPr>
          </a:p>
        </p:txBody>
      </p:sp>
      <p:pic>
        <p:nvPicPr>
          <p:cNvPr id="263" name="Google Shape;263;g14ea7667da7_1_138"/>
          <p:cNvPicPr preferRelativeResize="0"/>
          <p:nvPr/>
        </p:nvPicPr>
        <p:blipFill rotWithShape="1">
          <a:blip r:embed="rId3">
            <a:alphaModFix/>
          </a:blip>
          <a:srcRect b="0" l="0" r="0" t="0"/>
          <a:stretch/>
        </p:blipFill>
        <p:spPr>
          <a:xfrm>
            <a:off x="6660267" y="5420322"/>
            <a:ext cx="5114925" cy="1162050"/>
          </a:xfrm>
          <a:prstGeom prst="rect">
            <a:avLst/>
          </a:prstGeom>
          <a:noFill/>
          <a:ln>
            <a:noFill/>
          </a:ln>
        </p:spPr>
      </p:pic>
      <p:pic>
        <p:nvPicPr>
          <p:cNvPr id="264" name="Google Shape;264;g14ea7667da7_1_138"/>
          <p:cNvPicPr preferRelativeResize="0"/>
          <p:nvPr/>
        </p:nvPicPr>
        <p:blipFill rotWithShape="1">
          <a:blip r:embed="rId4">
            <a:alphaModFix/>
          </a:blip>
          <a:srcRect b="0" l="0" r="0" t="0"/>
          <a:stretch/>
        </p:blipFill>
        <p:spPr>
          <a:xfrm>
            <a:off x="1366175" y="5462467"/>
            <a:ext cx="4019550" cy="1095375"/>
          </a:xfrm>
          <a:prstGeom prst="rect">
            <a:avLst/>
          </a:prstGeom>
          <a:noFill/>
          <a:ln>
            <a:noFill/>
          </a:ln>
        </p:spPr>
      </p:pic>
    </p:spTree>
  </p:cSld>
  <p:clrMapOvr>
    <a:masterClrMapping/>
  </p:clrMapOvr>
  <mc:AlternateContent>
    <mc:Choice Requires="p14">
      <p:transition spd="slow" p14:dur="1250">
        <p14:flip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4ea7667da7_1_16"/>
          <p:cNvSpPr txBox="1"/>
          <p:nvPr>
            <p:ph type="ctrTitle"/>
          </p:nvPr>
        </p:nvSpPr>
        <p:spPr>
          <a:xfrm>
            <a:off x="810126" y="129984"/>
            <a:ext cx="10464900" cy="827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E2246"/>
              </a:buClr>
              <a:buSzPct val="100000"/>
              <a:buFont typeface="Open Sans"/>
              <a:buNone/>
            </a:pP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r>
              <a:rPr lang="en-US" sz="3200">
                <a:latin typeface="Open Sans"/>
                <a:ea typeface="Open Sans"/>
                <a:cs typeface="Open Sans"/>
                <a:sym typeface="Open Sans"/>
              </a:rPr>
              <a:t> </a:t>
            </a:r>
            <a:r>
              <a:rPr lang="en-US" sz="2800">
                <a:latin typeface="Open Sans"/>
                <a:ea typeface="Open Sans"/>
                <a:cs typeface="Open Sans"/>
                <a:sym typeface="Open Sans"/>
              </a:rPr>
              <a:t>What is Time Derived Activity Based Costing (TDABC)?</a:t>
            </a:r>
            <a:br>
              <a:rPr lang="en-US" sz="3200">
                <a:latin typeface="Open Sans"/>
                <a:ea typeface="Open Sans"/>
                <a:cs typeface="Open Sans"/>
                <a:sym typeface="Open Sans"/>
              </a:rPr>
            </a:br>
            <a:r>
              <a:rPr b="0" i="1" lang="en-US" sz="3200">
                <a:latin typeface="Open Sans"/>
                <a:ea typeface="Open Sans"/>
                <a:cs typeface="Open Sans"/>
                <a:sym typeface="Open Sans"/>
              </a:rPr>
              <a:t> </a:t>
            </a:r>
            <a:r>
              <a:rPr b="0" i="1" lang="en-US" sz="2400">
                <a:latin typeface="Open Sans"/>
                <a:ea typeface="Open Sans"/>
                <a:cs typeface="Open Sans"/>
                <a:sym typeface="Open Sans"/>
              </a:rPr>
              <a:t>methodology used to calculate approximate cost </a:t>
            </a:r>
            <a:endParaRPr b="0" i="1" sz="2400">
              <a:latin typeface="Open Sans"/>
              <a:ea typeface="Open Sans"/>
              <a:cs typeface="Open Sans"/>
              <a:sym typeface="Open Sans"/>
            </a:endParaRPr>
          </a:p>
        </p:txBody>
      </p:sp>
      <p:sp>
        <p:nvSpPr>
          <p:cNvPr id="271" name="Google Shape;271;g14ea7667da7_1_16"/>
          <p:cNvSpPr txBox="1"/>
          <p:nvPr>
            <p:ph idx="3" type="body"/>
          </p:nvPr>
        </p:nvSpPr>
        <p:spPr>
          <a:xfrm>
            <a:off x="7180446" y="3734591"/>
            <a:ext cx="4716000" cy="2824500"/>
          </a:xfrm>
          <a:prstGeom prst="rect">
            <a:avLst/>
          </a:prstGeom>
          <a:noFill/>
          <a:ln>
            <a:noFill/>
          </a:ln>
        </p:spPr>
        <p:txBody>
          <a:bodyPr anchorCtr="0" anchor="t" bIns="45700" lIns="91425" spcFirstLastPara="1" rIns="91425" wrap="square" tIns="45700">
            <a:normAutofit/>
          </a:bodyPr>
          <a:lstStyle/>
          <a:p>
            <a:pPr indent="-228593" lvl="0" marL="228593" rtl="0" algn="l">
              <a:lnSpc>
                <a:spcPct val="90000"/>
              </a:lnSpc>
              <a:spcBef>
                <a:spcPts val="0"/>
              </a:spcBef>
              <a:spcAft>
                <a:spcPts val="0"/>
              </a:spcAft>
              <a:buClr>
                <a:srgbClr val="0C0C0C"/>
              </a:buClr>
              <a:buSzPts val="2400"/>
              <a:buFont typeface="Arial"/>
              <a:buChar char="•"/>
            </a:pPr>
            <a:r>
              <a:rPr lang="en-US" sz="2400">
                <a:latin typeface="Calibri"/>
                <a:ea typeface="Calibri"/>
                <a:cs typeface="Calibri"/>
                <a:sym typeface="Calibri"/>
              </a:rPr>
              <a:t>Surgeon</a:t>
            </a:r>
            <a:endParaRPr/>
          </a:p>
          <a:p>
            <a:pPr indent="-228593" lvl="0" marL="228593" rtl="0" algn="l">
              <a:lnSpc>
                <a:spcPct val="90000"/>
              </a:lnSpc>
              <a:spcBef>
                <a:spcPts val="1333"/>
              </a:spcBef>
              <a:spcAft>
                <a:spcPts val="0"/>
              </a:spcAft>
              <a:buClr>
                <a:srgbClr val="0C0C0C"/>
              </a:buClr>
              <a:buSzPts val="2400"/>
              <a:buFont typeface="Arial"/>
              <a:buChar char="•"/>
            </a:pPr>
            <a:r>
              <a:rPr lang="en-US" sz="2400">
                <a:latin typeface="Calibri"/>
                <a:ea typeface="Calibri"/>
                <a:cs typeface="Calibri"/>
                <a:sym typeface="Calibri"/>
              </a:rPr>
              <a:t>Transcribing/ Dictating notes</a:t>
            </a:r>
            <a:endParaRPr/>
          </a:p>
          <a:p>
            <a:pPr indent="-228593" lvl="0" marL="228593" rtl="0" algn="l">
              <a:lnSpc>
                <a:spcPct val="90000"/>
              </a:lnSpc>
              <a:spcBef>
                <a:spcPts val="1333"/>
              </a:spcBef>
              <a:spcAft>
                <a:spcPts val="0"/>
              </a:spcAft>
              <a:buClr>
                <a:srgbClr val="0C0C0C"/>
              </a:buClr>
              <a:buSzPts val="2400"/>
              <a:buFont typeface="Arial"/>
              <a:buChar char="•"/>
            </a:pPr>
            <a:r>
              <a:rPr lang="en-US" sz="2400">
                <a:latin typeface="Calibri"/>
                <a:ea typeface="Calibri"/>
                <a:cs typeface="Calibri"/>
                <a:sym typeface="Calibri"/>
              </a:rPr>
              <a:t>Approximately 10-15 minutes</a:t>
            </a:r>
            <a:endParaRPr/>
          </a:p>
        </p:txBody>
      </p:sp>
      <p:sp>
        <p:nvSpPr>
          <p:cNvPr id="272" name="Google Shape;272;g14ea7667da7_1_16"/>
          <p:cNvSpPr txBox="1"/>
          <p:nvPr/>
        </p:nvSpPr>
        <p:spPr>
          <a:xfrm>
            <a:off x="810126" y="898358"/>
            <a:ext cx="5743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p:txBody>
      </p:sp>
      <p:sp>
        <p:nvSpPr>
          <p:cNvPr id="273" name="Google Shape;273;g14ea7667da7_1_16"/>
          <p:cNvSpPr txBox="1"/>
          <p:nvPr/>
        </p:nvSpPr>
        <p:spPr>
          <a:xfrm>
            <a:off x="810126" y="1345398"/>
            <a:ext cx="5103000" cy="29553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Who was involved in this Process Step?</a:t>
            </a:r>
            <a:endParaRPr/>
          </a:p>
          <a:p>
            <a:pPr indent="0" lvl="0" marL="0" marR="0" rtl="0" algn="l">
              <a:spcBef>
                <a:spcPts val="0"/>
              </a:spcBef>
              <a:spcAft>
                <a:spcPts val="0"/>
              </a:spcAft>
              <a:buNone/>
            </a:pPr>
            <a:r>
              <a:t/>
            </a:r>
            <a:endParaRPr sz="24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What was the activity they completed?</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Open Sans"/>
                <a:ea typeface="Open Sans"/>
                <a:cs typeface="Open Sans"/>
                <a:sym typeface="Open Sans"/>
              </a:rPr>
              <a:t>How long did it take?</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p:txBody>
      </p:sp>
      <p:pic>
        <p:nvPicPr>
          <p:cNvPr id="274" name="Google Shape;274;g14ea7667da7_1_16"/>
          <p:cNvPicPr preferRelativeResize="0"/>
          <p:nvPr/>
        </p:nvPicPr>
        <p:blipFill rotWithShape="1">
          <a:blip r:embed="rId3">
            <a:alphaModFix/>
          </a:blip>
          <a:srcRect b="0" l="0" r="0" t="0"/>
          <a:stretch/>
        </p:blipFill>
        <p:spPr>
          <a:xfrm>
            <a:off x="7744510" y="949325"/>
            <a:ext cx="2771775" cy="2428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14ea7667da7_1_25"/>
          <p:cNvSpPr txBox="1"/>
          <p:nvPr>
            <p:ph type="ctrTitle"/>
          </p:nvPr>
        </p:nvSpPr>
        <p:spPr>
          <a:xfrm>
            <a:off x="732504" y="220613"/>
            <a:ext cx="10464900" cy="827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E2246"/>
              </a:buClr>
              <a:buSzPct val="100000"/>
              <a:buFont typeface="Open Sans"/>
              <a:buNone/>
            </a:pP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r>
              <a:rPr lang="en-US" sz="3200">
                <a:latin typeface="Open Sans"/>
                <a:ea typeface="Open Sans"/>
                <a:cs typeface="Open Sans"/>
                <a:sym typeface="Open Sans"/>
              </a:rPr>
              <a:t> THRIVE Care Cycle Maps</a:t>
            </a:r>
            <a:br>
              <a:rPr lang="en-US" sz="3200">
                <a:latin typeface="Open Sans"/>
                <a:ea typeface="Open Sans"/>
                <a:cs typeface="Open Sans"/>
                <a:sym typeface="Open Sans"/>
              </a:rPr>
            </a:br>
            <a:r>
              <a:rPr lang="en-US" sz="3200">
                <a:latin typeface="Open Sans"/>
                <a:ea typeface="Open Sans"/>
                <a:cs typeface="Open Sans"/>
                <a:sym typeface="Open Sans"/>
              </a:rPr>
              <a:t> </a:t>
            </a:r>
            <a:endParaRPr b="0" sz="1600">
              <a:latin typeface="Open Sans"/>
              <a:ea typeface="Open Sans"/>
              <a:cs typeface="Open Sans"/>
              <a:sym typeface="Open Sans"/>
            </a:endParaRPr>
          </a:p>
        </p:txBody>
      </p:sp>
      <p:sp>
        <p:nvSpPr>
          <p:cNvPr id="281" name="Google Shape;281;g14ea7667da7_1_25"/>
          <p:cNvSpPr txBox="1"/>
          <p:nvPr/>
        </p:nvSpPr>
        <p:spPr>
          <a:xfrm>
            <a:off x="810126" y="898359"/>
            <a:ext cx="4046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Open Sans"/>
                <a:ea typeface="Open Sans"/>
                <a:cs typeface="Open Sans"/>
                <a:sym typeface="Open Sans"/>
              </a:rPr>
              <a:t> </a:t>
            </a:r>
            <a:r>
              <a:rPr lang="en-US" sz="1800">
                <a:solidFill>
                  <a:schemeClr val="dk1"/>
                </a:solidFill>
                <a:latin typeface="Open Sans"/>
                <a:ea typeface="Open Sans"/>
                <a:cs typeface="Open Sans"/>
                <a:sym typeface="Open Sans"/>
              </a:rPr>
              <a:t>THRIVE Pre-Op Process Example</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pic>
        <p:nvPicPr>
          <p:cNvPr id="282" name="Google Shape;282;g14ea7667da7_1_25"/>
          <p:cNvPicPr preferRelativeResize="0"/>
          <p:nvPr/>
        </p:nvPicPr>
        <p:blipFill rotWithShape="1">
          <a:blip r:embed="rId3">
            <a:alphaModFix/>
          </a:blip>
          <a:srcRect b="0" l="0" r="0" t="0"/>
          <a:stretch/>
        </p:blipFill>
        <p:spPr>
          <a:xfrm>
            <a:off x="683394" y="1436967"/>
            <a:ext cx="4413365" cy="1253445"/>
          </a:xfrm>
          <a:prstGeom prst="rect">
            <a:avLst/>
          </a:prstGeom>
          <a:noFill/>
          <a:ln>
            <a:noFill/>
          </a:ln>
        </p:spPr>
      </p:pic>
      <p:sp>
        <p:nvSpPr>
          <p:cNvPr id="283" name="Google Shape;283;g14ea7667da7_1_25"/>
          <p:cNvSpPr txBox="1"/>
          <p:nvPr/>
        </p:nvSpPr>
        <p:spPr>
          <a:xfrm>
            <a:off x="7095241" y="2324653"/>
            <a:ext cx="3779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THRIVE Surgery Example</a:t>
            </a:r>
            <a:endParaRPr/>
          </a:p>
        </p:txBody>
      </p:sp>
      <p:pic>
        <p:nvPicPr>
          <p:cNvPr id="284" name="Google Shape;284;g14ea7667da7_1_25"/>
          <p:cNvPicPr preferRelativeResize="0"/>
          <p:nvPr/>
        </p:nvPicPr>
        <p:blipFill rotWithShape="1">
          <a:blip r:embed="rId4">
            <a:alphaModFix/>
          </a:blip>
          <a:srcRect b="0" l="0" r="0" t="0"/>
          <a:stretch/>
        </p:blipFill>
        <p:spPr>
          <a:xfrm>
            <a:off x="5503161" y="2865586"/>
            <a:ext cx="5598801" cy="1488606"/>
          </a:xfrm>
          <a:prstGeom prst="rect">
            <a:avLst/>
          </a:prstGeom>
          <a:noFill/>
          <a:ln>
            <a:noFill/>
          </a:ln>
        </p:spPr>
      </p:pic>
      <p:pic>
        <p:nvPicPr>
          <p:cNvPr id="285" name="Google Shape;285;g14ea7667da7_1_25"/>
          <p:cNvPicPr preferRelativeResize="0"/>
          <p:nvPr/>
        </p:nvPicPr>
        <p:blipFill rotWithShape="1">
          <a:blip r:embed="rId5">
            <a:alphaModFix/>
          </a:blip>
          <a:srcRect b="0" l="0" r="0" t="0"/>
          <a:stretch/>
        </p:blipFill>
        <p:spPr>
          <a:xfrm>
            <a:off x="732504" y="4949388"/>
            <a:ext cx="4315145" cy="1274236"/>
          </a:xfrm>
          <a:prstGeom prst="rect">
            <a:avLst/>
          </a:prstGeom>
          <a:noFill/>
          <a:ln>
            <a:noFill/>
          </a:ln>
        </p:spPr>
      </p:pic>
      <p:sp>
        <p:nvSpPr>
          <p:cNvPr id="286" name="Google Shape;286;g14ea7667da7_1_25"/>
          <p:cNvSpPr txBox="1"/>
          <p:nvPr/>
        </p:nvSpPr>
        <p:spPr>
          <a:xfrm>
            <a:off x="939799" y="4490720"/>
            <a:ext cx="4157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THRIVE Inpatient Recovery Example</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4ea7667da7_1_36"/>
          <p:cNvSpPr txBox="1"/>
          <p:nvPr>
            <p:ph type="ctrTitle"/>
          </p:nvPr>
        </p:nvSpPr>
        <p:spPr>
          <a:xfrm>
            <a:off x="810126" y="129984"/>
            <a:ext cx="10464900" cy="827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E2246"/>
              </a:buClr>
              <a:buSzPct val="100000"/>
              <a:buFont typeface="Open Sans"/>
              <a:buNone/>
            </a:pP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r>
              <a:rPr lang="en-US" sz="3200">
                <a:latin typeface="Open Sans"/>
                <a:ea typeface="Open Sans"/>
                <a:cs typeface="Open Sans"/>
                <a:sym typeface="Open Sans"/>
              </a:rPr>
              <a:t> THRIVE: The ACS Framework</a:t>
            </a:r>
            <a:br>
              <a:rPr lang="en-US" sz="3200">
                <a:latin typeface="Open Sans"/>
                <a:ea typeface="Open Sans"/>
                <a:cs typeface="Open Sans"/>
                <a:sym typeface="Open Sans"/>
              </a:rPr>
            </a:br>
            <a:r>
              <a:rPr lang="en-US" sz="3200">
                <a:latin typeface="Open Sans"/>
                <a:ea typeface="Open Sans"/>
                <a:cs typeface="Open Sans"/>
                <a:sym typeface="Open Sans"/>
              </a:rPr>
              <a:t> </a:t>
            </a:r>
            <a:endParaRPr b="0" sz="1600">
              <a:latin typeface="Open Sans"/>
              <a:ea typeface="Open Sans"/>
              <a:cs typeface="Open Sans"/>
              <a:sym typeface="Open Sans"/>
            </a:endParaRPr>
          </a:p>
        </p:txBody>
      </p:sp>
      <p:sp>
        <p:nvSpPr>
          <p:cNvPr id="293" name="Google Shape;293;g14ea7667da7_1_36"/>
          <p:cNvSpPr txBox="1"/>
          <p:nvPr/>
        </p:nvSpPr>
        <p:spPr>
          <a:xfrm>
            <a:off x="810126" y="898358"/>
            <a:ext cx="5743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p:txBody>
      </p:sp>
      <p:sp>
        <p:nvSpPr>
          <p:cNvPr id="294" name="Google Shape;294;g14ea7667da7_1_36"/>
          <p:cNvSpPr txBox="1"/>
          <p:nvPr>
            <p:ph idx="3" type="body"/>
          </p:nvPr>
        </p:nvSpPr>
        <p:spPr>
          <a:xfrm>
            <a:off x="629921" y="1310641"/>
            <a:ext cx="10637100" cy="4658400"/>
          </a:xfrm>
          <a:prstGeom prst="rect">
            <a:avLst/>
          </a:prstGeom>
          <a:noFill/>
          <a:ln>
            <a:noFill/>
          </a:ln>
        </p:spPr>
        <p:txBody>
          <a:bodyPr anchorCtr="0" anchor="t" bIns="45700" lIns="91425" spcFirstLastPara="1" rIns="91425" wrap="square" tIns="45700">
            <a:normAutofit fontScale="70000" lnSpcReduction="10000"/>
          </a:bodyPr>
          <a:lstStyle/>
          <a:p>
            <a:pPr indent="-188588" lvl="0" marL="228593" rtl="0" algn="l">
              <a:lnSpc>
                <a:spcPct val="90000"/>
              </a:lnSpc>
              <a:spcBef>
                <a:spcPts val="0"/>
              </a:spcBef>
              <a:spcAft>
                <a:spcPts val="0"/>
              </a:spcAft>
              <a:buClr>
                <a:srgbClr val="0C0C0C"/>
              </a:buClr>
              <a:buSzPct val="98452"/>
              <a:buFont typeface="Arial"/>
              <a:buChar char="•"/>
            </a:pPr>
            <a:r>
              <a:rPr lang="en-US"/>
              <a:t>Calculate modeled cost of care for 1 Typical patient</a:t>
            </a:r>
            <a:endParaRPr/>
          </a:p>
          <a:p>
            <a:pPr indent="-188588" lvl="0" marL="228593" rtl="0" algn="l">
              <a:lnSpc>
                <a:spcPct val="90000"/>
              </a:lnSpc>
              <a:spcBef>
                <a:spcPts val="1333"/>
              </a:spcBef>
              <a:spcAft>
                <a:spcPts val="0"/>
              </a:spcAft>
              <a:buClr>
                <a:srgbClr val="0C0C0C"/>
              </a:buClr>
              <a:buSzPct val="98452"/>
              <a:buFont typeface="Arial"/>
              <a:buChar char="•"/>
            </a:pPr>
            <a:r>
              <a:rPr lang="en-US"/>
              <a:t>Modeled Cost is based in:</a:t>
            </a:r>
            <a:endParaRPr/>
          </a:p>
          <a:p>
            <a:pPr indent="-340984" lvl="1" marL="990574" rtl="0" algn="l">
              <a:lnSpc>
                <a:spcPct val="90000"/>
              </a:lnSpc>
              <a:spcBef>
                <a:spcPts val="667"/>
              </a:spcBef>
              <a:spcAft>
                <a:spcPts val="0"/>
              </a:spcAft>
              <a:buClr>
                <a:schemeClr val="dk1"/>
              </a:buClr>
              <a:buSzPct val="98452"/>
              <a:buChar char="•"/>
            </a:pPr>
            <a:r>
              <a:rPr lang="en-US"/>
              <a:t>Aggregated Cost incurred by the organization</a:t>
            </a:r>
            <a:endParaRPr/>
          </a:p>
          <a:p>
            <a:pPr indent="-340984" lvl="1" marL="990574" rtl="0" algn="l">
              <a:lnSpc>
                <a:spcPct val="90000"/>
              </a:lnSpc>
              <a:spcBef>
                <a:spcPts val="667"/>
              </a:spcBef>
              <a:spcAft>
                <a:spcPts val="0"/>
              </a:spcAft>
              <a:buClr>
                <a:schemeClr val="dk1"/>
              </a:buClr>
              <a:buSzPct val="98452"/>
              <a:buChar char="•"/>
            </a:pPr>
            <a:r>
              <a:rPr lang="en-US"/>
              <a:t>Cost relevant to a defined care cycle</a:t>
            </a:r>
            <a:endParaRPr/>
          </a:p>
          <a:p>
            <a:pPr indent="-340984" lvl="1" marL="990574" rtl="0" algn="l">
              <a:lnSpc>
                <a:spcPct val="90000"/>
              </a:lnSpc>
              <a:spcBef>
                <a:spcPts val="667"/>
              </a:spcBef>
              <a:spcAft>
                <a:spcPts val="0"/>
              </a:spcAft>
              <a:buClr>
                <a:schemeClr val="dk1"/>
              </a:buClr>
              <a:buSzPct val="98452"/>
              <a:buChar char="•"/>
            </a:pPr>
            <a:r>
              <a:rPr lang="en-US"/>
              <a:t>De-identified data is used for any part of the calculation</a:t>
            </a:r>
            <a:endParaRPr/>
          </a:p>
          <a:p>
            <a:pPr indent="-339407" lvl="1" marL="379412" rtl="0" algn="l">
              <a:lnSpc>
                <a:spcPct val="90000"/>
              </a:lnSpc>
              <a:spcBef>
                <a:spcPts val="667"/>
              </a:spcBef>
              <a:spcAft>
                <a:spcPts val="0"/>
              </a:spcAft>
              <a:buClr>
                <a:schemeClr val="dk1"/>
              </a:buClr>
              <a:buSzPct val="98452"/>
              <a:buChar char="•"/>
            </a:pPr>
            <a:r>
              <a:rPr lang="en-US"/>
              <a:t>Cost Data Resource Segments</a:t>
            </a:r>
            <a:endParaRPr/>
          </a:p>
          <a:p>
            <a:pPr indent="-339407" lvl="2" marL="1025525" rtl="0" algn="l">
              <a:lnSpc>
                <a:spcPct val="90000"/>
              </a:lnSpc>
              <a:spcBef>
                <a:spcPts val="667"/>
              </a:spcBef>
              <a:spcAft>
                <a:spcPts val="0"/>
              </a:spcAft>
              <a:buClr>
                <a:schemeClr val="dk1"/>
              </a:buClr>
              <a:buSzPct val="98452"/>
              <a:buFont typeface="Arial"/>
              <a:buChar char="•"/>
            </a:pPr>
            <a:r>
              <a:rPr lang="en-US"/>
              <a:t>Personnel</a:t>
            </a:r>
            <a:endParaRPr/>
          </a:p>
          <a:p>
            <a:pPr indent="-339407" lvl="2" marL="1025525" rtl="0" algn="l">
              <a:lnSpc>
                <a:spcPct val="90000"/>
              </a:lnSpc>
              <a:spcBef>
                <a:spcPts val="667"/>
              </a:spcBef>
              <a:spcAft>
                <a:spcPts val="0"/>
              </a:spcAft>
              <a:buClr>
                <a:schemeClr val="dk1"/>
              </a:buClr>
              <a:buSzPct val="98452"/>
              <a:buFont typeface="Arial"/>
              <a:buChar char="•"/>
            </a:pPr>
            <a:r>
              <a:rPr lang="en-US"/>
              <a:t>Consumables</a:t>
            </a:r>
            <a:endParaRPr/>
          </a:p>
          <a:p>
            <a:pPr indent="-339407" lvl="2" marL="1025525" rtl="0" algn="l">
              <a:lnSpc>
                <a:spcPct val="90000"/>
              </a:lnSpc>
              <a:spcBef>
                <a:spcPts val="667"/>
              </a:spcBef>
              <a:spcAft>
                <a:spcPts val="0"/>
              </a:spcAft>
              <a:buClr>
                <a:schemeClr val="dk1"/>
              </a:buClr>
              <a:buSzPct val="98452"/>
              <a:buFont typeface="Arial"/>
              <a:buChar char="•"/>
            </a:pPr>
            <a:r>
              <a:rPr lang="en-US"/>
              <a:t>Space</a:t>
            </a:r>
            <a:endParaRPr/>
          </a:p>
          <a:p>
            <a:pPr indent="-339407" lvl="2" marL="1025525" rtl="0" algn="l">
              <a:lnSpc>
                <a:spcPct val="90000"/>
              </a:lnSpc>
              <a:spcBef>
                <a:spcPts val="667"/>
              </a:spcBef>
              <a:spcAft>
                <a:spcPts val="0"/>
              </a:spcAft>
              <a:buClr>
                <a:schemeClr val="dk1"/>
              </a:buClr>
              <a:buSzPct val="98452"/>
              <a:buFont typeface="Arial"/>
              <a:buChar char="•"/>
            </a:pPr>
            <a:r>
              <a:rPr lang="en-US"/>
              <a:t>Equipment</a:t>
            </a:r>
            <a:endParaRPr/>
          </a:p>
          <a:p>
            <a:pPr indent="-339407" lvl="1" marL="396875" rtl="0" algn="l">
              <a:lnSpc>
                <a:spcPct val="90000"/>
              </a:lnSpc>
              <a:spcBef>
                <a:spcPts val="667"/>
              </a:spcBef>
              <a:spcAft>
                <a:spcPts val="0"/>
              </a:spcAft>
              <a:buClr>
                <a:schemeClr val="dk1"/>
              </a:buClr>
              <a:buSzPct val="98452"/>
              <a:buChar char="•"/>
            </a:pPr>
            <a:r>
              <a:rPr lang="en-US"/>
              <a:t>The modality of the process maps afford calculation for complex decision-based streams in the care cycle</a:t>
            </a:r>
            <a:endParaRPr/>
          </a:p>
          <a:p>
            <a:pPr indent="-245544" lvl="1" marL="990574" rtl="0" algn="l">
              <a:lnSpc>
                <a:spcPct val="90000"/>
              </a:lnSpc>
              <a:spcBef>
                <a:spcPts val="667"/>
              </a:spcBef>
              <a:spcAft>
                <a:spcPts val="0"/>
              </a:spcAft>
              <a:buClr>
                <a:schemeClr val="dk1"/>
              </a:buClr>
              <a:buSzPct val="100000"/>
              <a:buNone/>
            </a:pPr>
            <a:r>
              <a:t/>
            </a:r>
            <a:endParaRPr/>
          </a:p>
          <a:p>
            <a:pPr indent="-245544" lvl="1" marL="990574" rtl="0" algn="l">
              <a:lnSpc>
                <a:spcPct val="90000"/>
              </a:lnSpc>
              <a:spcBef>
                <a:spcPts val="667"/>
              </a:spcBef>
              <a:spcAft>
                <a:spcPts val="0"/>
              </a:spcAft>
              <a:buClr>
                <a:schemeClr val="dk1"/>
              </a:buClr>
              <a:buSzPct val="100000"/>
              <a:buNone/>
            </a:pPr>
            <a:r>
              <a:t/>
            </a:r>
            <a:endParaRPr/>
          </a:p>
          <a:p>
            <a:pPr indent="-245544" lvl="1" marL="990574" rtl="0" algn="l">
              <a:lnSpc>
                <a:spcPct val="90000"/>
              </a:lnSpc>
              <a:spcBef>
                <a:spcPts val="667"/>
              </a:spcBef>
              <a:spcAft>
                <a:spcPts val="0"/>
              </a:spcAft>
              <a:buClr>
                <a:schemeClr val="dk1"/>
              </a:buClr>
              <a:buSzPct val="100000"/>
              <a:buNone/>
            </a:pPr>
            <a:r>
              <a:t/>
            </a:r>
            <a:endParaRPr/>
          </a:p>
          <a:p>
            <a:pPr indent="-245544" lvl="1" marL="990574" rtl="0" algn="l">
              <a:lnSpc>
                <a:spcPct val="90000"/>
              </a:lnSpc>
              <a:spcBef>
                <a:spcPts val="667"/>
              </a:spcBef>
              <a:spcAft>
                <a:spcPts val="0"/>
              </a:spcAft>
              <a:buClr>
                <a:schemeClr val="dk1"/>
              </a:buClr>
              <a:buSzPct val="100000"/>
              <a:buNone/>
            </a:pPr>
            <a:r>
              <a:t/>
            </a:r>
            <a:endParaRPr/>
          </a:p>
          <a:p>
            <a:pPr indent="-261429" lvl="2" marL="1087437" rtl="0" algn="l">
              <a:lnSpc>
                <a:spcPct val="90000"/>
              </a:lnSpc>
              <a:spcBef>
                <a:spcPts val="667"/>
              </a:spcBef>
              <a:spcAft>
                <a:spcPts val="0"/>
              </a:spcAft>
              <a:buClr>
                <a:schemeClr val="dk1"/>
              </a:buClr>
              <a:buSzPct val="100000"/>
              <a:buFont typeface="Arial"/>
              <a:buNone/>
            </a:pPr>
            <a:r>
              <a:t/>
            </a:r>
            <a:endParaRPr/>
          </a:p>
          <a:p>
            <a:pPr indent="-245544" lvl="1" marL="990574" rtl="0" algn="l">
              <a:lnSpc>
                <a:spcPct val="90000"/>
              </a:lnSpc>
              <a:spcBef>
                <a:spcPts val="667"/>
              </a:spcBef>
              <a:spcAft>
                <a:spcPts val="0"/>
              </a:spcAft>
              <a:buClr>
                <a:schemeClr val="dk1"/>
              </a:buClr>
              <a:buSzPct val="10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g14ea7667da7_1_43"/>
          <p:cNvSpPr txBox="1"/>
          <p:nvPr>
            <p:ph type="ctrTitle"/>
          </p:nvPr>
        </p:nvSpPr>
        <p:spPr>
          <a:xfrm>
            <a:off x="838199" y="291090"/>
            <a:ext cx="10515600" cy="932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br>
              <a:rPr lang="en-US" sz="1400">
                <a:solidFill>
                  <a:schemeClr val="dk1"/>
                </a:solidFill>
                <a:latin typeface="Open Sans"/>
                <a:ea typeface="Open Sans"/>
                <a:cs typeface="Open Sans"/>
                <a:sym typeface="Open Sans"/>
              </a:rPr>
            </a:br>
            <a:br>
              <a:rPr lang="en-US" sz="1400">
                <a:solidFill>
                  <a:schemeClr val="dk1"/>
                </a:solidFill>
                <a:latin typeface="Open Sans"/>
                <a:ea typeface="Open Sans"/>
                <a:cs typeface="Open Sans"/>
                <a:sym typeface="Open Sans"/>
              </a:rPr>
            </a:br>
            <a:br>
              <a:rPr lang="en-US" sz="1400">
                <a:solidFill>
                  <a:schemeClr val="dk1"/>
                </a:solidFill>
                <a:latin typeface="Open Sans"/>
                <a:ea typeface="Open Sans"/>
                <a:cs typeface="Open Sans"/>
                <a:sym typeface="Open Sans"/>
              </a:rPr>
            </a:br>
            <a:br>
              <a:rPr lang="en-US" sz="1400">
                <a:solidFill>
                  <a:schemeClr val="dk1"/>
                </a:solidFill>
                <a:latin typeface="Open Sans"/>
                <a:ea typeface="Open Sans"/>
                <a:cs typeface="Open Sans"/>
                <a:sym typeface="Open Sans"/>
              </a:rPr>
            </a:br>
            <a:br>
              <a:rPr lang="en-US" sz="1400">
                <a:solidFill>
                  <a:schemeClr val="dk1"/>
                </a:solidFill>
                <a:latin typeface="Open Sans"/>
                <a:ea typeface="Open Sans"/>
                <a:cs typeface="Open Sans"/>
                <a:sym typeface="Open Sans"/>
              </a:rPr>
            </a:br>
            <a:br>
              <a:rPr lang="en-US" sz="1400">
                <a:solidFill>
                  <a:schemeClr val="dk1"/>
                </a:solidFill>
                <a:latin typeface="Open Sans"/>
                <a:ea typeface="Open Sans"/>
                <a:cs typeface="Open Sans"/>
                <a:sym typeface="Open Sans"/>
              </a:rPr>
            </a:br>
            <a:r>
              <a:rPr lang="en-US" sz="3100">
                <a:latin typeface="Open Sans"/>
                <a:ea typeface="Open Sans"/>
                <a:cs typeface="Open Sans"/>
                <a:sym typeface="Open Sans"/>
              </a:rPr>
              <a:t> THRIVE TDABC Sites Analysis: Total Time and Total Cost: Example for Colectomy for Cancer </a:t>
            </a:r>
            <a:endParaRPr/>
          </a:p>
        </p:txBody>
      </p:sp>
      <p:graphicFrame>
        <p:nvGraphicFramePr>
          <p:cNvPr id="301" name="Google Shape;301;g14ea7667da7_1_43"/>
          <p:cNvGraphicFramePr/>
          <p:nvPr/>
        </p:nvGraphicFramePr>
        <p:xfrm>
          <a:off x="1373632" y="1863801"/>
          <a:ext cx="3000000" cy="3000000"/>
        </p:xfrm>
        <a:graphic>
          <a:graphicData uri="http://schemas.openxmlformats.org/drawingml/2006/table">
            <a:tbl>
              <a:tblPr bandRow="1" firstCol="1" firstRow="1">
                <a:noFill/>
                <a:tableStyleId>{A6D1C433-2737-46A2-BAAF-6B887A99FECB}</a:tableStyleId>
              </a:tblPr>
              <a:tblGrid>
                <a:gridCol w="1459625"/>
                <a:gridCol w="3437100"/>
                <a:gridCol w="2073050"/>
                <a:gridCol w="2474975"/>
              </a:tblGrid>
              <a:tr h="246700">
                <a:tc>
                  <a:txBody>
                    <a:bodyPr/>
                    <a:lstStyle/>
                    <a:p>
                      <a:pPr indent="0" lvl="0" marL="0" marR="0" rtl="0" algn="l">
                        <a:lnSpc>
                          <a:spcPct val="107000"/>
                        </a:lnSpc>
                        <a:spcBef>
                          <a:spcPts val="0"/>
                        </a:spcBef>
                        <a:spcAft>
                          <a:spcPts val="0"/>
                        </a:spcAft>
                        <a:buNone/>
                      </a:pPr>
                      <a:r>
                        <a:rPr lang="en-US" sz="1300" u="none" cap="none" strike="noStrike"/>
                        <a:t>Map No.</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Process</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Minutes Used</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ctr">
                        <a:lnSpc>
                          <a:spcPct val="107000"/>
                        </a:lnSpc>
                        <a:spcBef>
                          <a:spcPts val="0"/>
                        </a:spcBef>
                        <a:spcAft>
                          <a:spcPts val="0"/>
                        </a:spcAft>
                        <a:buNone/>
                      </a:pPr>
                      <a:r>
                        <a:rPr lang="en-US" sz="1300" u="none" cap="none" strike="noStrike"/>
                        <a:t> Aggregate Total Costs ($) </a:t>
                      </a:r>
                      <a:endParaRPr sz="1300" u="none" cap="none" strike="noStrike">
                        <a:latin typeface="Calibri"/>
                        <a:ea typeface="Calibri"/>
                        <a:cs typeface="Calibri"/>
                        <a:sym typeface="Calibri"/>
                      </a:endParaRPr>
                    </a:p>
                  </a:txBody>
                  <a:tcPr marT="0" marB="0" marR="84800" marL="84800" anchor="b"/>
                </a:tc>
              </a:tr>
              <a:tr h="246700">
                <a:tc>
                  <a:txBody>
                    <a:bodyPr/>
                    <a:lstStyle/>
                    <a:p>
                      <a:pPr indent="0" lvl="0" marL="0" marR="0" rtl="0" algn="ctr">
                        <a:lnSpc>
                          <a:spcPct val="107000"/>
                        </a:lnSpc>
                        <a:spcBef>
                          <a:spcPts val="0"/>
                        </a:spcBef>
                        <a:spcAft>
                          <a:spcPts val="0"/>
                        </a:spcAft>
                        <a:buNone/>
                      </a:pPr>
                      <a:r>
                        <a:rPr lang="en-US" sz="1300" u="none" cap="none" strike="noStrike"/>
                        <a:t>1</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Pre-Work</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                  20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$151</a:t>
                      </a:r>
                      <a:endParaRPr sz="1300" u="none" cap="none" strike="noStrike">
                        <a:latin typeface="Calibri"/>
                        <a:ea typeface="Calibri"/>
                        <a:cs typeface="Calibri"/>
                        <a:sym typeface="Calibri"/>
                      </a:endParaRPr>
                    </a:p>
                  </a:txBody>
                  <a:tcPr marT="0" marB="0" marR="84800" marL="84800" anchor="b"/>
                </a:tc>
              </a:tr>
              <a:tr h="246700">
                <a:tc>
                  <a:txBody>
                    <a:bodyPr/>
                    <a:lstStyle/>
                    <a:p>
                      <a:pPr indent="0" lvl="0" marL="0" marR="0" rtl="0" algn="ctr">
                        <a:lnSpc>
                          <a:spcPct val="107000"/>
                        </a:lnSpc>
                        <a:spcBef>
                          <a:spcPts val="0"/>
                        </a:spcBef>
                        <a:spcAft>
                          <a:spcPts val="0"/>
                        </a:spcAft>
                        <a:buNone/>
                      </a:pPr>
                      <a:r>
                        <a:rPr lang="en-US" sz="1300" u="none" cap="none" strike="noStrike"/>
                        <a:t>2</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Surgeon's Office Visit</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ctr">
                        <a:lnSpc>
                          <a:spcPct val="107000"/>
                        </a:lnSpc>
                        <a:spcBef>
                          <a:spcPts val="0"/>
                        </a:spcBef>
                        <a:spcAft>
                          <a:spcPts val="0"/>
                        </a:spcAft>
                        <a:buNone/>
                      </a:pPr>
                      <a:r>
                        <a:rPr lang="en-US" sz="1300" u="none" cap="none" strike="noStrike"/>
                        <a:t>                                     100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$1,022</a:t>
                      </a:r>
                      <a:endParaRPr sz="1300" u="none" cap="none" strike="noStrike">
                        <a:latin typeface="Calibri"/>
                        <a:ea typeface="Calibri"/>
                        <a:cs typeface="Calibri"/>
                        <a:sym typeface="Calibri"/>
                      </a:endParaRPr>
                    </a:p>
                  </a:txBody>
                  <a:tcPr marT="0" marB="0" marR="84800" marL="84800" anchor="b"/>
                </a:tc>
              </a:tr>
              <a:tr h="246700">
                <a:tc>
                  <a:txBody>
                    <a:bodyPr/>
                    <a:lstStyle/>
                    <a:p>
                      <a:pPr indent="0" lvl="0" marL="0" marR="0" rtl="0" algn="ctr">
                        <a:lnSpc>
                          <a:spcPct val="107000"/>
                        </a:lnSpc>
                        <a:spcBef>
                          <a:spcPts val="0"/>
                        </a:spcBef>
                        <a:spcAft>
                          <a:spcPts val="0"/>
                        </a:spcAft>
                        <a:buNone/>
                      </a:pPr>
                      <a:r>
                        <a:rPr lang="en-US" sz="1300" u="none" cap="none" strike="noStrike"/>
                        <a:t>3</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Other Consults</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                100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$116</a:t>
                      </a:r>
                      <a:endParaRPr sz="1300" u="none" cap="none" strike="noStrike">
                        <a:latin typeface="Calibri"/>
                        <a:ea typeface="Calibri"/>
                        <a:cs typeface="Calibri"/>
                        <a:sym typeface="Calibri"/>
                      </a:endParaRPr>
                    </a:p>
                  </a:txBody>
                  <a:tcPr marT="0" marB="0" marR="84800" marL="84800" anchor="b"/>
                </a:tc>
              </a:tr>
              <a:tr h="246700">
                <a:tc>
                  <a:txBody>
                    <a:bodyPr/>
                    <a:lstStyle/>
                    <a:p>
                      <a:pPr indent="0" lvl="0" marL="0" marR="0" rtl="0" algn="ctr">
                        <a:lnSpc>
                          <a:spcPct val="107000"/>
                        </a:lnSpc>
                        <a:spcBef>
                          <a:spcPts val="0"/>
                        </a:spcBef>
                        <a:spcAft>
                          <a:spcPts val="0"/>
                        </a:spcAft>
                        <a:buNone/>
                      </a:pPr>
                      <a:r>
                        <a:rPr lang="en-US" sz="1300" u="none" cap="none" strike="noStrike"/>
                        <a:t>4</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POEC</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                200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$211</a:t>
                      </a:r>
                      <a:endParaRPr sz="1300" u="none" cap="none" strike="noStrike">
                        <a:latin typeface="Calibri"/>
                        <a:ea typeface="Calibri"/>
                        <a:cs typeface="Calibri"/>
                        <a:sym typeface="Calibri"/>
                      </a:endParaRPr>
                    </a:p>
                  </a:txBody>
                  <a:tcPr marT="0" marB="0" marR="84800" marL="84800" anchor="b"/>
                </a:tc>
              </a:tr>
              <a:tr h="246700">
                <a:tc gridSpan="2">
                  <a:txBody>
                    <a:bodyPr/>
                    <a:lstStyle/>
                    <a:p>
                      <a:pPr indent="0" lvl="0" marL="0" marR="0" rtl="0" algn="l">
                        <a:lnSpc>
                          <a:spcPct val="107000"/>
                        </a:lnSpc>
                        <a:spcBef>
                          <a:spcPts val="0"/>
                        </a:spcBef>
                        <a:spcAft>
                          <a:spcPts val="0"/>
                        </a:spcAft>
                        <a:buNone/>
                      </a:pPr>
                      <a:r>
                        <a:rPr lang="en-US" sz="1300" u="none" cap="none" strike="noStrike"/>
                        <a:t>Subtotal Pre-Visit(s)</a:t>
                      </a:r>
                      <a:endParaRPr sz="1300" u="none" cap="none" strike="noStrike">
                        <a:latin typeface="Calibri"/>
                        <a:ea typeface="Calibri"/>
                        <a:cs typeface="Calibri"/>
                        <a:sym typeface="Calibri"/>
                      </a:endParaRPr>
                    </a:p>
                  </a:txBody>
                  <a:tcPr marT="0" marB="0" marR="84800" marL="84800" anchor="b"/>
                </a:tc>
                <a:tc hMerge="1"/>
                <a:tc>
                  <a:txBody>
                    <a:bodyPr/>
                    <a:lstStyle/>
                    <a:p>
                      <a:pPr indent="0" lvl="0" marL="0" marR="0" rtl="0" algn="r">
                        <a:lnSpc>
                          <a:spcPct val="107000"/>
                        </a:lnSpc>
                        <a:spcBef>
                          <a:spcPts val="0"/>
                        </a:spcBef>
                        <a:spcAft>
                          <a:spcPts val="0"/>
                        </a:spcAft>
                        <a:buNone/>
                      </a:pPr>
                      <a:r>
                        <a:rPr lang="en-US" sz="1300" u="none" cap="none" strike="noStrike"/>
                        <a:t>                420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$1,500</a:t>
                      </a:r>
                      <a:endParaRPr sz="1300" u="none" cap="none" strike="noStrike">
                        <a:latin typeface="Calibri"/>
                        <a:ea typeface="Calibri"/>
                        <a:cs typeface="Calibri"/>
                        <a:sym typeface="Calibri"/>
                      </a:endParaRPr>
                    </a:p>
                  </a:txBody>
                  <a:tcPr marT="0" marB="0" marR="84800" marL="84800" anchor="b"/>
                </a:tc>
              </a:tr>
              <a:tr h="246700">
                <a:tc>
                  <a:txBody>
                    <a:bodyPr/>
                    <a:lstStyle/>
                    <a:p>
                      <a:pPr indent="0" lvl="0" marL="0" marR="0" rtl="0" algn="ctr">
                        <a:lnSpc>
                          <a:spcPct val="107000"/>
                        </a:lnSpc>
                        <a:spcBef>
                          <a:spcPts val="0"/>
                        </a:spcBef>
                        <a:spcAft>
                          <a:spcPts val="0"/>
                        </a:spcAft>
                        <a:buNone/>
                      </a:pPr>
                      <a:r>
                        <a:rPr lang="en-US" sz="1300" u="none" cap="none" strike="noStrike"/>
                        <a:t>5</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COVID Screening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                   5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$110</a:t>
                      </a:r>
                      <a:endParaRPr sz="1300" u="none" cap="none" strike="noStrike">
                        <a:latin typeface="Calibri"/>
                        <a:ea typeface="Calibri"/>
                        <a:cs typeface="Calibri"/>
                        <a:sym typeface="Calibri"/>
                      </a:endParaRPr>
                    </a:p>
                  </a:txBody>
                  <a:tcPr marT="0" marB="0" marR="84800" marL="84800" anchor="b"/>
                </a:tc>
              </a:tr>
              <a:tr h="246700">
                <a:tc>
                  <a:txBody>
                    <a:bodyPr/>
                    <a:lstStyle/>
                    <a:p>
                      <a:pPr indent="0" lvl="0" marL="0" marR="0" rtl="0" algn="ctr">
                        <a:lnSpc>
                          <a:spcPct val="107000"/>
                        </a:lnSpc>
                        <a:spcBef>
                          <a:spcPts val="0"/>
                        </a:spcBef>
                        <a:spcAft>
                          <a:spcPts val="0"/>
                        </a:spcAft>
                        <a:buNone/>
                      </a:pPr>
                      <a:r>
                        <a:rPr lang="en-US" sz="1300" u="none" cap="none" strike="noStrike"/>
                        <a:t>6</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Pre-Op Holding</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                100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$260</a:t>
                      </a:r>
                      <a:endParaRPr sz="1300" u="none" cap="none" strike="noStrike">
                        <a:latin typeface="Calibri"/>
                        <a:ea typeface="Calibri"/>
                        <a:cs typeface="Calibri"/>
                        <a:sym typeface="Calibri"/>
                      </a:endParaRPr>
                    </a:p>
                  </a:txBody>
                  <a:tcPr marT="0" marB="0" marR="84800" marL="84800" anchor="b"/>
                </a:tc>
              </a:tr>
              <a:tr h="246700">
                <a:tc>
                  <a:txBody>
                    <a:bodyPr/>
                    <a:lstStyle/>
                    <a:p>
                      <a:pPr indent="0" lvl="0" marL="0" marR="0" rtl="0" algn="ctr">
                        <a:lnSpc>
                          <a:spcPct val="107000"/>
                        </a:lnSpc>
                        <a:spcBef>
                          <a:spcPts val="0"/>
                        </a:spcBef>
                        <a:spcAft>
                          <a:spcPts val="0"/>
                        </a:spcAft>
                        <a:buNone/>
                      </a:pPr>
                      <a:r>
                        <a:rPr lang="en-US" sz="1300" u="none" cap="none" strike="noStrike"/>
                        <a:t>7</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Surgery</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           1,200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$9,489</a:t>
                      </a:r>
                      <a:endParaRPr sz="1300" u="none" cap="none" strike="noStrike">
                        <a:latin typeface="Calibri"/>
                        <a:ea typeface="Calibri"/>
                        <a:cs typeface="Calibri"/>
                        <a:sym typeface="Calibri"/>
                      </a:endParaRPr>
                    </a:p>
                  </a:txBody>
                  <a:tcPr marT="0" marB="0" marR="84800" marL="84800" anchor="b"/>
                </a:tc>
              </a:tr>
              <a:tr h="246700">
                <a:tc>
                  <a:txBody>
                    <a:bodyPr/>
                    <a:lstStyle/>
                    <a:p>
                      <a:pPr indent="0" lvl="0" marL="0" marR="0" rtl="0" algn="ctr">
                        <a:lnSpc>
                          <a:spcPct val="107000"/>
                        </a:lnSpc>
                        <a:spcBef>
                          <a:spcPts val="0"/>
                        </a:spcBef>
                        <a:spcAft>
                          <a:spcPts val="0"/>
                        </a:spcAft>
                        <a:buNone/>
                      </a:pPr>
                      <a:r>
                        <a:rPr lang="en-US" sz="1300" u="none" cap="none" strike="noStrike"/>
                        <a:t>8</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PACU</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                  60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$276</a:t>
                      </a:r>
                      <a:endParaRPr sz="1300" u="none" cap="none" strike="noStrike">
                        <a:latin typeface="Calibri"/>
                        <a:ea typeface="Calibri"/>
                        <a:cs typeface="Calibri"/>
                        <a:sym typeface="Calibri"/>
                      </a:endParaRPr>
                    </a:p>
                  </a:txBody>
                  <a:tcPr marT="0" marB="0" marR="84800" marL="84800" anchor="b"/>
                </a:tc>
              </a:tr>
              <a:tr h="246700">
                <a:tc>
                  <a:txBody>
                    <a:bodyPr/>
                    <a:lstStyle/>
                    <a:p>
                      <a:pPr indent="0" lvl="0" marL="0" marR="0" rtl="0" algn="ctr">
                        <a:lnSpc>
                          <a:spcPct val="107000"/>
                        </a:lnSpc>
                        <a:spcBef>
                          <a:spcPts val="0"/>
                        </a:spcBef>
                        <a:spcAft>
                          <a:spcPts val="0"/>
                        </a:spcAft>
                        <a:buNone/>
                      </a:pPr>
                      <a:r>
                        <a:rPr lang="en-US" sz="1300" u="none" cap="none" strike="noStrike"/>
                        <a:t>9</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Inpatient Recovery</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            2,900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$2,865</a:t>
                      </a:r>
                      <a:endParaRPr sz="1300" u="none" cap="none" strike="noStrike">
                        <a:latin typeface="Calibri"/>
                        <a:ea typeface="Calibri"/>
                        <a:cs typeface="Calibri"/>
                        <a:sym typeface="Calibri"/>
                      </a:endParaRPr>
                    </a:p>
                  </a:txBody>
                  <a:tcPr marT="0" marB="0" marR="84800" marL="84800" anchor="b"/>
                </a:tc>
              </a:tr>
              <a:tr h="246700">
                <a:tc gridSpan="2">
                  <a:txBody>
                    <a:bodyPr/>
                    <a:lstStyle/>
                    <a:p>
                      <a:pPr indent="0" lvl="0" marL="0" marR="0" rtl="0" algn="l">
                        <a:lnSpc>
                          <a:spcPct val="107000"/>
                        </a:lnSpc>
                        <a:spcBef>
                          <a:spcPts val="0"/>
                        </a:spcBef>
                        <a:spcAft>
                          <a:spcPts val="0"/>
                        </a:spcAft>
                        <a:buNone/>
                      </a:pPr>
                      <a:r>
                        <a:rPr lang="en-US" sz="1300" u="none" cap="none" strike="noStrike"/>
                        <a:t>Subtotal Intra Facility</a:t>
                      </a:r>
                      <a:endParaRPr sz="1300" u="none" cap="none" strike="noStrike">
                        <a:latin typeface="Calibri"/>
                        <a:ea typeface="Calibri"/>
                        <a:cs typeface="Calibri"/>
                        <a:sym typeface="Calibri"/>
                      </a:endParaRPr>
                    </a:p>
                  </a:txBody>
                  <a:tcPr marT="0" marB="0" marR="84800" marL="84800" anchor="ctr"/>
                </a:tc>
                <a:tc hMerge="1"/>
                <a:tc>
                  <a:txBody>
                    <a:bodyPr/>
                    <a:lstStyle/>
                    <a:p>
                      <a:pPr indent="0" lvl="0" marL="0" marR="0" rtl="0" algn="r">
                        <a:lnSpc>
                          <a:spcPct val="107000"/>
                        </a:lnSpc>
                        <a:spcBef>
                          <a:spcPts val="0"/>
                        </a:spcBef>
                        <a:spcAft>
                          <a:spcPts val="0"/>
                        </a:spcAft>
                        <a:buNone/>
                      </a:pPr>
                      <a:r>
                        <a:rPr lang="en-US" sz="1300" u="none" cap="none" strike="noStrike"/>
                        <a:t>            4,265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$13,000</a:t>
                      </a:r>
                      <a:endParaRPr sz="1300" u="none" cap="none" strike="noStrike">
                        <a:latin typeface="Calibri"/>
                        <a:ea typeface="Calibri"/>
                        <a:cs typeface="Calibri"/>
                        <a:sym typeface="Calibri"/>
                      </a:endParaRPr>
                    </a:p>
                  </a:txBody>
                  <a:tcPr marT="0" marB="0" marR="84800" marL="84800" anchor="b"/>
                </a:tc>
              </a:tr>
              <a:tr h="246700">
                <a:tc>
                  <a:txBody>
                    <a:bodyPr/>
                    <a:lstStyle/>
                    <a:p>
                      <a:pPr indent="0" lvl="0" marL="0" marR="0" rtl="0" algn="ctr">
                        <a:lnSpc>
                          <a:spcPct val="107000"/>
                        </a:lnSpc>
                        <a:spcBef>
                          <a:spcPts val="0"/>
                        </a:spcBef>
                        <a:spcAft>
                          <a:spcPts val="0"/>
                        </a:spcAft>
                        <a:buNone/>
                      </a:pPr>
                      <a:r>
                        <a:rPr lang="en-US" sz="1300" u="none" cap="none" strike="noStrike"/>
                        <a:t>10</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Post Op-Call &amp; F/U Visit</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                200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$500</a:t>
                      </a:r>
                      <a:endParaRPr sz="1300" u="none" cap="none" strike="noStrike">
                        <a:latin typeface="Calibri"/>
                        <a:ea typeface="Calibri"/>
                        <a:cs typeface="Calibri"/>
                        <a:sym typeface="Calibri"/>
                      </a:endParaRPr>
                    </a:p>
                  </a:txBody>
                  <a:tcPr marT="0" marB="0" marR="84800" marL="84800" anchor="b"/>
                </a:tc>
              </a:tr>
              <a:tr h="246700">
                <a:tc gridSpan="2">
                  <a:txBody>
                    <a:bodyPr/>
                    <a:lstStyle/>
                    <a:p>
                      <a:pPr indent="0" lvl="0" marL="0" marR="0" rtl="0" algn="l">
                        <a:lnSpc>
                          <a:spcPct val="107000"/>
                        </a:lnSpc>
                        <a:spcBef>
                          <a:spcPts val="0"/>
                        </a:spcBef>
                        <a:spcAft>
                          <a:spcPts val="0"/>
                        </a:spcAft>
                        <a:buNone/>
                      </a:pPr>
                      <a:r>
                        <a:rPr lang="en-US" sz="1300" u="none" cap="none" strike="noStrike"/>
                        <a:t>Subtotal Post-Op Recovery</a:t>
                      </a:r>
                      <a:endParaRPr sz="1300" u="none" cap="none" strike="noStrike">
                        <a:latin typeface="Calibri"/>
                        <a:ea typeface="Calibri"/>
                        <a:cs typeface="Calibri"/>
                        <a:sym typeface="Calibri"/>
                      </a:endParaRPr>
                    </a:p>
                  </a:txBody>
                  <a:tcPr marT="0" marB="0" marR="84800" marL="84800" anchor="ctr"/>
                </a:tc>
                <a:tc hMerge="1"/>
                <a:tc>
                  <a:txBody>
                    <a:bodyPr/>
                    <a:lstStyle/>
                    <a:p>
                      <a:pPr indent="0" lvl="0" marL="0" marR="0" rtl="0" algn="r">
                        <a:lnSpc>
                          <a:spcPct val="107000"/>
                        </a:lnSpc>
                        <a:spcBef>
                          <a:spcPts val="0"/>
                        </a:spcBef>
                        <a:spcAft>
                          <a:spcPts val="0"/>
                        </a:spcAft>
                        <a:buNone/>
                      </a:pPr>
                      <a:r>
                        <a:rPr lang="en-US" sz="1300" u="none" cap="none" strike="noStrike"/>
                        <a:t>$200</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$500</a:t>
                      </a:r>
                      <a:endParaRPr sz="1300" u="none" cap="none" strike="noStrike">
                        <a:latin typeface="Calibri"/>
                        <a:ea typeface="Calibri"/>
                        <a:cs typeface="Calibri"/>
                        <a:sym typeface="Calibri"/>
                      </a:endParaRPr>
                    </a:p>
                  </a:txBody>
                  <a:tcPr marT="0" marB="0" marR="84800" marL="84800" anchor="b"/>
                </a:tc>
              </a:tr>
              <a:tr h="246700">
                <a:tc>
                  <a:txBody>
                    <a:bodyPr/>
                    <a:lstStyle/>
                    <a:p>
                      <a:pPr indent="0" lvl="0" marL="0" marR="0" rtl="0" algn="l">
                        <a:lnSpc>
                          <a:spcPct val="107000"/>
                        </a:lnSpc>
                        <a:spcBef>
                          <a:spcPts val="0"/>
                        </a:spcBef>
                        <a:spcAft>
                          <a:spcPts val="0"/>
                        </a:spcAft>
                        <a:buNone/>
                      </a:pPr>
                      <a:r>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Post Op-ER Visit</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$2</a:t>
                      </a:r>
                      <a:endParaRPr sz="1300" u="none" cap="none" strike="noStrike">
                        <a:latin typeface="Calibri"/>
                        <a:ea typeface="Calibri"/>
                        <a:cs typeface="Calibri"/>
                        <a:sym typeface="Calibri"/>
                      </a:endParaRPr>
                    </a:p>
                  </a:txBody>
                  <a:tcPr marT="0" marB="0" marR="84800" marL="84800" anchor="b"/>
                </a:tc>
              </a:tr>
              <a:tr h="246700">
                <a:tc>
                  <a:txBody>
                    <a:bodyPr/>
                    <a:lstStyle/>
                    <a:p>
                      <a:pPr indent="0" lvl="0" marL="0" marR="0" rtl="0" algn="l">
                        <a:lnSpc>
                          <a:spcPct val="107000"/>
                        </a:lnSpc>
                        <a:spcBef>
                          <a:spcPts val="0"/>
                        </a:spcBef>
                        <a:spcAft>
                          <a:spcPts val="0"/>
                        </a:spcAft>
                        <a:buNone/>
                      </a:pPr>
                      <a:r>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l">
                        <a:lnSpc>
                          <a:spcPct val="107000"/>
                        </a:lnSpc>
                        <a:spcBef>
                          <a:spcPts val="0"/>
                        </a:spcBef>
                        <a:spcAft>
                          <a:spcPts val="0"/>
                        </a:spcAft>
                        <a:buNone/>
                      </a:pPr>
                      <a:r>
                        <a:rPr lang="en-US" sz="1300" u="none" cap="none" strike="noStrike"/>
                        <a:t>Post Op-Admit Surgery</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                175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$448</a:t>
                      </a:r>
                      <a:endParaRPr sz="1300" u="none" cap="none" strike="noStrike">
                        <a:latin typeface="Calibri"/>
                        <a:ea typeface="Calibri"/>
                        <a:cs typeface="Calibri"/>
                        <a:sym typeface="Calibri"/>
                      </a:endParaRPr>
                    </a:p>
                  </a:txBody>
                  <a:tcPr marT="0" marB="0" marR="84800" marL="84800" anchor="b"/>
                </a:tc>
              </a:tr>
              <a:tr h="246700">
                <a:tc gridSpan="2">
                  <a:txBody>
                    <a:bodyPr/>
                    <a:lstStyle/>
                    <a:p>
                      <a:pPr indent="0" lvl="0" marL="0" marR="0" rtl="0" algn="l">
                        <a:lnSpc>
                          <a:spcPct val="107000"/>
                        </a:lnSpc>
                        <a:spcBef>
                          <a:spcPts val="0"/>
                        </a:spcBef>
                        <a:spcAft>
                          <a:spcPts val="0"/>
                        </a:spcAft>
                        <a:buNone/>
                      </a:pPr>
                      <a:r>
                        <a:rPr lang="en-US" sz="1300" u="none" cap="none" strike="noStrike"/>
                        <a:t>Subtotal Post Op – Exceptions</a:t>
                      </a:r>
                      <a:endParaRPr sz="1300" u="none" cap="none" strike="noStrike">
                        <a:latin typeface="Calibri"/>
                        <a:ea typeface="Calibri"/>
                        <a:cs typeface="Calibri"/>
                        <a:sym typeface="Calibri"/>
                      </a:endParaRPr>
                    </a:p>
                  </a:txBody>
                  <a:tcPr marT="0" marB="0" marR="84800" marL="84800" anchor="b"/>
                </a:tc>
                <a:tc hMerge="1"/>
                <a:tc>
                  <a:txBody>
                    <a:bodyPr/>
                    <a:lstStyle/>
                    <a:p>
                      <a:pPr indent="0" lvl="0" marL="0" marR="0" rtl="0" algn="r">
                        <a:lnSpc>
                          <a:spcPct val="107000"/>
                        </a:lnSpc>
                        <a:spcBef>
                          <a:spcPts val="0"/>
                        </a:spcBef>
                        <a:spcAft>
                          <a:spcPts val="0"/>
                        </a:spcAft>
                        <a:buNone/>
                      </a:pPr>
                      <a:r>
                        <a:rPr lang="en-US" sz="1300" u="none" cap="none" strike="noStrike"/>
                        <a:t>                175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$450</a:t>
                      </a:r>
                      <a:endParaRPr sz="1300" u="none" cap="none" strike="noStrike">
                        <a:latin typeface="Calibri"/>
                        <a:ea typeface="Calibri"/>
                        <a:cs typeface="Calibri"/>
                        <a:sym typeface="Calibri"/>
                      </a:endParaRPr>
                    </a:p>
                  </a:txBody>
                  <a:tcPr marT="0" marB="0" marR="84800" marL="84800" anchor="b"/>
                </a:tc>
              </a:tr>
              <a:tr h="246700">
                <a:tc gridSpan="2">
                  <a:txBody>
                    <a:bodyPr/>
                    <a:lstStyle/>
                    <a:p>
                      <a:pPr indent="0" lvl="0" marL="0" marR="0" rtl="0" algn="l">
                        <a:lnSpc>
                          <a:spcPct val="107000"/>
                        </a:lnSpc>
                        <a:spcBef>
                          <a:spcPts val="0"/>
                        </a:spcBef>
                        <a:spcAft>
                          <a:spcPts val="0"/>
                        </a:spcAft>
                        <a:buNone/>
                      </a:pPr>
                      <a:r>
                        <a:rPr lang="en-US" sz="1300" u="none" cap="none" strike="noStrike"/>
                        <a:t>Total Production Time &amp; Costs</a:t>
                      </a:r>
                      <a:endParaRPr sz="1300" u="none" cap="none" strike="noStrike">
                        <a:latin typeface="Calibri"/>
                        <a:ea typeface="Calibri"/>
                        <a:cs typeface="Calibri"/>
                        <a:sym typeface="Calibri"/>
                      </a:endParaRPr>
                    </a:p>
                  </a:txBody>
                  <a:tcPr marT="0" marB="0" marR="84800" marL="84800" anchor="b"/>
                </a:tc>
                <a:tc hMerge="1"/>
                <a:tc>
                  <a:txBody>
                    <a:bodyPr/>
                    <a:lstStyle/>
                    <a:p>
                      <a:pPr indent="0" lvl="0" marL="0" marR="0" rtl="0" algn="r">
                        <a:lnSpc>
                          <a:spcPct val="107000"/>
                        </a:lnSpc>
                        <a:spcBef>
                          <a:spcPts val="0"/>
                        </a:spcBef>
                        <a:spcAft>
                          <a:spcPts val="0"/>
                        </a:spcAft>
                        <a:buNone/>
                      </a:pPr>
                      <a:r>
                        <a:rPr lang="en-US" sz="1300" u="none" cap="none" strike="noStrike"/>
                        <a:t>            5,060 </a:t>
                      </a:r>
                      <a:endParaRPr sz="1300" u="none" cap="none" strike="noStrike">
                        <a:latin typeface="Calibri"/>
                        <a:ea typeface="Calibri"/>
                        <a:cs typeface="Calibri"/>
                        <a:sym typeface="Calibri"/>
                      </a:endParaRPr>
                    </a:p>
                  </a:txBody>
                  <a:tcPr marT="0" marB="0" marR="84800" marL="84800" anchor="b"/>
                </a:tc>
                <a:tc>
                  <a:txBody>
                    <a:bodyPr/>
                    <a:lstStyle/>
                    <a:p>
                      <a:pPr indent="0" lvl="0" marL="0" marR="0" rtl="0" algn="r">
                        <a:lnSpc>
                          <a:spcPct val="107000"/>
                        </a:lnSpc>
                        <a:spcBef>
                          <a:spcPts val="0"/>
                        </a:spcBef>
                        <a:spcAft>
                          <a:spcPts val="0"/>
                        </a:spcAft>
                        <a:buNone/>
                      </a:pPr>
                      <a:r>
                        <a:rPr lang="en-US" sz="1300" u="none" cap="none" strike="noStrike"/>
                        <a:t>$15,450</a:t>
                      </a:r>
                      <a:endParaRPr sz="1300" u="none" cap="none" strike="noStrike">
                        <a:latin typeface="Calibri"/>
                        <a:ea typeface="Calibri"/>
                        <a:cs typeface="Calibri"/>
                        <a:sym typeface="Calibri"/>
                      </a:endParaRPr>
                    </a:p>
                  </a:txBody>
                  <a:tcPr marT="0" marB="0" marR="84800" marL="84800" anchor="b"/>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4ea7667da7_1_49"/>
          <p:cNvSpPr txBox="1"/>
          <p:nvPr>
            <p:ph type="ctrTitle"/>
          </p:nvPr>
        </p:nvSpPr>
        <p:spPr>
          <a:xfrm>
            <a:off x="810126" y="129984"/>
            <a:ext cx="10464900" cy="827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E2246"/>
              </a:buClr>
              <a:buSzPct val="100000"/>
              <a:buFont typeface="Open Sans"/>
              <a:buNone/>
            </a:pP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r>
              <a:rPr lang="en-US" sz="3200">
                <a:latin typeface="Open Sans"/>
                <a:ea typeface="Open Sans"/>
                <a:cs typeface="Open Sans"/>
                <a:sym typeface="Open Sans"/>
              </a:rPr>
              <a:t> </a:t>
            </a:r>
            <a:r>
              <a:rPr lang="en-US" sz="2800">
                <a:latin typeface="Open Sans"/>
                <a:ea typeface="Open Sans"/>
                <a:cs typeface="Open Sans"/>
                <a:sym typeface="Open Sans"/>
              </a:rPr>
              <a:t>THRIVE TDABC: Blinded Comparison </a:t>
            </a:r>
            <a:br>
              <a:rPr lang="en-US" sz="2800">
                <a:latin typeface="Open Sans"/>
                <a:ea typeface="Open Sans"/>
                <a:cs typeface="Open Sans"/>
                <a:sym typeface="Open Sans"/>
              </a:rPr>
            </a:br>
            <a:r>
              <a:rPr lang="en-US" sz="2800">
                <a:latin typeface="Open Sans"/>
                <a:ea typeface="Open Sans"/>
                <a:cs typeface="Open Sans"/>
                <a:sym typeface="Open Sans"/>
              </a:rPr>
              <a:t>Across Participating Sites</a:t>
            </a:r>
            <a:r>
              <a:rPr lang="en-US" sz="3200">
                <a:latin typeface="Open Sans"/>
                <a:ea typeface="Open Sans"/>
                <a:cs typeface="Open Sans"/>
                <a:sym typeface="Open Sans"/>
              </a:rPr>
              <a:t> </a:t>
            </a:r>
            <a:endParaRPr b="0" sz="1600">
              <a:latin typeface="Open Sans"/>
              <a:ea typeface="Open Sans"/>
              <a:cs typeface="Open Sans"/>
              <a:sym typeface="Open Sans"/>
            </a:endParaRPr>
          </a:p>
        </p:txBody>
      </p:sp>
      <p:pic>
        <p:nvPicPr>
          <p:cNvPr id="308" name="Google Shape;308;g14ea7667da7_1_49"/>
          <p:cNvPicPr preferRelativeResize="0"/>
          <p:nvPr/>
        </p:nvPicPr>
        <p:blipFill rotWithShape="1">
          <a:blip r:embed="rId3">
            <a:alphaModFix/>
          </a:blip>
          <a:srcRect b="0" l="0" r="0" t="0"/>
          <a:stretch/>
        </p:blipFill>
        <p:spPr>
          <a:xfrm>
            <a:off x="1076959" y="1432560"/>
            <a:ext cx="10119743" cy="23977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14ea7667da7_1_55"/>
          <p:cNvSpPr txBox="1"/>
          <p:nvPr>
            <p:ph type="ctrTitle"/>
          </p:nvPr>
        </p:nvSpPr>
        <p:spPr>
          <a:xfrm>
            <a:off x="810126" y="129984"/>
            <a:ext cx="10464900" cy="8274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E2246"/>
              </a:buClr>
              <a:buSzPct val="100000"/>
              <a:buFont typeface="Open Sans"/>
              <a:buNone/>
            </a:pP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r>
              <a:rPr lang="en-US" sz="3200">
                <a:latin typeface="Open Sans"/>
                <a:ea typeface="Open Sans"/>
                <a:cs typeface="Open Sans"/>
                <a:sym typeface="Open Sans"/>
              </a:rPr>
              <a:t> </a:t>
            </a:r>
            <a:r>
              <a:rPr lang="en-US" sz="2800">
                <a:latin typeface="Open Sans"/>
                <a:ea typeface="Open Sans"/>
                <a:cs typeface="Open Sans"/>
                <a:sym typeface="Open Sans"/>
              </a:rPr>
              <a:t>THRIVE TDABC Deliverables for Participating Sites</a:t>
            </a:r>
            <a:r>
              <a:rPr lang="en-US" sz="3200">
                <a:latin typeface="Open Sans"/>
                <a:ea typeface="Open Sans"/>
                <a:cs typeface="Open Sans"/>
                <a:sym typeface="Open Sans"/>
              </a:rPr>
              <a:t> </a:t>
            </a:r>
            <a:endParaRPr b="0" sz="1600">
              <a:latin typeface="Open Sans"/>
              <a:ea typeface="Open Sans"/>
              <a:cs typeface="Open Sans"/>
              <a:sym typeface="Open Sans"/>
            </a:endParaRPr>
          </a:p>
        </p:txBody>
      </p:sp>
      <p:sp>
        <p:nvSpPr>
          <p:cNvPr id="315" name="Google Shape;315;g14ea7667da7_1_55"/>
          <p:cNvSpPr txBox="1"/>
          <p:nvPr/>
        </p:nvSpPr>
        <p:spPr>
          <a:xfrm>
            <a:off x="573741" y="1308842"/>
            <a:ext cx="10780200" cy="5170500"/>
          </a:xfrm>
          <a:prstGeom prst="rect">
            <a:avLst/>
          </a:prstGeom>
          <a:noFill/>
          <a:ln>
            <a:noFill/>
          </a:ln>
        </p:spPr>
        <p:txBody>
          <a:bodyPr anchorCtr="0" anchor="t" bIns="45700" lIns="91425" spcFirstLastPara="1" rIns="91425" wrap="square" tIns="45700">
            <a:normAutofit fontScale="85000" lnSpcReduction="20000"/>
          </a:bodyPr>
          <a:lstStyle/>
          <a:p>
            <a:pPr indent="0" lvl="1" marL="0" marR="0" rtl="0" algn="l">
              <a:lnSpc>
                <a:spcPct val="90000"/>
              </a:lnSpc>
              <a:spcBef>
                <a:spcPts val="0"/>
              </a:spcBef>
              <a:spcAft>
                <a:spcPts val="0"/>
              </a:spcAft>
              <a:buClr>
                <a:srgbClr val="000000"/>
              </a:buClr>
              <a:buSzPct val="100000"/>
              <a:buFont typeface="Arial"/>
              <a:buNone/>
            </a:pPr>
            <a:r>
              <a:rPr b="0" i="0" lang="en-US" sz="4000" u="none" cap="none" strike="noStrike">
                <a:solidFill>
                  <a:srgbClr val="000000"/>
                </a:solidFill>
                <a:latin typeface="Calibri"/>
                <a:ea typeface="Calibri"/>
                <a:cs typeface="Calibri"/>
                <a:sym typeface="Calibri"/>
              </a:rPr>
              <a:t>Surgery Care Cycle Templates have been modeled for:</a:t>
            </a:r>
            <a:endParaRPr/>
          </a:p>
          <a:p>
            <a:pPr indent="-269557" lvl="1" marL="742950" marR="0" rtl="0" algn="l">
              <a:lnSpc>
                <a:spcPct val="90000"/>
              </a:lnSpc>
              <a:spcBef>
                <a:spcPts val="500"/>
              </a:spcBef>
              <a:spcAft>
                <a:spcPts val="0"/>
              </a:spcAft>
              <a:buClr>
                <a:srgbClr val="000000"/>
              </a:buClr>
              <a:buSzPct val="100000"/>
              <a:buFont typeface="Arial"/>
              <a:buChar char="•"/>
            </a:pPr>
            <a:r>
              <a:rPr b="0" i="0" lang="en-US" sz="3400" u="none" cap="none" strike="noStrike">
                <a:solidFill>
                  <a:srgbClr val="000000"/>
                </a:solidFill>
                <a:latin typeface="Calibri"/>
                <a:ea typeface="Calibri"/>
                <a:cs typeface="Calibri"/>
                <a:sym typeface="Calibri"/>
              </a:rPr>
              <a:t>Colon Surgery - 10</a:t>
            </a:r>
            <a:endParaRPr/>
          </a:p>
          <a:p>
            <a:pPr indent="-269557" lvl="1" marL="742950" marR="0" rtl="0" algn="l">
              <a:lnSpc>
                <a:spcPct val="90000"/>
              </a:lnSpc>
              <a:spcBef>
                <a:spcPts val="500"/>
              </a:spcBef>
              <a:spcAft>
                <a:spcPts val="0"/>
              </a:spcAft>
              <a:buClr>
                <a:srgbClr val="000000"/>
              </a:buClr>
              <a:buSzPct val="100000"/>
              <a:buFont typeface="Arial"/>
              <a:buChar char="•"/>
            </a:pPr>
            <a:r>
              <a:rPr b="0" i="0" lang="en-US" sz="3400" u="none" cap="none" strike="noStrike">
                <a:solidFill>
                  <a:srgbClr val="000000"/>
                </a:solidFill>
                <a:latin typeface="Calibri"/>
                <a:ea typeface="Calibri"/>
                <a:cs typeface="Calibri"/>
                <a:sym typeface="Calibri"/>
              </a:rPr>
              <a:t>Bariatric Surgery - 7</a:t>
            </a:r>
            <a:endParaRPr/>
          </a:p>
          <a:p>
            <a:pPr indent="-269557" lvl="1" marL="742950" marR="0" rtl="0" algn="l">
              <a:lnSpc>
                <a:spcPct val="90000"/>
              </a:lnSpc>
              <a:spcBef>
                <a:spcPts val="500"/>
              </a:spcBef>
              <a:spcAft>
                <a:spcPts val="0"/>
              </a:spcAft>
              <a:buClr>
                <a:srgbClr val="000000"/>
              </a:buClr>
              <a:buSzPct val="100000"/>
              <a:buFont typeface="Arial"/>
              <a:buChar char="•"/>
            </a:pPr>
            <a:r>
              <a:rPr b="0" i="0" lang="en-US" sz="3400" u="none" cap="none" strike="noStrike">
                <a:solidFill>
                  <a:srgbClr val="000000"/>
                </a:solidFill>
                <a:latin typeface="Calibri"/>
                <a:ea typeface="Calibri"/>
                <a:cs typeface="Calibri"/>
                <a:sym typeface="Calibri"/>
              </a:rPr>
              <a:t>Breast Surgery - 3</a:t>
            </a:r>
            <a:endParaRPr/>
          </a:p>
          <a:p>
            <a:pPr indent="-269557" lvl="1" marL="742950" marR="0" rtl="0" algn="l">
              <a:lnSpc>
                <a:spcPct val="90000"/>
              </a:lnSpc>
              <a:spcBef>
                <a:spcPts val="500"/>
              </a:spcBef>
              <a:spcAft>
                <a:spcPts val="0"/>
              </a:spcAft>
              <a:buClr>
                <a:srgbClr val="000000"/>
              </a:buClr>
              <a:buSzPct val="100000"/>
              <a:buFont typeface="Arial"/>
              <a:buChar char="•"/>
            </a:pPr>
            <a:r>
              <a:rPr b="0" i="0" lang="en-US" sz="3400" u="none" cap="none" strike="noStrike">
                <a:solidFill>
                  <a:srgbClr val="000000"/>
                </a:solidFill>
                <a:latin typeface="Calibri"/>
                <a:ea typeface="Calibri"/>
                <a:cs typeface="Calibri"/>
                <a:sym typeface="Calibri"/>
              </a:rPr>
              <a:t>Pancreatic Cancer Surgery - 1</a:t>
            </a:r>
            <a:endParaRPr/>
          </a:p>
          <a:p>
            <a:pPr indent="-111125" lvl="2" marL="1143000" marR="0" rtl="0" algn="l">
              <a:lnSpc>
                <a:spcPct val="90000"/>
              </a:lnSpc>
              <a:spcBef>
                <a:spcPts val="500"/>
              </a:spcBef>
              <a:spcAft>
                <a:spcPts val="0"/>
              </a:spcAft>
              <a:buClr>
                <a:schemeClr val="dk1"/>
              </a:buClr>
              <a:buSzPct val="100000"/>
              <a:buFont typeface="Arial"/>
              <a:buNone/>
            </a:pPr>
            <a:r>
              <a:t/>
            </a:r>
            <a:endParaRPr b="1"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ct val="100000"/>
              <a:buFont typeface="Arial"/>
              <a:buNone/>
            </a:pPr>
            <a:r>
              <a:rPr b="0" i="0" lang="en-US" sz="3800" u="none" cap="none" strike="noStrike">
                <a:solidFill>
                  <a:srgbClr val="000000"/>
                </a:solidFill>
                <a:latin typeface="Calibri"/>
                <a:ea typeface="Calibri"/>
                <a:cs typeface="Calibri"/>
                <a:sym typeface="Calibri"/>
              </a:rPr>
              <a:t>ACS THRIVE has worked with Surgeon Champions and Multidisciplinary teams to: </a:t>
            </a:r>
            <a:endParaRPr/>
          </a:p>
          <a:p>
            <a:pPr indent="-268605" lvl="3" marL="1200150" marR="0" rtl="0" algn="l">
              <a:lnSpc>
                <a:spcPct val="90000"/>
              </a:lnSpc>
              <a:spcBef>
                <a:spcPts val="500"/>
              </a:spcBef>
              <a:spcAft>
                <a:spcPts val="0"/>
              </a:spcAft>
              <a:buClr>
                <a:srgbClr val="000000"/>
              </a:buClr>
              <a:buSzPct val="100000"/>
              <a:buFont typeface="Noto Sans Symbols"/>
              <a:buChar char="✔"/>
            </a:pPr>
            <a:r>
              <a:rPr b="0" i="0" lang="en-US" sz="3600" u="none" cap="none" strike="noStrike">
                <a:solidFill>
                  <a:srgbClr val="000000"/>
                </a:solidFill>
                <a:latin typeface="Calibri"/>
                <a:ea typeface="Calibri"/>
                <a:cs typeface="Calibri"/>
                <a:sym typeface="Calibri"/>
              </a:rPr>
              <a:t>Edit templated TDABC Process Maps in the selected Care Cycle</a:t>
            </a:r>
            <a:endParaRPr/>
          </a:p>
          <a:p>
            <a:pPr indent="-268605" lvl="3" marL="1200150" marR="0" rtl="0" algn="l">
              <a:lnSpc>
                <a:spcPct val="90000"/>
              </a:lnSpc>
              <a:spcBef>
                <a:spcPts val="500"/>
              </a:spcBef>
              <a:spcAft>
                <a:spcPts val="0"/>
              </a:spcAft>
              <a:buClr>
                <a:srgbClr val="000000"/>
              </a:buClr>
              <a:buSzPct val="100000"/>
              <a:buFont typeface="Noto Sans Symbols"/>
              <a:buChar char="✔"/>
            </a:pPr>
            <a:r>
              <a:rPr b="0" i="0" lang="en-US" sz="3600" u="none" cap="none" strike="noStrike">
                <a:solidFill>
                  <a:srgbClr val="000000"/>
                </a:solidFill>
                <a:latin typeface="Calibri"/>
                <a:ea typeface="Calibri"/>
                <a:cs typeface="Calibri"/>
                <a:sym typeface="Calibri"/>
              </a:rPr>
              <a:t>Calculate modeled cost based on the Process Maps</a:t>
            </a:r>
            <a:endParaRPr/>
          </a:p>
          <a:p>
            <a:pPr indent="0" lvl="0" marL="0" marR="0" rtl="0" algn="l">
              <a:lnSpc>
                <a:spcPct val="90000"/>
              </a:lnSpc>
              <a:spcBef>
                <a:spcPts val="1000"/>
              </a:spcBef>
              <a:spcAft>
                <a:spcPts val="0"/>
              </a:spcAft>
              <a:buClr>
                <a:schemeClr val="dk1"/>
              </a:buClr>
              <a:buSzPct val="100000"/>
              <a:buFont typeface="Arial"/>
              <a:buNone/>
            </a:pPr>
            <a:r>
              <a:t/>
            </a:r>
            <a:endParaRPr b="0" i="0" sz="2800" u="none" cap="none" strike="noStrike">
              <a:solidFill>
                <a:srgbClr val="000000"/>
              </a:solidFill>
              <a:latin typeface="Calibri"/>
              <a:ea typeface="Calibri"/>
              <a:cs typeface="Calibri"/>
              <a:sym typeface="Calibri"/>
            </a:endParaRPr>
          </a:p>
          <a:p>
            <a:pPr indent="-64135"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
          <p:cNvSpPr txBox="1"/>
          <p:nvPr>
            <p:ph type="ctrTitle"/>
          </p:nvPr>
        </p:nvSpPr>
        <p:spPr>
          <a:xfrm>
            <a:off x="1032076" y="1886673"/>
            <a:ext cx="10134598" cy="810228"/>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0000"/>
              </a:lnSpc>
              <a:spcBef>
                <a:spcPts val="0"/>
              </a:spcBef>
              <a:spcAft>
                <a:spcPts val="0"/>
              </a:spcAft>
              <a:buClr>
                <a:schemeClr val="lt1"/>
              </a:buClr>
              <a:buSzPct val="100000"/>
              <a:buFont typeface="Corbel"/>
              <a:buNone/>
            </a:pPr>
            <a:r>
              <a:rPr lang="en-US" sz="4000"/>
              <a:t>THRIVE</a:t>
            </a:r>
            <a:br>
              <a:rPr lang="en-US" sz="4000"/>
            </a:br>
            <a:br>
              <a:rPr lang="en-US" sz="4000"/>
            </a:br>
            <a:r>
              <a:rPr lang="en-US" sz="4000"/>
              <a:t> </a:t>
            </a:r>
            <a:endParaRPr/>
          </a:p>
        </p:txBody>
      </p:sp>
      <p:sp>
        <p:nvSpPr>
          <p:cNvPr id="142" name="Google Shape;142;p1"/>
          <p:cNvSpPr txBox="1"/>
          <p:nvPr>
            <p:ph idx="1" type="subTitle"/>
          </p:nvPr>
        </p:nvSpPr>
        <p:spPr>
          <a:xfrm>
            <a:off x="2050648" y="1923326"/>
            <a:ext cx="8229600" cy="1219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rPr b="1" i="1" lang="en-US" sz="2000"/>
              <a:t>T</a:t>
            </a:r>
            <a:r>
              <a:rPr i="1" lang="en-US" sz="2000"/>
              <a:t>RANSFORMING </a:t>
            </a:r>
            <a:r>
              <a:rPr b="1" i="1" lang="en-US" sz="2000"/>
              <a:t>H</a:t>
            </a:r>
            <a:r>
              <a:rPr i="1" lang="en-US" sz="2000"/>
              <a:t>EALTHCARE </a:t>
            </a:r>
            <a:r>
              <a:rPr b="1" i="1" lang="en-US" sz="2000"/>
              <a:t>R</a:t>
            </a:r>
            <a:r>
              <a:rPr i="1" lang="en-US" sz="2000"/>
              <a:t>ESULTS BY </a:t>
            </a:r>
            <a:br>
              <a:rPr i="1" lang="en-US" sz="2000"/>
            </a:br>
            <a:r>
              <a:rPr b="1" i="1" lang="en-US" sz="2000"/>
              <a:t>I</a:t>
            </a:r>
            <a:r>
              <a:rPr i="1" lang="en-US" sz="2000"/>
              <a:t>NVESTING IN </a:t>
            </a:r>
            <a:r>
              <a:rPr b="1" i="1" lang="en-US" sz="2000"/>
              <a:t>V</a:t>
            </a:r>
            <a:r>
              <a:rPr i="1" lang="en-US" sz="2000"/>
              <a:t>ALUE &amp; </a:t>
            </a:r>
            <a:r>
              <a:rPr b="1" i="1" lang="en-US" sz="2000"/>
              <a:t>E</a:t>
            </a:r>
            <a:r>
              <a:rPr i="1" lang="en-US" sz="2000"/>
              <a:t>XCELLENCE</a:t>
            </a:r>
            <a:endParaRPr/>
          </a:p>
        </p:txBody>
      </p:sp>
      <p:sp>
        <p:nvSpPr>
          <p:cNvPr id="143" name="Google Shape;143;p1"/>
          <p:cNvSpPr txBox="1"/>
          <p:nvPr/>
        </p:nvSpPr>
        <p:spPr>
          <a:xfrm>
            <a:off x="4694499" y="3013276"/>
            <a:ext cx="3042563"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Corbel"/>
                <a:ea typeface="Corbel"/>
                <a:cs typeface="Corbel"/>
                <a:sym typeface="Corbel"/>
              </a:rPr>
              <a:t>Frank G Opelka, MD FACS</a:t>
            </a:r>
            <a:endParaRPr/>
          </a:p>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a:p>
            <a:pPr indent="0" lvl="0" marL="0" marR="0" rtl="0" algn="ctr">
              <a:spcBef>
                <a:spcPts val="0"/>
              </a:spcBef>
              <a:spcAft>
                <a:spcPts val="0"/>
              </a:spcAft>
              <a:buNone/>
            </a:pPr>
            <a:r>
              <a:rPr b="0" i="0" lang="en-US" sz="1800" u="none" cap="none" strike="noStrike">
                <a:solidFill>
                  <a:schemeClr val="lt1"/>
                </a:solidFill>
                <a:latin typeface="Corbel"/>
                <a:ea typeface="Corbel"/>
                <a:cs typeface="Corbel"/>
                <a:sym typeface="Corbel"/>
              </a:rPr>
              <a:t>Medical Director</a:t>
            </a:r>
            <a:endParaRPr/>
          </a:p>
          <a:p>
            <a:pPr indent="0" lvl="0" marL="0" marR="0" rtl="0" algn="ctr">
              <a:spcBef>
                <a:spcPts val="0"/>
              </a:spcBef>
              <a:spcAft>
                <a:spcPts val="0"/>
              </a:spcAft>
              <a:buNone/>
            </a:pPr>
            <a:r>
              <a:rPr b="0" i="0" lang="en-US" sz="1800" u="none" cap="none" strike="noStrike">
                <a:solidFill>
                  <a:schemeClr val="lt1"/>
                </a:solidFill>
                <a:latin typeface="Corbel"/>
                <a:ea typeface="Corbel"/>
                <a:cs typeface="Corbel"/>
                <a:sym typeface="Corbel"/>
              </a:rPr>
              <a:t>Quality and Health Policy</a:t>
            </a:r>
            <a:endParaRPr/>
          </a:p>
          <a:p>
            <a:pPr indent="0" lvl="0" marL="0" marR="0" rtl="0" algn="ctr">
              <a:spcBef>
                <a:spcPts val="0"/>
              </a:spcBef>
              <a:spcAft>
                <a:spcPts val="0"/>
              </a:spcAft>
              <a:buNone/>
            </a:pPr>
            <a:r>
              <a:rPr b="0" i="0" lang="en-US" sz="1800" u="none" cap="none" strike="noStrike">
                <a:solidFill>
                  <a:schemeClr val="lt1"/>
                </a:solidFill>
                <a:latin typeface="Corbel"/>
                <a:ea typeface="Corbel"/>
                <a:cs typeface="Corbel"/>
                <a:sym typeface="Corbel"/>
              </a:rPr>
              <a:t>American College of Surgeons</a:t>
            </a:r>
            <a:endParaRPr/>
          </a:p>
        </p:txBody>
      </p:sp>
      <p:pic>
        <p:nvPicPr>
          <p:cNvPr id="144" name="Google Shape;144;p1"/>
          <p:cNvPicPr preferRelativeResize="0"/>
          <p:nvPr/>
        </p:nvPicPr>
        <p:blipFill rotWithShape="1">
          <a:blip r:embed="rId3">
            <a:alphaModFix/>
          </a:blip>
          <a:srcRect b="0" l="0" r="0" t="0"/>
          <a:stretch/>
        </p:blipFill>
        <p:spPr>
          <a:xfrm>
            <a:off x="6660267" y="5420322"/>
            <a:ext cx="5114925" cy="1162050"/>
          </a:xfrm>
          <a:prstGeom prst="rect">
            <a:avLst/>
          </a:prstGeom>
          <a:noFill/>
          <a:ln>
            <a:noFill/>
          </a:ln>
        </p:spPr>
      </p:pic>
      <p:pic>
        <p:nvPicPr>
          <p:cNvPr id="145" name="Google Shape;145;p1"/>
          <p:cNvPicPr preferRelativeResize="0"/>
          <p:nvPr/>
        </p:nvPicPr>
        <p:blipFill rotWithShape="1">
          <a:blip r:embed="rId4">
            <a:alphaModFix/>
          </a:blip>
          <a:srcRect b="0" l="0" r="0" t="0"/>
          <a:stretch/>
        </p:blipFill>
        <p:spPr>
          <a:xfrm>
            <a:off x="1366175" y="5462467"/>
            <a:ext cx="4019550" cy="10953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14ea7667da7_1_61"/>
          <p:cNvSpPr txBox="1"/>
          <p:nvPr>
            <p:ph type="ctrTitle"/>
          </p:nvPr>
        </p:nvSpPr>
        <p:spPr>
          <a:xfrm>
            <a:off x="810126" y="129984"/>
            <a:ext cx="10464900" cy="8274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E2246"/>
              </a:buClr>
              <a:buSzPct val="100000"/>
              <a:buFont typeface="Open Sans"/>
              <a:buNone/>
            </a:pP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r>
              <a:rPr lang="en-US" sz="3200">
                <a:latin typeface="Open Sans"/>
                <a:ea typeface="Open Sans"/>
                <a:cs typeface="Open Sans"/>
                <a:sym typeface="Open Sans"/>
              </a:rPr>
              <a:t> </a:t>
            </a:r>
            <a:r>
              <a:rPr lang="en-US" sz="2800">
                <a:latin typeface="Open Sans"/>
                <a:ea typeface="Open Sans"/>
                <a:cs typeface="Open Sans"/>
                <a:sym typeface="Open Sans"/>
              </a:rPr>
              <a:t>THRIVE TDABC – Future Steps</a:t>
            </a:r>
            <a:endParaRPr b="0" sz="1600">
              <a:latin typeface="Open Sans"/>
              <a:ea typeface="Open Sans"/>
              <a:cs typeface="Open Sans"/>
              <a:sym typeface="Open Sans"/>
            </a:endParaRPr>
          </a:p>
        </p:txBody>
      </p:sp>
      <p:sp>
        <p:nvSpPr>
          <p:cNvPr id="322" name="Google Shape;322;g14ea7667da7_1_61"/>
          <p:cNvSpPr txBox="1"/>
          <p:nvPr/>
        </p:nvSpPr>
        <p:spPr>
          <a:xfrm>
            <a:off x="573741" y="1308842"/>
            <a:ext cx="10780200" cy="5170500"/>
          </a:xfrm>
          <a:prstGeom prst="rect">
            <a:avLst/>
          </a:prstGeom>
          <a:noFill/>
          <a:ln>
            <a:noFill/>
          </a:ln>
        </p:spPr>
        <p:txBody>
          <a:bodyPr anchorCtr="0" anchor="t" bIns="45700" lIns="91425" spcFirstLastPara="1" rIns="91425" wrap="square" tIns="45700">
            <a:normAutofit fontScale="85000" lnSpcReduction="10000"/>
          </a:bodyPr>
          <a:lstStyle/>
          <a:p>
            <a:pPr indent="0" lvl="1" marL="0" marR="0" rtl="0" algn="l">
              <a:lnSpc>
                <a:spcPct val="90000"/>
              </a:lnSpc>
              <a:spcBef>
                <a:spcPts val="0"/>
              </a:spcBef>
              <a:spcAft>
                <a:spcPts val="0"/>
              </a:spcAft>
              <a:buClr>
                <a:srgbClr val="000000"/>
              </a:buClr>
              <a:buSzPct val="100000"/>
              <a:buFont typeface="Arial"/>
              <a:buNone/>
            </a:pPr>
            <a:r>
              <a:rPr b="0" i="0" lang="en-US" sz="3500" u="none" cap="none" strike="noStrike">
                <a:solidFill>
                  <a:srgbClr val="000000"/>
                </a:solidFill>
                <a:latin typeface="Calibri"/>
                <a:ea typeface="Calibri"/>
                <a:cs typeface="Calibri"/>
                <a:sym typeface="Calibri"/>
              </a:rPr>
              <a:t>THRIVE Data Analytics for different decision makers</a:t>
            </a:r>
            <a:r>
              <a:rPr b="0" i="0" lang="en-US" sz="4000" u="none" cap="none" strike="noStrike">
                <a:solidFill>
                  <a:srgbClr val="000000"/>
                </a:solidFill>
                <a:latin typeface="Calibri"/>
                <a:ea typeface="Calibri"/>
                <a:cs typeface="Calibri"/>
                <a:sym typeface="Calibri"/>
              </a:rPr>
              <a:t>:</a:t>
            </a:r>
            <a:endParaRPr/>
          </a:p>
          <a:p>
            <a:pPr indent="-269112" lvl="1" marL="742950" marR="0" rtl="0" algn="l">
              <a:lnSpc>
                <a:spcPct val="90000"/>
              </a:lnSpc>
              <a:spcBef>
                <a:spcPts val="500"/>
              </a:spcBef>
              <a:spcAft>
                <a:spcPts val="0"/>
              </a:spcAft>
              <a:buClr>
                <a:srgbClr val="000000"/>
              </a:buClr>
              <a:buSzPct val="100000"/>
              <a:buFont typeface="Arial"/>
              <a:buChar char="•"/>
            </a:pPr>
            <a:r>
              <a:rPr b="0" i="0" lang="en-US" sz="3500" u="none" cap="none" strike="noStrike">
                <a:solidFill>
                  <a:srgbClr val="000000"/>
                </a:solidFill>
                <a:latin typeface="Calibri"/>
                <a:ea typeface="Calibri"/>
                <a:cs typeface="Calibri"/>
                <a:sym typeface="Calibri"/>
              </a:rPr>
              <a:t>Executives in the C-suite</a:t>
            </a:r>
            <a:endParaRPr/>
          </a:p>
          <a:p>
            <a:pPr indent="-269112" lvl="1" marL="742950" marR="0" rtl="0" algn="l">
              <a:lnSpc>
                <a:spcPct val="90000"/>
              </a:lnSpc>
              <a:spcBef>
                <a:spcPts val="500"/>
              </a:spcBef>
              <a:spcAft>
                <a:spcPts val="0"/>
              </a:spcAft>
              <a:buClr>
                <a:srgbClr val="000000"/>
              </a:buClr>
              <a:buSzPct val="100000"/>
              <a:buFont typeface="Arial"/>
              <a:buChar char="•"/>
            </a:pPr>
            <a:r>
              <a:rPr b="0" i="0" lang="en-US" sz="3500" u="none" cap="none" strike="noStrike">
                <a:solidFill>
                  <a:srgbClr val="000000"/>
                </a:solidFill>
                <a:latin typeface="Calibri"/>
                <a:ea typeface="Calibri"/>
                <a:cs typeface="Calibri"/>
                <a:sym typeface="Calibri"/>
              </a:rPr>
              <a:t>Business/ Operations</a:t>
            </a:r>
            <a:endParaRPr/>
          </a:p>
          <a:p>
            <a:pPr indent="-269112" lvl="1" marL="742950" marR="0" rtl="0" algn="l">
              <a:lnSpc>
                <a:spcPct val="90000"/>
              </a:lnSpc>
              <a:spcBef>
                <a:spcPts val="500"/>
              </a:spcBef>
              <a:spcAft>
                <a:spcPts val="0"/>
              </a:spcAft>
              <a:buClr>
                <a:srgbClr val="000000"/>
              </a:buClr>
              <a:buSzPct val="100000"/>
              <a:buFont typeface="Arial"/>
              <a:buChar char="•"/>
            </a:pPr>
            <a:r>
              <a:rPr b="0" i="0" lang="en-US" sz="3500" u="none" cap="none" strike="noStrike">
                <a:solidFill>
                  <a:srgbClr val="000000"/>
                </a:solidFill>
                <a:latin typeface="Calibri"/>
                <a:ea typeface="Calibri"/>
                <a:cs typeface="Calibri"/>
                <a:sym typeface="Calibri"/>
              </a:rPr>
              <a:t>Patients</a:t>
            </a:r>
            <a:endParaRPr/>
          </a:p>
          <a:p>
            <a:pPr indent="-111125" lvl="2" marL="1143000" marR="0" rtl="0" algn="l">
              <a:lnSpc>
                <a:spcPct val="90000"/>
              </a:lnSpc>
              <a:spcBef>
                <a:spcPts val="500"/>
              </a:spcBef>
              <a:spcAft>
                <a:spcPts val="0"/>
              </a:spcAft>
              <a:buClr>
                <a:schemeClr val="dk1"/>
              </a:buClr>
              <a:buSzPct val="100000"/>
              <a:buFont typeface="Arial"/>
              <a:buNone/>
            </a:pPr>
            <a:r>
              <a:t/>
            </a:r>
            <a:endParaRPr b="1" i="0" sz="20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ct val="100000"/>
              <a:buFont typeface="Arial"/>
              <a:buNone/>
            </a:pPr>
            <a:r>
              <a:rPr lang="en-US" sz="3500">
                <a:solidFill>
                  <a:srgbClr val="000000"/>
                </a:solidFill>
                <a:latin typeface="Calibri"/>
                <a:ea typeface="Calibri"/>
                <a:cs typeface="Calibri"/>
                <a:sym typeface="Calibri"/>
              </a:rPr>
              <a:t>Data Analysis includes</a:t>
            </a:r>
            <a:r>
              <a:rPr b="0" i="0" lang="en-US" sz="3800" u="none" cap="none" strike="noStrike">
                <a:solidFill>
                  <a:srgbClr val="000000"/>
                </a:solidFill>
                <a:latin typeface="Calibri"/>
                <a:ea typeface="Calibri"/>
                <a:cs typeface="Calibri"/>
                <a:sym typeface="Calibri"/>
              </a:rPr>
              <a:t>: </a:t>
            </a:r>
            <a:endParaRPr/>
          </a:p>
          <a:p>
            <a:pPr indent="-273875" lvl="3" marL="808037" marR="0" rtl="0" algn="l">
              <a:lnSpc>
                <a:spcPct val="90000"/>
              </a:lnSpc>
              <a:spcBef>
                <a:spcPts val="500"/>
              </a:spcBef>
              <a:spcAft>
                <a:spcPts val="0"/>
              </a:spcAft>
              <a:buClr>
                <a:srgbClr val="000000"/>
              </a:buClr>
              <a:buSzPct val="100000"/>
              <a:buFont typeface="Arial"/>
              <a:buChar char="•"/>
            </a:pPr>
            <a:r>
              <a:rPr b="0" i="0" lang="en-US" sz="3500" u="none" cap="none" strike="noStrike">
                <a:solidFill>
                  <a:srgbClr val="000000"/>
                </a:solidFill>
                <a:latin typeface="Calibri"/>
                <a:ea typeface="Calibri"/>
                <a:cs typeface="Calibri"/>
                <a:sym typeface="Calibri"/>
              </a:rPr>
              <a:t>Price comparison against National averages and against regional averages</a:t>
            </a:r>
            <a:endParaRPr/>
          </a:p>
          <a:p>
            <a:pPr indent="-273875" lvl="3" marL="808037" marR="0" rtl="0" algn="l">
              <a:lnSpc>
                <a:spcPct val="90000"/>
              </a:lnSpc>
              <a:spcBef>
                <a:spcPts val="500"/>
              </a:spcBef>
              <a:spcAft>
                <a:spcPts val="0"/>
              </a:spcAft>
              <a:buClr>
                <a:srgbClr val="000000"/>
              </a:buClr>
              <a:buSzPct val="100000"/>
              <a:buFont typeface="Arial"/>
              <a:buChar char="•"/>
            </a:pPr>
            <a:r>
              <a:rPr b="0" i="0" lang="en-US" sz="3500" u="none" cap="none" strike="noStrike">
                <a:solidFill>
                  <a:srgbClr val="000000"/>
                </a:solidFill>
                <a:latin typeface="Calibri"/>
                <a:ea typeface="Calibri"/>
                <a:cs typeface="Calibri"/>
                <a:sym typeface="Calibri"/>
              </a:rPr>
              <a:t>Modeled Cost comparison against THRIVE sites</a:t>
            </a:r>
            <a:endParaRPr/>
          </a:p>
          <a:p>
            <a:pPr indent="-273875" lvl="3" marL="808037" marR="0" rtl="0" algn="l">
              <a:lnSpc>
                <a:spcPct val="90000"/>
              </a:lnSpc>
              <a:spcBef>
                <a:spcPts val="500"/>
              </a:spcBef>
              <a:spcAft>
                <a:spcPts val="0"/>
              </a:spcAft>
              <a:buClr>
                <a:srgbClr val="000000"/>
              </a:buClr>
              <a:buSzPct val="100000"/>
              <a:buFont typeface="Arial"/>
              <a:buChar char="•"/>
            </a:pPr>
            <a:r>
              <a:rPr b="0" i="0" lang="en-US" sz="3500" u="none" cap="none" strike="noStrike">
                <a:solidFill>
                  <a:srgbClr val="000000"/>
                </a:solidFill>
                <a:latin typeface="Calibri"/>
                <a:ea typeface="Calibri"/>
                <a:cs typeface="Calibri"/>
                <a:sym typeface="Calibri"/>
              </a:rPr>
              <a:t>Payor-mix at the hospital</a:t>
            </a:r>
            <a:endParaRPr/>
          </a:p>
          <a:p>
            <a:pPr indent="-273875" lvl="3" marL="808037" marR="0" rtl="0" algn="l">
              <a:lnSpc>
                <a:spcPct val="90000"/>
              </a:lnSpc>
              <a:spcBef>
                <a:spcPts val="500"/>
              </a:spcBef>
              <a:spcAft>
                <a:spcPts val="0"/>
              </a:spcAft>
              <a:buClr>
                <a:srgbClr val="000000"/>
              </a:buClr>
              <a:buSzPct val="100000"/>
              <a:buFont typeface="Arial"/>
              <a:buChar char="•"/>
            </a:pPr>
            <a:r>
              <a:rPr b="0" i="0" lang="en-US" sz="3500" u="none" cap="none" strike="noStrike">
                <a:solidFill>
                  <a:srgbClr val="000000"/>
                </a:solidFill>
                <a:latin typeface="Calibri"/>
                <a:ea typeface="Calibri"/>
                <a:cs typeface="Calibri"/>
                <a:sym typeface="Calibri"/>
              </a:rPr>
              <a:t>Surgeon triggered Price and Surgeon- related modeled cost</a:t>
            </a:r>
            <a:endParaRPr/>
          </a:p>
          <a:p>
            <a:pPr indent="-64135"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4ea7667da7_1_168"/>
          <p:cNvSpPr txBox="1"/>
          <p:nvPr>
            <p:ph idx="1" type="subTitle"/>
          </p:nvPr>
        </p:nvSpPr>
        <p:spPr>
          <a:xfrm>
            <a:off x="3148934" y="2288894"/>
            <a:ext cx="8231700" cy="1219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rPr lang="en-US"/>
              <a:t>VALUE IS AN ENDLESS JOURNEY. JOIN US.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Payers’ Learning Action Network: APM</a:t>
            </a:r>
            <a:endParaRPr/>
          </a:p>
        </p:txBody>
      </p:sp>
      <p:pic>
        <p:nvPicPr>
          <p:cNvPr id="151" name="Google Shape;151;p2"/>
          <p:cNvPicPr preferRelativeResize="0"/>
          <p:nvPr/>
        </p:nvPicPr>
        <p:blipFill rotWithShape="1">
          <a:blip r:embed="rId3">
            <a:alphaModFix/>
          </a:blip>
          <a:srcRect b="10740" l="0" r="0" t="6989"/>
          <a:stretch/>
        </p:blipFill>
        <p:spPr>
          <a:xfrm>
            <a:off x="3545840" y="1796994"/>
            <a:ext cx="5412109" cy="4476585"/>
          </a:xfrm>
          <a:prstGeom prst="rect">
            <a:avLst/>
          </a:prstGeom>
          <a:noFill/>
          <a:ln>
            <a:noFill/>
          </a:ln>
        </p:spPr>
      </p:pic>
      <p:sp>
        <p:nvSpPr>
          <p:cNvPr id="152" name="Google Shape;152;p2"/>
          <p:cNvSpPr txBox="1"/>
          <p:nvPr/>
        </p:nvSpPr>
        <p:spPr>
          <a:xfrm>
            <a:off x="310100" y="2361537"/>
            <a:ext cx="3013545"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Alternative Payment Models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Payers use the LAN’s  four categories for promoting alternative payment models based on quality and assumption of risk related to quality and price. These payment models range from FFS to an episode of care to  cohort payments for a condition (such as cancer) to a total population assumed risk model.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Learning Action Network:</a:t>
            </a:r>
            <a:br>
              <a:rPr lang="en-US"/>
            </a:br>
            <a:r>
              <a:rPr lang="en-US"/>
              <a:t>Category 3/4 - -Episodes</a:t>
            </a:r>
            <a:endParaRPr/>
          </a:p>
        </p:txBody>
      </p:sp>
      <p:pic>
        <p:nvPicPr>
          <p:cNvPr id="158" name="Google Shape;158;p3"/>
          <p:cNvPicPr preferRelativeResize="0"/>
          <p:nvPr/>
        </p:nvPicPr>
        <p:blipFill rotWithShape="1">
          <a:blip r:embed="rId3">
            <a:alphaModFix/>
          </a:blip>
          <a:srcRect b="29493" l="49498" r="0" t="7361"/>
          <a:stretch/>
        </p:blipFill>
        <p:spPr>
          <a:xfrm>
            <a:off x="1828800" y="1358204"/>
            <a:ext cx="4020352" cy="5054171"/>
          </a:xfrm>
          <a:prstGeom prst="rect">
            <a:avLst/>
          </a:prstGeom>
          <a:noFill/>
          <a:ln>
            <a:noFill/>
          </a:ln>
        </p:spPr>
      </p:pic>
      <p:sp>
        <p:nvSpPr>
          <p:cNvPr id="159" name="Google Shape;159;p3"/>
          <p:cNvSpPr/>
          <p:nvPr/>
        </p:nvSpPr>
        <p:spPr>
          <a:xfrm>
            <a:off x="1932971" y="4560425"/>
            <a:ext cx="1759352" cy="1944547"/>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3"/>
          <p:cNvSpPr/>
          <p:nvPr/>
        </p:nvSpPr>
        <p:spPr>
          <a:xfrm>
            <a:off x="3856297" y="3393311"/>
            <a:ext cx="1759352" cy="1944547"/>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3"/>
          <p:cNvSpPr txBox="1"/>
          <p:nvPr/>
        </p:nvSpPr>
        <p:spPr>
          <a:xfrm>
            <a:off x="8356922" y="3240911"/>
            <a:ext cx="288816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Episodes of care</a:t>
            </a:r>
            <a:endParaRPr/>
          </a:p>
        </p:txBody>
      </p:sp>
      <p:sp>
        <p:nvSpPr>
          <p:cNvPr id="162" name="Google Shape;162;p3"/>
          <p:cNvSpPr/>
          <p:nvPr/>
        </p:nvSpPr>
        <p:spPr>
          <a:xfrm rot="9755048">
            <a:off x="6321670" y="3814853"/>
            <a:ext cx="1907093" cy="382086"/>
          </a:xfrm>
          <a:prstGeom prst="striped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4"/>
          <p:cNvPicPr preferRelativeResize="0"/>
          <p:nvPr/>
        </p:nvPicPr>
        <p:blipFill rotWithShape="1">
          <a:blip r:embed="rId3">
            <a:alphaModFix/>
          </a:blip>
          <a:srcRect b="0" l="0" r="0" t="0"/>
          <a:stretch/>
        </p:blipFill>
        <p:spPr>
          <a:xfrm>
            <a:off x="1479666" y="658204"/>
            <a:ext cx="9147896" cy="5953531"/>
          </a:xfrm>
          <a:prstGeom prst="rect">
            <a:avLst/>
          </a:prstGeom>
          <a:noFill/>
          <a:ln>
            <a:noFill/>
          </a:ln>
        </p:spPr>
      </p:pic>
      <p:sp>
        <p:nvSpPr>
          <p:cNvPr id="168" name="Google Shape;168;p4"/>
          <p:cNvSpPr txBox="1"/>
          <p:nvPr/>
        </p:nvSpPr>
        <p:spPr>
          <a:xfrm>
            <a:off x="1693628" y="58189"/>
            <a:ext cx="884184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Modeling for Care Pathways, Quality &amp; Price: An Oncology Example – </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High level view of oncologic care and its associated services</a:t>
            </a:r>
            <a:endParaRPr/>
          </a:p>
        </p:txBody>
      </p:sp>
      <p:sp>
        <p:nvSpPr>
          <p:cNvPr id="169" name="Google Shape;169;p4"/>
          <p:cNvSpPr txBox="1"/>
          <p:nvPr/>
        </p:nvSpPr>
        <p:spPr>
          <a:xfrm>
            <a:off x="2144683" y="6488668"/>
            <a:ext cx="78902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Not intended to be all-inclusive (gaps in service list such as Pathology and Rad Onc)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5"/>
          <p:cNvPicPr preferRelativeResize="0"/>
          <p:nvPr/>
        </p:nvPicPr>
        <p:blipFill rotWithShape="1">
          <a:blip r:embed="rId3">
            <a:alphaModFix/>
          </a:blip>
          <a:srcRect b="0" l="0" r="0" t="0"/>
          <a:stretch/>
        </p:blipFill>
        <p:spPr>
          <a:xfrm>
            <a:off x="2032000" y="507704"/>
            <a:ext cx="8510587" cy="5538765"/>
          </a:xfrm>
          <a:prstGeom prst="rect">
            <a:avLst/>
          </a:prstGeom>
          <a:noFill/>
          <a:ln>
            <a:noFill/>
          </a:ln>
        </p:spPr>
      </p:pic>
      <p:sp>
        <p:nvSpPr>
          <p:cNvPr id="175" name="Google Shape;175;p5"/>
          <p:cNvSpPr/>
          <p:nvPr/>
        </p:nvSpPr>
        <p:spPr>
          <a:xfrm>
            <a:off x="1442720" y="589280"/>
            <a:ext cx="528320" cy="5262880"/>
          </a:xfrm>
          <a:prstGeom prst="leftBrace">
            <a:avLst>
              <a:gd fmla="val 8333" name="adj1"/>
              <a:gd fmla="val 50000" name="adj2"/>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5"/>
          <p:cNvSpPr txBox="1"/>
          <p:nvPr/>
        </p:nvSpPr>
        <p:spPr>
          <a:xfrm>
            <a:off x="18669" y="1733384"/>
            <a:ext cx="1662635"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Multi disciplinary</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Cancer Map : </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This could be </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Viewed as a </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“Condition Episode”</a:t>
            </a:r>
            <a:endParaRPr/>
          </a:p>
        </p:txBody>
      </p:sp>
      <p:sp>
        <p:nvSpPr>
          <p:cNvPr id="177" name="Google Shape;177;p5"/>
          <p:cNvSpPr/>
          <p:nvPr/>
        </p:nvSpPr>
        <p:spPr>
          <a:xfrm>
            <a:off x="10630894" y="3760967"/>
            <a:ext cx="262393" cy="453224"/>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5"/>
          <p:cNvSpPr/>
          <p:nvPr/>
        </p:nvSpPr>
        <p:spPr>
          <a:xfrm>
            <a:off x="10662699" y="4238045"/>
            <a:ext cx="238539" cy="850790"/>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5"/>
          <p:cNvSpPr txBox="1"/>
          <p:nvPr/>
        </p:nvSpPr>
        <p:spPr>
          <a:xfrm>
            <a:off x="3071192" y="6009313"/>
            <a:ext cx="609467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Calibri"/>
                <a:ea typeface="Calibri"/>
                <a:cs typeface="Calibri"/>
                <a:sym typeface="Calibri"/>
              </a:rPr>
              <a:t>Payment could be FFS ot APM </a:t>
            </a:r>
            <a:endParaRPr/>
          </a:p>
          <a:p>
            <a:pPr indent="0" lvl="0" marL="0" marR="0" rtl="0" algn="ctr">
              <a:spcBef>
                <a:spcPts val="0"/>
              </a:spcBef>
              <a:spcAft>
                <a:spcPts val="0"/>
              </a:spcAft>
              <a:buNone/>
            </a:pPr>
            <a:r>
              <a:rPr lang="en-US" sz="1000">
                <a:solidFill>
                  <a:schemeClr val="dk1"/>
                </a:solidFill>
                <a:latin typeface="Calibri"/>
                <a:ea typeface="Calibri"/>
                <a:cs typeface="Calibri"/>
                <a:sym typeface="Calibri"/>
              </a:rPr>
              <a:t>LAN 3, or 4. </a:t>
            </a:r>
            <a:endParaRPr/>
          </a:p>
          <a:p>
            <a:pPr indent="0" lvl="0" marL="0" marR="0" rtl="0" algn="ctr">
              <a:spcBef>
                <a:spcPts val="0"/>
              </a:spcBef>
              <a:spcAft>
                <a:spcPts val="0"/>
              </a:spcAft>
              <a:buNone/>
            </a:pPr>
            <a:r>
              <a:rPr lang="en-US" sz="1000">
                <a:solidFill>
                  <a:schemeClr val="dk1"/>
                </a:solidFill>
                <a:latin typeface="Calibri"/>
                <a:ea typeface="Calibri"/>
                <a:cs typeface="Calibri"/>
                <a:sym typeface="Calibri"/>
              </a:rPr>
              <a:t>As a LAN 4, Cancer as a condition would exist as PMPM. </a:t>
            </a:r>
            <a:endParaRPr/>
          </a:p>
        </p:txBody>
      </p:sp>
      <p:sp>
        <p:nvSpPr>
          <p:cNvPr id="180" name="Google Shape;180;p5"/>
          <p:cNvSpPr txBox="1"/>
          <p:nvPr/>
        </p:nvSpPr>
        <p:spPr>
          <a:xfrm>
            <a:off x="11003159" y="3770364"/>
            <a:ext cx="7569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Med Onc</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Episode</a:t>
            </a:r>
            <a:endParaRPr/>
          </a:p>
        </p:txBody>
      </p:sp>
      <p:sp>
        <p:nvSpPr>
          <p:cNvPr id="181" name="Google Shape;181;p5"/>
          <p:cNvSpPr txBox="1"/>
          <p:nvPr/>
        </p:nvSpPr>
        <p:spPr>
          <a:xfrm>
            <a:off x="11022556" y="4454778"/>
            <a:ext cx="74199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Surg Onc</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Episode</a:t>
            </a:r>
            <a:endParaRPr/>
          </a:p>
        </p:txBody>
      </p:sp>
      <p:sp>
        <p:nvSpPr>
          <p:cNvPr id="182" name="Google Shape;182;p5"/>
          <p:cNvSpPr txBox="1"/>
          <p:nvPr/>
        </p:nvSpPr>
        <p:spPr>
          <a:xfrm>
            <a:off x="2809703" y="116378"/>
            <a:ext cx="70073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Challenge of the intersects of clinical care models with payment models.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6"/>
          <p:cNvPicPr preferRelativeResize="0"/>
          <p:nvPr/>
        </p:nvPicPr>
        <p:blipFill rotWithShape="1">
          <a:blip r:embed="rId3">
            <a:alphaModFix/>
          </a:blip>
          <a:srcRect b="0" l="0" r="0" t="0"/>
          <a:stretch/>
        </p:blipFill>
        <p:spPr>
          <a:xfrm>
            <a:off x="629920" y="668457"/>
            <a:ext cx="10678160" cy="5935896"/>
          </a:xfrm>
          <a:prstGeom prst="rect">
            <a:avLst/>
          </a:prstGeom>
          <a:noFill/>
          <a:ln>
            <a:noFill/>
          </a:ln>
        </p:spPr>
      </p:pic>
      <p:sp>
        <p:nvSpPr>
          <p:cNvPr id="188" name="Google Shape;188;p6"/>
          <p:cNvSpPr txBox="1"/>
          <p:nvPr/>
        </p:nvSpPr>
        <p:spPr>
          <a:xfrm>
            <a:off x="3521987" y="202758"/>
            <a:ext cx="51700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Drill-down list of services in pricing a surgical episode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94" name="Google Shape;194;p7"/>
          <p:cNvSpPr txBox="1"/>
          <p:nvPr>
            <p:ph idx="4294967295" type="ctr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Open Sans"/>
              <a:buNone/>
            </a:pPr>
            <a:r>
              <a:rPr b="1" i="0" lang="en-US" sz="5400" u="none" cap="none" strike="noStrike">
                <a:solidFill>
                  <a:schemeClr val="dk1"/>
                </a:solidFill>
                <a:latin typeface="Open Sans"/>
                <a:ea typeface="Open Sans"/>
                <a:cs typeface="Open Sans"/>
                <a:sym typeface="Open Sans"/>
              </a:rPr>
              <a:t>THRIVE – a value expression </a:t>
            </a:r>
            <a:endParaRPr/>
          </a:p>
        </p:txBody>
      </p:sp>
      <p:pic>
        <p:nvPicPr>
          <p:cNvPr id="195" name="Google Shape;195;p7"/>
          <p:cNvPicPr preferRelativeResize="0"/>
          <p:nvPr/>
        </p:nvPicPr>
        <p:blipFill rotWithShape="1">
          <a:blip r:embed="rId3">
            <a:alphaModFix/>
          </a:blip>
          <a:srcRect b="-2" l="18915" r="21830"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96" name="Google Shape;196;p7"/>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97" name="Google Shape;197;p7"/>
          <p:cNvSpPr txBox="1"/>
          <p:nvPr>
            <p:ph idx="4294967295"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500"/>
              <a:buFont typeface="Arial"/>
              <a:buChar char="•"/>
            </a:pPr>
            <a:r>
              <a:rPr b="0" i="0" lang="en-US" sz="1500" u="none" cap="none" strike="noStrike">
                <a:solidFill>
                  <a:schemeClr val="dk1"/>
                </a:solidFill>
                <a:latin typeface="Open Sans"/>
                <a:ea typeface="Open Sans"/>
                <a:cs typeface="Open Sans"/>
                <a:sym typeface="Open Sans"/>
              </a:rPr>
              <a:t>THRIVE project – a value-based project between ACS and Harvard Business School Institute for Strategy &amp; Competitiveness</a:t>
            </a:r>
            <a:endParaRPr/>
          </a:p>
          <a:p>
            <a:pPr indent="0" lvl="0" marL="0" marR="0" rtl="0" algn="l">
              <a:lnSpc>
                <a:spcPct val="90000"/>
              </a:lnSpc>
              <a:spcBef>
                <a:spcPts val="1000"/>
              </a:spcBef>
              <a:spcAft>
                <a:spcPts val="0"/>
              </a:spcAft>
              <a:buClr>
                <a:schemeClr val="dk1"/>
              </a:buClr>
              <a:buSzPts val="1500"/>
              <a:buFont typeface="Arial"/>
              <a:buChar char="•"/>
            </a:pPr>
            <a:r>
              <a:rPr b="0" i="0" lang="en-US" sz="1500" u="none" cap="none" strike="noStrike">
                <a:solidFill>
                  <a:schemeClr val="dk1"/>
                </a:solidFill>
                <a:latin typeface="Open Sans"/>
                <a:ea typeface="Open Sans"/>
                <a:cs typeface="Open Sans"/>
                <a:sym typeface="Open Sans"/>
              </a:rPr>
              <a:t>We provide a breakdown of </a:t>
            </a:r>
            <a:r>
              <a:rPr b="1" i="0" lang="en-US" sz="1500" u="none" cap="none" strike="noStrike">
                <a:solidFill>
                  <a:schemeClr val="dk1"/>
                </a:solidFill>
                <a:latin typeface="Open Sans"/>
                <a:ea typeface="Open Sans"/>
                <a:cs typeface="Open Sans"/>
                <a:sym typeface="Open Sans"/>
              </a:rPr>
              <a:t>price</a:t>
            </a:r>
            <a:r>
              <a:rPr b="0" i="0" lang="en-US" sz="1500" u="none" cap="none" strike="noStrike">
                <a:solidFill>
                  <a:schemeClr val="dk1"/>
                </a:solidFill>
                <a:latin typeface="Open Sans"/>
                <a:ea typeface="Open Sans"/>
                <a:cs typeface="Open Sans"/>
                <a:sym typeface="Open Sans"/>
              </a:rPr>
              <a:t> (based on Medicare actual rates) and </a:t>
            </a:r>
            <a:r>
              <a:rPr b="1" i="0" lang="en-US" sz="1500" u="none" cap="none" strike="noStrike">
                <a:solidFill>
                  <a:schemeClr val="dk1"/>
                </a:solidFill>
                <a:latin typeface="Open Sans"/>
                <a:ea typeface="Open Sans"/>
                <a:cs typeface="Open Sans"/>
                <a:sym typeface="Open Sans"/>
              </a:rPr>
              <a:t>production cost </a:t>
            </a:r>
            <a:r>
              <a:rPr b="0" i="0" lang="en-US" sz="1500" u="none" cap="none" strike="noStrike">
                <a:solidFill>
                  <a:schemeClr val="dk1"/>
                </a:solidFill>
                <a:latin typeface="Open Sans"/>
                <a:ea typeface="Open Sans"/>
                <a:cs typeface="Open Sans"/>
                <a:sym typeface="Open Sans"/>
              </a:rPr>
              <a:t>to provide that episode of care (preop + in facility + post discharge). </a:t>
            </a:r>
            <a:endParaRPr/>
          </a:p>
          <a:p>
            <a:pPr indent="0" lvl="0" marL="0" marR="0" rtl="0" algn="l">
              <a:lnSpc>
                <a:spcPct val="90000"/>
              </a:lnSpc>
              <a:spcBef>
                <a:spcPts val="1000"/>
              </a:spcBef>
              <a:spcAft>
                <a:spcPts val="0"/>
              </a:spcAft>
              <a:buClr>
                <a:schemeClr val="dk1"/>
              </a:buClr>
              <a:buSzPts val="1500"/>
              <a:buFont typeface="Arial"/>
              <a:buChar char="•"/>
            </a:pPr>
            <a:r>
              <a:rPr b="0" i="0" lang="en-US" sz="1500" u="none" cap="none" strike="noStrike">
                <a:solidFill>
                  <a:schemeClr val="dk1"/>
                </a:solidFill>
                <a:latin typeface="Open Sans"/>
                <a:ea typeface="Open Sans"/>
                <a:cs typeface="Open Sans"/>
                <a:sym typeface="Open Sans"/>
              </a:rPr>
              <a:t>We risk adjust price using the CMS price risk calculator for MA Plans</a:t>
            </a:r>
            <a:endParaRPr/>
          </a:p>
          <a:p>
            <a:pPr indent="0" lvl="0" marL="0" marR="0" rtl="0" algn="l">
              <a:lnSpc>
                <a:spcPct val="90000"/>
              </a:lnSpc>
              <a:spcBef>
                <a:spcPts val="1000"/>
              </a:spcBef>
              <a:spcAft>
                <a:spcPts val="0"/>
              </a:spcAft>
              <a:buClr>
                <a:schemeClr val="dk1"/>
              </a:buClr>
              <a:buSzPts val="1500"/>
              <a:buFont typeface="Arial"/>
              <a:buChar char="•"/>
            </a:pPr>
            <a:r>
              <a:rPr b="0" i="0" lang="en-US" sz="1500" u="none" cap="none" strike="noStrike">
                <a:solidFill>
                  <a:schemeClr val="dk1"/>
                </a:solidFill>
                <a:latin typeface="Open Sans"/>
                <a:ea typeface="Open Sans"/>
                <a:cs typeface="Open Sans"/>
                <a:sym typeface="Open Sans"/>
              </a:rPr>
              <a:t>We provide the institution with its payer mix. </a:t>
            </a:r>
            <a:endParaRPr/>
          </a:p>
          <a:p>
            <a:pPr indent="0" lvl="0" marL="0" marR="0" rtl="0" algn="l">
              <a:lnSpc>
                <a:spcPct val="90000"/>
              </a:lnSpc>
              <a:spcBef>
                <a:spcPts val="1000"/>
              </a:spcBef>
              <a:spcAft>
                <a:spcPts val="0"/>
              </a:spcAft>
              <a:buClr>
                <a:schemeClr val="dk1"/>
              </a:buClr>
              <a:buSzPts val="1500"/>
              <a:buFont typeface="Arial"/>
              <a:buChar char="•"/>
            </a:pPr>
            <a:r>
              <a:rPr b="0" i="0" lang="en-US" sz="1500" u="none" cap="none" strike="noStrike">
                <a:solidFill>
                  <a:schemeClr val="dk1"/>
                </a:solidFill>
                <a:latin typeface="Open Sans"/>
                <a:ea typeface="Open Sans"/>
                <a:cs typeface="Open Sans"/>
                <a:sym typeface="Open Sans"/>
              </a:rPr>
              <a:t>THRIVE provides a surgeons the knowledge enabling them to contribute in their organization for value, quality, price and cost.  </a:t>
            </a:r>
            <a:endParaRPr/>
          </a:p>
          <a:p>
            <a:pPr indent="0" lvl="0" marL="0" marR="0" rtl="0" algn="l">
              <a:lnSpc>
                <a:spcPct val="90000"/>
              </a:lnSpc>
              <a:spcBef>
                <a:spcPts val="1000"/>
              </a:spcBef>
              <a:spcAft>
                <a:spcPts val="0"/>
              </a:spcAft>
              <a:buClr>
                <a:schemeClr val="dk1"/>
              </a:buClr>
              <a:buSzPts val="1500"/>
              <a:buFont typeface="Arial"/>
              <a:buChar char="•"/>
            </a:pPr>
            <a:r>
              <a:rPr b="0" i="0" lang="en-US" sz="1500" u="none" cap="none" strike="noStrike">
                <a:solidFill>
                  <a:schemeClr val="dk1"/>
                </a:solidFill>
                <a:latin typeface="Open Sans"/>
                <a:ea typeface="Open Sans"/>
                <a:cs typeface="Open Sans"/>
                <a:sym typeface="Open Sans"/>
              </a:rPr>
              <a:t>The participating sites are starting to learn how to leverage this knowledge for the benefit of the surgeon and their service line.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8"/>
          <p:cNvPicPr preferRelativeResize="0"/>
          <p:nvPr/>
        </p:nvPicPr>
        <p:blipFill rotWithShape="1">
          <a:blip r:embed="rId3">
            <a:alphaModFix/>
          </a:blip>
          <a:srcRect b="0" l="0" r="0" t="0"/>
          <a:stretch/>
        </p:blipFill>
        <p:spPr>
          <a:xfrm>
            <a:off x="4744453" y="4278221"/>
            <a:ext cx="2759242" cy="1622271"/>
          </a:xfrm>
          <a:prstGeom prst="rect">
            <a:avLst/>
          </a:prstGeom>
          <a:noFill/>
          <a:ln>
            <a:noFill/>
          </a:ln>
        </p:spPr>
      </p:pic>
      <p:sp>
        <p:nvSpPr>
          <p:cNvPr id="203" name="Google Shape;203;p8"/>
          <p:cNvSpPr txBox="1"/>
          <p:nvPr>
            <p:ph type="ctrTitle"/>
          </p:nvPr>
        </p:nvSpPr>
        <p:spPr>
          <a:xfrm>
            <a:off x="802105" y="123450"/>
            <a:ext cx="10464800" cy="82752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E2246"/>
              </a:buClr>
              <a:buSzPts val="3200"/>
              <a:buFont typeface="Open Sans"/>
              <a:buNone/>
            </a:pP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br>
              <a:rPr lang="en-US" sz="3200">
                <a:latin typeface="Open Sans"/>
                <a:ea typeface="Open Sans"/>
                <a:cs typeface="Open Sans"/>
                <a:sym typeface="Open Sans"/>
              </a:rPr>
            </a:br>
            <a:r>
              <a:rPr lang="en-US" sz="3200">
                <a:latin typeface="Open Sans"/>
                <a:ea typeface="Open Sans"/>
                <a:cs typeface="Open Sans"/>
                <a:sym typeface="Open Sans"/>
              </a:rPr>
              <a:t> </a:t>
            </a:r>
            <a:r>
              <a:rPr lang="en-US" sz="2800">
                <a:latin typeface="Open Sans"/>
                <a:ea typeface="Open Sans"/>
                <a:cs typeface="Open Sans"/>
                <a:sym typeface="Open Sans"/>
              </a:rPr>
              <a:t>THRIVE: St Elsewhere Hospital Executive Summary</a:t>
            </a:r>
            <a:r>
              <a:rPr lang="en-US" sz="3200">
                <a:latin typeface="Open Sans"/>
                <a:ea typeface="Open Sans"/>
                <a:cs typeface="Open Sans"/>
                <a:sym typeface="Open Sans"/>
              </a:rPr>
              <a:t>-</a:t>
            </a:r>
            <a:br>
              <a:rPr lang="en-US" sz="3200">
                <a:latin typeface="Open Sans"/>
                <a:ea typeface="Open Sans"/>
                <a:cs typeface="Open Sans"/>
                <a:sym typeface="Open Sans"/>
              </a:rPr>
            </a:br>
            <a:r>
              <a:rPr lang="en-US" sz="3200">
                <a:latin typeface="Open Sans"/>
                <a:ea typeface="Open Sans"/>
                <a:cs typeface="Open Sans"/>
                <a:sym typeface="Open Sans"/>
              </a:rPr>
              <a:t> </a:t>
            </a:r>
            <a:r>
              <a:rPr b="0" lang="en-US" sz="1600">
                <a:latin typeface="Open Sans"/>
                <a:ea typeface="Open Sans"/>
                <a:cs typeface="Open Sans"/>
                <a:sym typeface="Open Sans"/>
              </a:rPr>
              <a:t>Colectomy for Cancer </a:t>
            </a:r>
            <a:endParaRPr b="0" sz="1600">
              <a:latin typeface="Open Sans"/>
              <a:ea typeface="Open Sans"/>
              <a:cs typeface="Open Sans"/>
              <a:sym typeface="Open Sans"/>
            </a:endParaRPr>
          </a:p>
        </p:txBody>
      </p:sp>
      <p:sp>
        <p:nvSpPr>
          <p:cNvPr id="204" name="Google Shape;204;p8"/>
          <p:cNvSpPr txBox="1"/>
          <p:nvPr>
            <p:ph idx="3" type="body"/>
          </p:nvPr>
        </p:nvSpPr>
        <p:spPr>
          <a:xfrm>
            <a:off x="7497656" y="584200"/>
            <a:ext cx="4138219" cy="537168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C0C0C"/>
              </a:buClr>
              <a:buSzPts val="1200"/>
              <a:buNone/>
            </a:pPr>
            <a:r>
              <a:rPr b="1" lang="en-US" sz="1200">
                <a:latin typeface="Calibri"/>
                <a:ea typeface="Calibri"/>
                <a:cs typeface="Calibri"/>
                <a:sym typeface="Calibri"/>
              </a:rPr>
              <a:t> Price and Volume</a:t>
            </a:r>
            <a:endParaRPr sz="2100"/>
          </a:p>
          <a:p>
            <a:pPr indent="0" lvl="0" marL="0" rtl="0" algn="ctr">
              <a:lnSpc>
                <a:spcPct val="90000"/>
              </a:lnSpc>
              <a:spcBef>
                <a:spcPts val="1333"/>
              </a:spcBef>
              <a:spcAft>
                <a:spcPts val="0"/>
              </a:spcAft>
              <a:buClr>
                <a:srgbClr val="0C0C0C"/>
              </a:buClr>
              <a:buSzPts val="1200"/>
              <a:buNone/>
            </a:pPr>
            <a:r>
              <a:rPr lang="en-US" sz="1200">
                <a:latin typeface="Calibri"/>
                <a:ea typeface="Calibri"/>
                <a:cs typeface="Calibri"/>
                <a:sym typeface="Calibri"/>
              </a:rPr>
              <a:t>Regional Benchmark</a:t>
            </a:r>
            <a:endParaRPr/>
          </a:p>
        </p:txBody>
      </p:sp>
      <p:sp>
        <p:nvSpPr>
          <p:cNvPr id="205" name="Google Shape;205;p8"/>
          <p:cNvSpPr txBox="1"/>
          <p:nvPr/>
        </p:nvSpPr>
        <p:spPr>
          <a:xfrm flipH="1">
            <a:off x="677569" y="1774362"/>
            <a:ext cx="2075635" cy="754706"/>
          </a:xfrm>
          <a:prstGeom prst="rect">
            <a:avLst/>
          </a:prstGeom>
          <a:solidFill>
            <a:srgbClr val="C5EBD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Calibri"/>
                <a:ea typeface="Calibri"/>
                <a:cs typeface="Calibri"/>
                <a:sym typeface="Calibri"/>
              </a:rPr>
              <a:t>$29,738 Mean</a:t>
            </a:r>
            <a:endParaRPr sz="2000">
              <a:solidFill>
                <a:srgbClr val="000000"/>
              </a:solidFill>
              <a:latin typeface="Calibri"/>
              <a:ea typeface="Calibri"/>
              <a:cs typeface="Calibri"/>
              <a:sym typeface="Calibri"/>
            </a:endParaRPr>
          </a:p>
          <a:p>
            <a:pPr indent="0" lvl="0" marL="0" marR="0" rtl="0" algn="ctr">
              <a:spcBef>
                <a:spcPts val="0"/>
              </a:spcBef>
              <a:spcAft>
                <a:spcPts val="0"/>
              </a:spcAft>
              <a:buNone/>
            </a:pPr>
            <a:r>
              <a:rPr b="1" lang="en-US" sz="1100">
                <a:solidFill>
                  <a:srgbClr val="000000"/>
                </a:solidFill>
                <a:latin typeface="Calibri"/>
                <a:ea typeface="Calibri"/>
                <a:cs typeface="Calibri"/>
                <a:sym typeface="Calibri"/>
              </a:rPr>
              <a:t>Actual</a:t>
            </a:r>
            <a:r>
              <a:rPr lang="en-US" sz="1100">
                <a:solidFill>
                  <a:srgbClr val="000000"/>
                </a:solidFill>
                <a:latin typeface="Calibri"/>
                <a:ea typeface="Calibri"/>
                <a:cs typeface="Calibri"/>
                <a:sym typeface="Calibri"/>
              </a:rPr>
              <a:t>  Allowable Price</a:t>
            </a:r>
            <a:endParaRPr/>
          </a:p>
          <a:p>
            <a:pPr indent="0" lvl="0" marL="0" marR="0" rtl="0" algn="ctr">
              <a:spcBef>
                <a:spcPts val="0"/>
              </a:spcBef>
              <a:spcAft>
                <a:spcPts val="0"/>
              </a:spcAft>
              <a:buNone/>
            </a:pPr>
            <a:r>
              <a:rPr lang="en-US" sz="1100">
                <a:solidFill>
                  <a:srgbClr val="000000"/>
                </a:solidFill>
                <a:latin typeface="Calibri"/>
                <a:ea typeface="Calibri"/>
                <a:cs typeface="Calibri"/>
                <a:sym typeface="Calibri"/>
              </a:rPr>
              <a:t>Medicare</a:t>
            </a:r>
            <a:endParaRPr/>
          </a:p>
        </p:txBody>
      </p:sp>
      <p:sp>
        <p:nvSpPr>
          <p:cNvPr id="206" name="Google Shape;206;p8"/>
          <p:cNvSpPr txBox="1"/>
          <p:nvPr/>
        </p:nvSpPr>
        <p:spPr>
          <a:xfrm flipH="1">
            <a:off x="2849936" y="1776289"/>
            <a:ext cx="2188088" cy="746685"/>
          </a:xfrm>
          <a:prstGeom prst="rect">
            <a:avLst/>
          </a:prstGeom>
          <a:solidFill>
            <a:srgbClr val="FE9E9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Calibri"/>
                <a:ea typeface="Calibri"/>
                <a:cs typeface="Calibri"/>
                <a:sym typeface="Calibri"/>
              </a:rPr>
              <a:t>$21,739</a:t>
            </a:r>
            <a:endParaRPr sz="1800">
              <a:solidFill>
                <a:schemeClr val="dk1"/>
              </a:solidFill>
              <a:latin typeface="Open Sans"/>
              <a:ea typeface="Open Sans"/>
              <a:cs typeface="Open Sans"/>
              <a:sym typeface="Open Sans"/>
            </a:endParaRPr>
          </a:p>
          <a:p>
            <a:pPr indent="0" lvl="0" marL="0" marR="0" rtl="0" algn="ctr">
              <a:spcBef>
                <a:spcPts val="0"/>
              </a:spcBef>
              <a:spcAft>
                <a:spcPts val="0"/>
              </a:spcAft>
              <a:buNone/>
            </a:pPr>
            <a:r>
              <a:rPr b="1" lang="en-US" sz="1100">
                <a:solidFill>
                  <a:srgbClr val="000000"/>
                </a:solidFill>
                <a:latin typeface="Calibri"/>
                <a:ea typeface="Calibri"/>
                <a:cs typeface="Calibri"/>
                <a:sym typeface="Calibri"/>
              </a:rPr>
              <a:t>Estimated</a:t>
            </a:r>
            <a:r>
              <a:rPr lang="en-US" sz="1100">
                <a:solidFill>
                  <a:srgbClr val="000000"/>
                </a:solidFill>
                <a:latin typeface="Calibri"/>
                <a:ea typeface="Calibri"/>
                <a:cs typeface="Calibri"/>
                <a:sym typeface="Calibri"/>
              </a:rPr>
              <a:t> </a:t>
            </a:r>
            <a:r>
              <a:rPr b="1" lang="en-US" sz="1100">
                <a:solidFill>
                  <a:srgbClr val="000000"/>
                </a:solidFill>
                <a:latin typeface="Calibri"/>
                <a:ea typeface="Calibri"/>
                <a:cs typeface="Calibri"/>
                <a:sym typeface="Calibri"/>
              </a:rPr>
              <a:t>Cost</a:t>
            </a:r>
            <a:endParaRPr/>
          </a:p>
          <a:p>
            <a:pPr indent="0" lvl="0" marL="0" marR="0" rtl="0" algn="ctr">
              <a:spcBef>
                <a:spcPts val="0"/>
              </a:spcBef>
              <a:spcAft>
                <a:spcPts val="0"/>
              </a:spcAft>
              <a:buNone/>
            </a:pPr>
            <a:r>
              <a:rPr lang="en-US" sz="1100">
                <a:solidFill>
                  <a:srgbClr val="000000"/>
                </a:solidFill>
                <a:latin typeface="Calibri"/>
                <a:ea typeface="Calibri"/>
                <a:cs typeface="Calibri"/>
                <a:sym typeface="Calibri"/>
              </a:rPr>
              <a:t>Typical Patient </a:t>
            </a:r>
            <a:endParaRPr sz="1100">
              <a:solidFill>
                <a:schemeClr val="dk1"/>
              </a:solidFill>
              <a:latin typeface="Open Sans"/>
              <a:ea typeface="Open Sans"/>
              <a:cs typeface="Open Sans"/>
              <a:sym typeface="Open Sans"/>
            </a:endParaRPr>
          </a:p>
        </p:txBody>
      </p:sp>
      <p:sp>
        <p:nvSpPr>
          <p:cNvPr id="207" name="Google Shape;207;p8"/>
          <p:cNvSpPr txBox="1"/>
          <p:nvPr/>
        </p:nvSpPr>
        <p:spPr>
          <a:xfrm>
            <a:off x="2853437" y="2529042"/>
            <a:ext cx="2330810" cy="13548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Calibri"/>
                <a:ea typeface="Calibri"/>
                <a:cs typeface="Calibri"/>
                <a:sym typeface="Calibri"/>
              </a:rPr>
              <a:t>Value (Quality &amp; Price)</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rPr lang="en-US" sz="1050" u="sng">
                <a:solidFill>
                  <a:srgbClr val="000000"/>
                </a:solidFill>
                <a:latin typeface="Calibri"/>
                <a:ea typeface="Calibri"/>
                <a:cs typeface="Calibri"/>
                <a:sym typeface="Calibri"/>
              </a:rPr>
              <a:t>ACS Quality Recommendations:</a:t>
            </a:r>
            <a:r>
              <a:rPr lang="en-US" sz="1050">
                <a:solidFill>
                  <a:srgbClr val="000000"/>
                </a:solidFill>
                <a:latin typeface="Calibri"/>
                <a:ea typeface="Calibri"/>
                <a:cs typeface="Calibri"/>
                <a:sym typeface="Calibri"/>
              </a:rPr>
              <a:t> </a:t>
            </a:r>
            <a:endParaRPr sz="1050">
              <a:solidFill>
                <a:srgbClr val="000000"/>
              </a:solidFill>
              <a:latin typeface="Calibri"/>
              <a:ea typeface="Calibri"/>
              <a:cs typeface="Calibri"/>
              <a:sym typeface="Calibri"/>
            </a:endParaRPr>
          </a:p>
          <a:p>
            <a:pPr indent="0" lvl="0" marL="0" marR="0" rtl="0" algn="l">
              <a:spcBef>
                <a:spcPts val="0"/>
              </a:spcBef>
              <a:spcAft>
                <a:spcPts val="0"/>
              </a:spcAft>
              <a:buNone/>
            </a:pPr>
            <a:r>
              <a:rPr lang="en-US" sz="1050">
                <a:solidFill>
                  <a:srgbClr val="000000"/>
                </a:solidFill>
                <a:latin typeface="Calibri"/>
                <a:ea typeface="Calibri"/>
                <a:cs typeface="Calibri"/>
                <a:sym typeface="Calibri"/>
              </a:rPr>
              <a:t>QVP Verification Program </a:t>
            </a:r>
            <a:endParaRPr sz="1050">
              <a:solidFill>
                <a:srgbClr val="000000"/>
              </a:solidFill>
              <a:latin typeface="Open Sans"/>
              <a:ea typeface="Open Sans"/>
              <a:cs typeface="Open Sans"/>
              <a:sym typeface="Open Sans"/>
            </a:endParaRPr>
          </a:p>
          <a:p>
            <a:pPr indent="0" lvl="0" marL="0" marR="0" rtl="0" algn="l">
              <a:spcBef>
                <a:spcPts val="0"/>
              </a:spcBef>
              <a:spcAft>
                <a:spcPts val="0"/>
              </a:spcAft>
              <a:buNone/>
            </a:pPr>
            <a:r>
              <a:rPr lang="en-US" sz="1050">
                <a:solidFill>
                  <a:srgbClr val="000000"/>
                </a:solidFill>
                <a:latin typeface="Calibri"/>
                <a:ea typeface="Calibri"/>
                <a:cs typeface="Calibri"/>
                <a:sym typeface="Calibri"/>
              </a:rPr>
              <a:t>NSQIP Safety Profile</a:t>
            </a:r>
            <a:endParaRPr sz="1050">
              <a:solidFill>
                <a:srgbClr val="000000"/>
              </a:solidFill>
              <a:latin typeface="Calibri"/>
              <a:ea typeface="Calibri"/>
              <a:cs typeface="Calibri"/>
              <a:sym typeface="Calibri"/>
            </a:endParaRPr>
          </a:p>
          <a:p>
            <a:pPr indent="0" lvl="0" marL="0" marR="0" rtl="0" algn="r">
              <a:spcBef>
                <a:spcPts val="0"/>
              </a:spcBef>
              <a:spcAft>
                <a:spcPts val="0"/>
              </a:spcAft>
              <a:buNone/>
            </a:pPr>
            <a:r>
              <a:rPr lang="en-US" sz="1050" u="sng">
                <a:solidFill>
                  <a:srgbClr val="000000"/>
                </a:solidFill>
                <a:latin typeface="Calibri"/>
                <a:ea typeface="Calibri"/>
                <a:cs typeface="Calibri"/>
                <a:sym typeface="Calibri"/>
              </a:rPr>
              <a:t>Other Quality Metrics:</a:t>
            </a:r>
            <a:endParaRPr sz="1050" u="sng">
              <a:solidFill>
                <a:srgbClr val="000000"/>
              </a:solidFill>
              <a:latin typeface="Calibri"/>
              <a:ea typeface="Calibri"/>
              <a:cs typeface="Calibri"/>
              <a:sym typeface="Calibri"/>
            </a:endParaRPr>
          </a:p>
          <a:p>
            <a:pPr indent="0" lvl="0" marL="0" marR="0" rtl="0" algn="r">
              <a:spcBef>
                <a:spcPts val="0"/>
              </a:spcBef>
              <a:spcAft>
                <a:spcPts val="0"/>
              </a:spcAft>
              <a:buNone/>
            </a:pPr>
            <a:r>
              <a:rPr lang="en-US" sz="1050">
                <a:solidFill>
                  <a:srgbClr val="000000"/>
                </a:solidFill>
                <a:latin typeface="Calibri"/>
                <a:ea typeface="Calibri"/>
                <a:cs typeface="Calibri"/>
                <a:sym typeface="Calibri"/>
              </a:rPr>
              <a:t>CMS Star Ratings</a:t>
            </a:r>
            <a:endParaRPr sz="1050">
              <a:solidFill>
                <a:srgbClr val="000000"/>
              </a:solidFill>
              <a:latin typeface="Calibri"/>
              <a:ea typeface="Calibri"/>
              <a:cs typeface="Calibri"/>
              <a:sym typeface="Calibri"/>
            </a:endParaRPr>
          </a:p>
          <a:p>
            <a:pPr indent="0" lvl="0" marL="0" marR="0" rtl="0" algn="r">
              <a:spcBef>
                <a:spcPts val="0"/>
              </a:spcBef>
              <a:spcAft>
                <a:spcPts val="0"/>
              </a:spcAft>
              <a:buNone/>
            </a:pPr>
            <a:r>
              <a:rPr lang="en-US" sz="1050">
                <a:solidFill>
                  <a:srgbClr val="000000"/>
                </a:solidFill>
                <a:latin typeface="Calibri"/>
                <a:ea typeface="Calibri"/>
                <a:cs typeface="Calibri"/>
                <a:sym typeface="Calibri"/>
              </a:rPr>
              <a:t>ICHOM Metrics</a:t>
            </a:r>
            <a:endParaRPr/>
          </a:p>
        </p:txBody>
      </p:sp>
      <p:sp>
        <p:nvSpPr>
          <p:cNvPr id="208" name="Google Shape;208;p8"/>
          <p:cNvSpPr txBox="1"/>
          <p:nvPr/>
        </p:nvSpPr>
        <p:spPr>
          <a:xfrm flipH="1">
            <a:off x="825313" y="2603032"/>
            <a:ext cx="1513305" cy="9694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Calibri"/>
                <a:ea typeface="Calibri"/>
                <a:cs typeface="Calibri"/>
                <a:sym typeface="Calibri"/>
              </a:rPr>
              <a:t> Risk Profile</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rPr lang="en-US" sz="1300">
                <a:solidFill>
                  <a:srgbClr val="000000"/>
                </a:solidFill>
                <a:latin typeface="Calibri"/>
                <a:ea typeface="Calibri"/>
                <a:cs typeface="Calibri"/>
                <a:sym typeface="Calibri"/>
              </a:rPr>
              <a:t>High              55%</a:t>
            </a:r>
            <a:endParaRPr sz="1300">
              <a:solidFill>
                <a:srgbClr val="000000"/>
              </a:solidFill>
              <a:latin typeface="Calibri"/>
              <a:ea typeface="Calibri"/>
              <a:cs typeface="Calibri"/>
              <a:sym typeface="Calibri"/>
            </a:endParaRPr>
          </a:p>
          <a:p>
            <a:pPr indent="0" lvl="0" marL="0" marR="0" rtl="0" algn="l">
              <a:spcBef>
                <a:spcPts val="0"/>
              </a:spcBef>
              <a:spcAft>
                <a:spcPts val="0"/>
              </a:spcAft>
              <a:buNone/>
            </a:pPr>
            <a:r>
              <a:rPr lang="en-US" sz="1300">
                <a:solidFill>
                  <a:srgbClr val="000000"/>
                </a:solidFill>
                <a:latin typeface="Calibri"/>
                <a:ea typeface="Calibri"/>
                <a:cs typeface="Calibri"/>
                <a:sym typeface="Calibri"/>
              </a:rPr>
              <a:t>Intermed     20%</a:t>
            </a:r>
            <a:endParaRPr sz="1300">
              <a:solidFill>
                <a:srgbClr val="000000"/>
              </a:solidFill>
              <a:latin typeface="Calibri"/>
              <a:ea typeface="Calibri"/>
              <a:cs typeface="Calibri"/>
              <a:sym typeface="Calibri"/>
            </a:endParaRPr>
          </a:p>
          <a:p>
            <a:pPr indent="0" lvl="0" marL="0" marR="0" rtl="0" algn="l">
              <a:spcBef>
                <a:spcPts val="0"/>
              </a:spcBef>
              <a:spcAft>
                <a:spcPts val="0"/>
              </a:spcAft>
              <a:buNone/>
            </a:pPr>
            <a:r>
              <a:rPr lang="en-US" sz="1300">
                <a:solidFill>
                  <a:srgbClr val="000000"/>
                </a:solidFill>
                <a:latin typeface="Calibri"/>
                <a:ea typeface="Calibri"/>
                <a:cs typeface="Calibri"/>
                <a:sym typeface="Calibri"/>
              </a:rPr>
              <a:t>Low               25%</a:t>
            </a:r>
            <a:endParaRPr sz="1300">
              <a:solidFill>
                <a:srgbClr val="000000"/>
              </a:solidFill>
              <a:latin typeface="Calibri"/>
              <a:ea typeface="Calibri"/>
              <a:cs typeface="Calibri"/>
              <a:sym typeface="Calibri"/>
            </a:endParaRPr>
          </a:p>
        </p:txBody>
      </p:sp>
      <p:graphicFrame>
        <p:nvGraphicFramePr>
          <p:cNvPr id="209" name="Google Shape;209;p8"/>
          <p:cNvGraphicFramePr/>
          <p:nvPr/>
        </p:nvGraphicFramePr>
        <p:xfrm>
          <a:off x="7749939" y="1222960"/>
          <a:ext cx="3449727" cy="2120483"/>
        </p:xfrm>
        <a:graphic>
          <a:graphicData uri="http://schemas.openxmlformats.org/drawingml/2006/chart">
            <c:chart r:id="rId4"/>
          </a:graphicData>
        </a:graphic>
      </p:graphicFrame>
      <p:sp>
        <p:nvSpPr>
          <p:cNvPr id="210" name="Google Shape;210;p8"/>
          <p:cNvSpPr txBox="1"/>
          <p:nvPr/>
        </p:nvSpPr>
        <p:spPr>
          <a:xfrm>
            <a:off x="8464884" y="3521191"/>
            <a:ext cx="2021306"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100">
                <a:solidFill>
                  <a:srgbClr val="000000"/>
                </a:solidFill>
                <a:latin typeface="Calibri"/>
                <a:ea typeface="Calibri"/>
                <a:cs typeface="Calibri"/>
                <a:sym typeface="Calibri"/>
              </a:rPr>
              <a:t> </a:t>
            </a:r>
            <a:r>
              <a:rPr b="1" lang="en-US" sz="1200">
                <a:solidFill>
                  <a:srgbClr val="000000"/>
                </a:solidFill>
                <a:latin typeface="Calibri"/>
                <a:ea typeface="Calibri"/>
                <a:cs typeface="Calibri"/>
                <a:sym typeface="Calibri"/>
              </a:rPr>
              <a:t> Cost Benchmark</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1200">
                <a:solidFill>
                  <a:srgbClr val="000000"/>
                </a:solidFill>
                <a:latin typeface="Calibri"/>
                <a:ea typeface="Calibri"/>
                <a:cs typeface="Calibri"/>
                <a:sym typeface="Calibri"/>
              </a:rPr>
              <a:t>ACS Collaborative Hospitals</a:t>
            </a:r>
            <a:endParaRPr sz="1200">
              <a:solidFill>
                <a:srgbClr val="000000"/>
              </a:solidFill>
              <a:highlight>
                <a:srgbClr val="FFFF00"/>
              </a:highlight>
              <a:latin typeface="Calibri"/>
              <a:ea typeface="Calibri"/>
              <a:cs typeface="Calibri"/>
              <a:sym typeface="Calibri"/>
            </a:endParaRPr>
          </a:p>
        </p:txBody>
      </p:sp>
      <p:sp>
        <p:nvSpPr>
          <p:cNvPr id="211" name="Google Shape;211;p8"/>
          <p:cNvSpPr txBox="1"/>
          <p:nvPr/>
        </p:nvSpPr>
        <p:spPr>
          <a:xfrm>
            <a:off x="427273" y="3856789"/>
            <a:ext cx="537225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100">
                <a:solidFill>
                  <a:srgbClr val="000000"/>
                </a:solidFill>
                <a:latin typeface="Calibri"/>
                <a:ea typeface="Calibri"/>
                <a:cs typeface="Calibri"/>
                <a:sym typeface="Calibri"/>
              </a:rPr>
              <a:t>Conclusions</a:t>
            </a:r>
            <a:r>
              <a:rPr lang="en-US" sz="2100">
                <a:solidFill>
                  <a:srgbClr val="000000"/>
                </a:solidFill>
                <a:latin typeface="Calibri"/>
                <a:ea typeface="Calibri"/>
                <a:cs typeface="Calibri"/>
                <a:sym typeface="Calibri"/>
              </a:rPr>
              <a:t> – Tertiary, Academic</a:t>
            </a:r>
            <a:endParaRPr/>
          </a:p>
        </p:txBody>
      </p:sp>
      <p:graphicFrame>
        <p:nvGraphicFramePr>
          <p:cNvPr id="212" name="Google Shape;212;p8"/>
          <p:cNvGraphicFramePr/>
          <p:nvPr/>
        </p:nvGraphicFramePr>
        <p:xfrm>
          <a:off x="7951538" y="4072280"/>
          <a:ext cx="3105567" cy="2024614"/>
        </p:xfrm>
        <a:graphic>
          <a:graphicData uri="http://schemas.openxmlformats.org/drawingml/2006/chart">
            <c:chart r:id="rId5"/>
          </a:graphicData>
        </a:graphic>
      </p:graphicFrame>
      <p:graphicFrame>
        <p:nvGraphicFramePr>
          <p:cNvPr id="213" name="Google Shape;213;p8"/>
          <p:cNvGraphicFramePr/>
          <p:nvPr/>
        </p:nvGraphicFramePr>
        <p:xfrm>
          <a:off x="754096" y="4291745"/>
          <a:ext cx="3000000" cy="3000000"/>
        </p:xfrm>
        <a:graphic>
          <a:graphicData uri="http://schemas.openxmlformats.org/drawingml/2006/table">
            <a:tbl>
              <a:tblPr bandRow="1" firstRow="1">
                <a:noFill/>
                <a:tableStyleId>{A6D1C433-2737-46A2-BAAF-6B887A99FECB}</a:tableStyleId>
              </a:tblPr>
              <a:tblGrid>
                <a:gridCol w="1954675"/>
                <a:gridCol w="1954675"/>
              </a:tblGrid>
              <a:tr h="312175">
                <a:tc>
                  <a:txBody>
                    <a:bodyPr/>
                    <a:lstStyle/>
                    <a:p>
                      <a:pPr indent="0" lvl="0" marL="0" marR="0" rtl="0" algn="l">
                        <a:spcBef>
                          <a:spcPts val="0"/>
                        </a:spcBef>
                        <a:spcAft>
                          <a:spcPts val="0"/>
                        </a:spcAft>
                        <a:buNone/>
                      </a:pPr>
                      <a:r>
                        <a:rPr lang="en-US" sz="1400" u="none" cap="none" strike="noStrike"/>
                        <a:t>Category</a:t>
                      </a:r>
                      <a:endParaRPr/>
                    </a:p>
                  </a:txBody>
                  <a:tcPr marT="45725" marB="45725" marR="91450" marL="91450"/>
                </a:tc>
                <a:tc>
                  <a:txBody>
                    <a:bodyPr/>
                    <a:lstStyle/>
                    <a:p>
                      <a:pPr indent="0" lvl="0" marL="0" marR="0" rtl="0" algn="l">
                        <a:spcBef>
                          <a:spcPts val="0"/>
                        </a:spcBef>
                        <a:spcAft>
                          <a:spcPts val="0"/>
                        </a:spcAft>
                        <a:buNone/>
                      </a:pPr>
                      <a:r>
                        <a:rPr lang="en-US" sz="1400"/>
                        <a:t>Rating</a:t>
                      </a:r>
                      <a:endParaRPr/>
                    </a:p>
                  </a:txBody>
                  <a:tcPr marT="45725" marB="45725" marR="91450" marL="91450"/>
                </a:tc>
              </a:tr>
              <a:tr h="312175">
                <a:tc>
                  <a:txBody>
                    <a:bodyPr/>
                    <a:lstStyle/>
                    <a:p>
                      <a:pPr indent="0" lvl="0" marL="0" marR="0" rtl="0" algn="l">
                        <a:spcBef>
                          <a:spcPts val="0"/>
                        </a:spcBef>
                        <a:spcAft>
                          <a:spcPts val="0"/>
                        </a:spcAft>
                        <a:buNone/>
                      </a:pPr>
                      <a:r>
                        <a:rPr lang="en-US" sz="1200"/>
                        <a:t>Volume</a:t>
                      </a:r>
                      <a:endParaRPr/>
                    </a:p>
                  </a:txBody>
                  <a:tcPr marT="45725" marB="45725" marR="91450" marL="91450"/>
                </a:tc>
                <a:tc>
                  <a:txBody>
                    <a:bodyPr/>
                    <a:lstStyle/>
                    <a:p>
                      <a:pPr indent="0" lvl="0" marL="0" marR="0" rtl="0" algn="l">
                        <a:spcBef>
                          <a:spcPts val="0"/>
                        </a:spcBef>
                        <a:spcAft>
                          <a:spcPts val="0"/>
                        </a:spcAft>
                        <a:buNone/>
                      </a:pPr>
                      <a:r>
                        <a:rPr lang="en-US" sz="1200"/>
                        <a:t>High Outlier</a:t>
                      </a:r>
                      <a:endParaRPr/>
                    </a:p>
                  </a:txBody>
                  <a:tcPr marT="45725" marB="45725" marR="91450" marL="91450"/>
                </a:tc>
              </a:tr>
              <a:tr h="312175">
                <a:tc>
                  <a:txBody>
                    <a:bodyPr/>
                    <a:lstStyle/>
                    <a:p>
                      <a:pPr indent="0" lvl="0" marL="0" marR="0" rtl="0" algn="l">
                        <a:spcBef>
                          <a:spcPts val="0"/>
                        </a:spcBef>
                        <a:spcAft>
                          <a:spcPts val="0"/>
                        </a:spcAft>
                        <a:buNone/>
                      </a:pPr>
                      <a:r>
                        <a:rPr lang="en-US" sz="1200"/>
                        <a:t>Price</a:t>
                      </a:r>
                      <a:endParaRPr/>
                    </a:p>
                  </a:txBody>
                  <a:tcPr marT="45725" marB="45725" marR="91450" marL="91450"/>
                </a:tc>
                <a:tc>
                  <a:txBody>
                    <a:bodyPr/>
                    <a:lstStyle/>
                    <a:p>
                      <a:pPr indent="0" lvl="0" marL="0" marR="0" rtl="0" algn="l">
                        <a:spcBef>
                          <a:spcPts val="0"/>
                        </a:spcBef>
                        <a:spcAft>
                          <a:spcPts val="0"/>
                        </a:spcAft>
                        <a:buNone/>
                      </a:pPr>
                      <a:r>
                        <a:rPr lang="en-US" sz="1200"/>
                        <a:t>High Outlier</a:t>
                      </a:r>
                      <a:endParaRPr/>
                    </a:p>
                  </a:txBody>
                  <a:tcPr marT="45725" marB="45725" marR="91450" marL="91450"/>
                </a:tc>
              </a:tr>
              <a:tr h="312175">
                <a:tc>
                  <a:txBody>
                    <a:bodyPr/>
                    <a:lstStyle/>
                    <a:p>
                      <a:pPr indent="0" lvl="0" marL="0" marR="0" rtl="0" algn="l">
                        <a:spcBef>
                          <a:spcPts val="0"/>
                        </a:spcBef>
                        <a:spcAft>
                          <a:spcPts val="0"/>
                        </a:spcAft>
                        <a:buNone/>
                      </a:pPr>
                      <a:r>
                        <a:rPr lang="en-US" sz="1200"/>
                        <a:t>Cost</a:t>
                      </a:r>
                      <a:endParaRPr/>
                    </a:p>
                  </a:txBody>
                  <a:tcPr marT="45725" marB="45725" marR="91450" marL="91450"/>
                </a:tc>
                <a:tc>
                  <a:txBody>
                    <a:bodyPr/>
                    <a:lstStyle/>
                    <a:p>
                      <a:pPr indent="0" lvl="0" marL="0" marR="0" rtl="0" algn="l">
                        <a:spcBef>
                          <a:spcPts val="0"/>
                        </a:spcBef>
                        <a:spcAft>
                          <a:spcPts val="0"/>
                        </a:spcAft>
                        <a:buNone/>
                      </a:pPr>
                      <a:r>
                        <a:rPr lang="en-US" sz="1200"/>
                        <a:t>High Outlier</a:t>
                      </a:r>
                      <a:endParaRPr/>
                    </a:p>
                  </a:txBody>
                  <a:tcPr marT="45725" marB="45725" marR="91450" marL="91450"/>
                </a:tc>
              </a:tr>
              <a:tr h="312175">
                <a:tc>
                  <a:txBody>
                    <a:bodyPr/>
                    <a:lstStyle/>
                    <a:p>
                      <a:pPr indent="0" lvl="0" marL="0" marR="0" rtl="0" algn="l">
                        <a:spcBef>
                          <a:spcPts val="0"/>
                        </a:spcBef>
                        <a:spcAft>
                          <a:spcPts val="0"/>
                        </a:spcAft>
                        <a:buNone/>
                      </a:pPr>
                      <a:r>
                        <a:rPr lang="en-US" sz="1200"/>
                        <a:t>Risk Profile</a:t>
                      </a:r>
                      <a:endParaRPr/>
                    </a:p>
                  </a:txBody>
                  <a:tcPr marT="45725" marB="45725" marR="91450" marL="91450"/>
                </a:tc>
                <a:tc>
                  <a:txBody>
                    <a:bodyPr/>
                    <a:lstStyle/>
                    <a:p>
                      <a:pPr indent="0" lvl="0" marL="0" marR="0" rtl="0" algn="l">
                        <a:spcBef>
                          <a:spcPts val="0"/>
                        </a:spcBef>
                        <a:spcAft>
                          <a:spcPts val="0"/>
                        </a:spcAft>
                        <a:buNone/>
                      </a:pPr>
                      <a:r>
                        <a:rPr lang="en-US" sz="1200"/>
                        <a:t>Mixed - High</a:t>
                      </a:r>
                      <a:endParaRPr/>
                    </a:p>
                  </a:txBody>
                  <a:tcPr marT="45725" marB="45725" marR="91450" marL="91450"/>
                </a:tc>
              </a:tr>
            </a:tbl>
          </a:graphicData>
        </a:graphic>
      </p:graphicFrame>
      <p:sp>
        <p:nvSpPr>
          <p:cNvPr id="214" name="Google Shape;214;p8"/>
          <p:cNvSpPr txBox="1"/>
          <p:nvPr/>
        </p:nvSpPr>
        <p:spPr>
          <a:xfrm>
            <a:off x="810126" y="898358"/>
            <a:ext cx="574307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chemeClr val="dk1"/>
                </a:solidFill>
                <a:latin typeface="Open Sans"/>
                <a:ea typeface="Open Sans"/>
                <a:cs typeface="Open Sans"/>
                <a:sym typeface="Open Sans"/>
              </a:rPr>
              <a:t>THRIVE helps by framing the elements for Value-Based Healthcare</a:t>
            </a:r>
            <a:endParaRPr/>
          </a:p>
          <a:p>
            <a:pPr indent="0" lvl="0" marL="0" marR="0" rtl="0" algn="l">
              <a:spcBef>
                <a:spcPts val="0"/>
              </a:spcBef>
              <a:spcAft>
                <a:spcPts val="0"/>
              </a:spcAft>
              <a:buNone/>
            </a:pPr>
            <a:r>
              <a:t/>
            </a:r>
            <a:endParaRPr sz="11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100">
                <a:solidFill>
                  <a:schemeClr val="dk1"/>
                </a:solidFill>
                <a:latin typeface="Open Sans"/>
                <a:ea typeface="Open Sans"/>
                <a:cs typeface="Open Sans"/>
                <a:sym typeface="Open Sans"/>
              </a:rPr>
              <a:t>Framework: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100">
                <a:solidFill>
                  <a:schemeClr val="dk1"/>
                </a:solidFill>
                <a:latin typeface="Open Sans"/>
                <a:ea typeface="Open Sans"/>
                <a:cs typeface="Open Sans"/>
                <a:sym typeface="Open Sans"/>
              </a:rPr>
              <a:t>Quality, Price, Costs to produce services, volumes and patient risk profile. </a:t>
            </a:r>
            <a:endParaRPr sz="1800">
              <a:solidFill>
                <a:schemeClr val="dk1"/>
              </a:solidFill>
              <a:latin typeface="Open Sans"/>
              <a:ea typeface="Open Sans"/>
              <a:cs typeface="Open Sans"/>
              <a:sym typeface="Open Sans"/>
            </a:endParaRPr>
          </a:p>
        </p:txBody>
      </p:sp>
      <p:cxnSp>
        <p:nvCxnSpPr>
          <p:cNvPr id="215" name="Google Shape;215;p8"/>
          <p:cNvCxnSpPr/>
          <p:nvPr/>
        </p:nvCxnSpPr>
        <p:spPr>
          <a:xfrm>
            <a:off x="2789823" y="1670886"/>
            <a:ext cx="8021" cy="2005263"/>
          </a:xfrm>
          <a:prstGeom prst="straightConnector1">
            <a:avLst/>
          </a:prstGeom>
          <a:noFill/>
          <a:ln cap="flat" cmpd="sng" w="9525">
            <a:solidFill>
              <a:schemeClr val="accent1"/>
            </a:solidFill>
            <a:prstDash val="solid"/>
            <a:miter lim="800000"/>
            <a:headEnd len="sm" w="sm" type="none"/>
            <a:tailEnd len="sm" w="sm" type="none"/>
          </a:ln>
        </p:spPr>
      </p:cxnSp>
      <p:cxnSp>
        <p:nvCxnSpPr>
          <p:cNvPr id="216" name="Google Shape;216;p8"/>
          <p:cNvCxnSpPr/>
          <p:nvPr/>
        </p:nvCxnSpPr>
        <p:spPr>
          <a:xfrm>
            <a:off x="888833" y="2609348"/>
            <a:ext cx="3801978" cy="1"/>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gital Blue Tunnel 16x9">
  <a:themeElements>
    <a:clrScheme name="Digital Blue Tunnel">
      <a:dk1>
        <a:srgbClr val="000000"/>
      </a:dk1>
      <a:lt1>
        <a:srgbClr val="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ACS Brand">
      <a:dk1>
        <a:srgbClr val="000000"/>
      </a:dk1>
      <a:lt1>
        <a:srgbClr val="FFFFFF"/>
      </a:lt1>
      <a:dk2>
        <a:srgbClr val="082146"/>
      </a:dk2>
      <a:lt2>
        <a:srgbClr val="FEF6E3"/>
      </a:lt2>
      <a:accent1>
        <a:srgbClr val="1A3875"/>
      </a:accent1>
      <a:accent2>
        <a:srgbClr val="E91F00"/>
      </a:accent2>
      <a:accent3>
        <a:srgbClr val="5B7785"/>
      </a:accent3>
      <a:accent4>
        <a:srgbClr val="492436"/>
      </a:accent4>
      <a:accent5>
        <a:srgbClr val="D6DFE3"/>
      </a:accent5>
      <a:accent6>
        <a:srgbClr val="ECC8C8"/>
      </a:accent6>
      <a:hlink>
        <a:srgbClr val="1A3875"/>
      </a:hlink>
      <a:folHlink>
        <a:srgbClr val="B62B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ody 3">
  <a:themeElements>
    <a:clrScheme name="Clinical Congress 2022">
      <a:dk1>
        <a:srgbClr val="505050"/>
      </a:dk1>
      <a:lt1>
        <a:srgbClr val="FFFFFF"/>
      </a:lt1>
      <a:dk2>
        <a:srgbClr val="4745A1"/>
      </a:dk2>
      <a:lt2>
        <a:srgbClr val="F3F3F3"/>
      </a:lt2>
      <a:accent1>
        <a:srgbClr val="4745A1"/>
      </a:accent1>
      <a:accent2>
        <a:srgbClr val="2EBFBF"/>
      </a:accent2>
      <a:accent3>
        <a:srgbClr val="ECB961"/>
      </a:accent3>
      <a:accent4>
        <a:srgbClr val="96A3BC"/>
      </a:accent4>
      <a:accent5>
        <a:srgbClr val="E1656A"/>
      </a:accent5>
      <a:accent6>
        <a:srgbClr val="F3F3F3"/>
      </a:accent6>
      <a:hlink>
        <a:srgbClr val="4745A1"/>
      </a:hlink>
      <a:folHlink>
        <a:srgbClr val="ECB9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2022-04-13T11:50:36Z</dcterms:created>
  <dc:creator>Frank Opelka</dc:creator>
</cp:coreProperties>
</file>