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jucUzoY3X7dJc4H6vHWntr2d0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7.xml"/><Relationship Id="rId22" Type="http://schemas.openxmlformats.org/officeDocument/2006/relationships/font" Target="fonts/OpenSans-boldItalic.fntdata"/><Relationship Id="rId10" Type="http://schemas.openxmlformats.org/officeDocument/2006/relationships/slide" Target="slides/slide6.xml"/><Relationship Id="rId21"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OpenSans-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4ea68f830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14ea68f830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So you may be wondering, how are raw PROM data turned into actionable information that can be used by the care coordinators? </a:t>
            </a:r>
            <a:endParaRPr/>
          </a:p>
          <a:p>
            <a:pPr indent="0" lvl="0" marL="0" rtl="0" algn="l">
              <a:spcBef>
                <a:spcPts val="0"/>
              </a:spcBef>
              <a:spcAft>
                <a:spcPts val="0"/>
              </a:spcAft>
              <a:buNone/>
            </a:pPr>
            <a:r>
              <a:rPr lang="fr-FR"/>
              <a:t>In order to personalize the patient pathway to her specific needs based on the PROMs we have built a dashboard for the medical team. </a:t>
            </a:r>
            <a:endParaRPr/>
          </a:p>
          <a:p>
            <a:pPr indent="0" lvl="0" marL="0" rtl="0" algn="l">
              <a:spcBef>
                <a:spcPts val="0"/>
              </a:spcBef>
              <a:spcAft>
                <a:spcPts val="0"/>
              </a:spcAft>
              <a:buNone/>
            </a:pPr>
            <a:r>
              <a:rPr lang="fr-FR"/>
              <a:t>We started very simple, with a green yellow red color coded dashboard. This allowed the care coordinator have an initial view of the patients health status concerning her endometriosis and fine tune the questions in order to determine the patient needs. </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We have now built an upgraded version of the dashboard that we have built with the collaboration of both patients’ and the medical team, if you’re interested on knowing more on how we  built the dashboard, you can check out our second psoter in the abstract gallery. </a:t>
            </a:r>
            <a:endParaRPr/>
          </a:p>
          <a:p>
            <a:pPr indent="0" lvl="0" marL="0" rtl="0" algn="l">
              <a:spcBef>
                <a:spcPts val="0"/>
              </a:spcBef>
              <a:spcAft>
                <a:spcPts val="0"/>
              </a:spcAft>
              <a:buNone/>
            </a:pPr>
            <a:r>
              <a:t/>
            </a:r>
            <a:endParaRPr/>
          </a:p>
        </p:txBody>
      </p:sp>
      <p:sp>
        <p:nvSpPr>
          <p:cNvPr id="289" name="Google Shape;28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latin typeface="Calibri"/>
                <a:ea typeface="Calibri"/>
                <a:cs typeface="Calibri"/>
                <a:sym typeface="Calibri"/>
              </a:rPr>
              <a:t>We launched the program as it is now, in December 2021. </a:t>
            </a:r>
            <a:endParaRPr/>
          </a:p>
          <a:p>
            <a:pPr indent="0" lvl="0" marL="0" marR="0" rtl="0" algn="l">
              <a:lnSpc>
                <a:spcPct val="100000"/>
              </a:lnSpc>
              <a:spcBef>
                <a:spcPts val="0"/>
              </a:spcBef>
              <a:spcAft>
                <a:spcPts val="0"/>
              </a:spcAft>
              <a:buClr>
                <a:schemeClr val="dk1"/>
              </a:buClr>
              <a:buSzPts val="1200"/>
              <a:buFont typeface="Calibri"/>
              <a:buNone/>
            </a:pPr>
            <a:r>
              <a:rPr lang="fr-FR" sz="1200">
                <a:latin typeface="Calibri"/>
                <a:ea typeface="Calibri"/>
                <a:cs typeface="Calibri"/>
                <a:sym typeface="Calibri"/>
              </a:rPr>
              <a:t>Between December 2021 and June 2022, when I collected the data to write the abstract, 157 patients joined the program – today have more than 200. </a:t>
            </a:r>
            <a:endParaRPr/>
          </a:p>
          <a:p>
            <a:pPr indent="0" lvl="0" marL="0" marR="0" rtl="0" algn="l">
              <a:lnSpc>
                <a:spcPct val="100000"/>
              </a:lnSpc>
              <a:spcBef>
                <a:spcPts val="0"/>
              </a:spcBef>
              <a:spcAft>
                <a:spcPts val="0"/>
              </a:spcAft>
              <a:buClr>
                <a:schemeClr val="dk1"/>
              </a:buClr>
              <a:buSzPts val="1200"/>
              <a:buFont typeface="Calibri"/>
              <a:buNone/>
            </a:pPr>
            <a:r>
              <a:rPr lang="fr-FR" sz="1200">
                <a:latin typeface="Calibri"/>
                <a:ea typeface="Calibri"/>
                <a:cs typeface="Calibri"/>
                <a:sym typeface="Calibri"/>
              </a:rPr>
              <a:t>30 patients finished the program, 13 have abandoned the program and 114 were still on the program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latin typeface="Calibri"/>
                <a:ea typeface="Calibri"/>
                <a:cs typeface="Calibri"/>
                <a:sym typeface="Calibri"/>
              </a:rPr>
              <a:t>Preliminary results  on the first 30 patients show that it does help, more than 60% of patients report an improvement of their quality of life, overall pain, pain-related disability and work impairment (absenteeism/presenteeism)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a:p>
        </p:txBody>
      </p:sp>
      <p:sp>
        <p:nvSpPr>
          <p:cNvPr id="322" name="Google Shape;32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latin typeface="Calibri"/>
                <a:ea typeface="Calibri"/>
                <a:cs typeface="Calibri"/>
                <a:sym typeface="Calibri"/>
              </a:rPr>
              <a:t>Endometriosis is a painful and complex disease that is challenging to both patients and care providers. Our insights from the establishment of a multidisciplinary personalized endometriosis management program demonstrates the feasibility of contemplating an alternative patient centered care for pain related chronic diseases.  In addition, we demonstrate the utility of PROMs in routine clinical practice at the individual patient level during its care pathway. Since PROMs can identify issues that are not easily brought up in consultation and provide an opportunity for health care professionals to discuss patients' expectations of a given treatment and potentially identify incompatibilities or unrealistic expectations</a:t>
            </a:r>
            <a:endParaRPr sz="1200"/>
          </a:p>
          <a:p>
            <a:pPr indent="0" lvl="0" marL="0" rtl="0" algn="l">
              <a:spcBef>
                <a:spcPts val="0"/>
              </a:spcBef>
              <a:spcAft>
                <a:spcPts val="0"/>
              </a:spcAft>
              <a:buNone/>
            </a:pPr>
            <a:r>
              <a:t/>
            </a:r>
            <a:endParaRPr/>
          </a:p>
        </p:txBody>
      </p:sp>
      <p:sp>
        <p:nvSpPr>
          <p:cNvPr id="401" name="Google Shape;40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Next steps include further evaluation of the effect of the multidisciplinary pathway in other KPIs like opioid/analgesics consumption, frequency of emergency room visits or even the rate of surgical interventions. Also finetuning the analysis to include case mix adjustments, in the presented prelimlinary results we did not distinguished between patients that were under hormonal treatments from those that had undergone surgery – there is still work to do! </a:t>
            </a:r>
            <a:endParaRPr/>
          </a:p>
          <a:p>
            <a:pPr indent="0" lvl="0" marL="0" marR="0" rtl="0" algn="l">
              <a:lnSpc>
                <a:spcPct val="100000"/>
              </a:lnSpc>
              <a:spcBef>
                <a:spcPts val="0"/>
              </a:spcBef>
              <a:spcAft>
                <a:spcPts val="0"/>
              </a:spcAft>
              <a:buClr>
                <a:schemeClr val="dk1"/>
              </a:buClr>
              <a:buSzPts val="1200"/>
              <a:buFont typeface="Calibri"/>
              <a:buNone/>
            </a:pPr>
            <a:r>
              <a:rPr lang="fr-FR" sz="1200"/>
              <a:t>Another next step is the measurement of the denominator of the value equation, the “cost” and what would be the appropriate costing method </a:t>
            </a:r>
            <a:endParaRPr/>
          </a:p>
          <a:p>
            <a:pPr indent="0" lvl="0" marL="0" marR="0" rtl="0" algn="l">
              <a:lnSpc>
                <a:spcPct val="100000"/>
              </a:lnSpc>
              <a:spcBef>
                <a:spcPts val="0"/>
              </a:spcBef>
              <a:spcAft>
                <a:spcPts val="0"/>
              </a:spcAft>
              <a:buClr>
                <a:schemeClr val="dk1"/>
              </a:buClr>
              <a:buSzPts val="1200"/>
              <a:buFont typeface="Calibri"/>
              <a:buNone/>
            </a:pPr>
            <a:r>
              <a:rPr lang="fr-FR" sz="1200"/>
              <a:t>For now we have conducted this in 2-3 centers in the Parisian region, we would like to extend it to other centres. </a:t>
            </a:r>
            <a:endParaRPr/>
          </a:p>
          <a:p>
            <a:pPr indent="0" lvl="0" marL="0" marR="0" rtl="0" algn="l">
              <a:lnSpc>
                <a:spcPct val="100000"/>
              </a:lnSpc>
              <a:spcBef>
                <a:spcPts val="0"/>
              </a:spcBef>
              <a:spcAft>
                <a:spcPts val="0"/>
              </a:spcAft>
              <a:buClr>
                <a:schemeClr val="dk1"/>
              </a:buClr>
              <a:buSzPts val="1200"/>
              <a:buFont typeface="Calibri"/>
              <a:buNone/>
            </a:pPr>
            <a:r>
              <a:rPr lang="fr-FR" sz="1200"/>
              <a:t>Also, we have demonstrated the use of PROMs at the “micro”/patient level, we now need to take it to the ‘macro’ level to its use in benchmarking between different centers and sharing best practices </a:t>
            </a:r>
            <a:endParaRPr/>
          </a:p>
          <a:p>
            <a:pPr indent="0" lvl="0" marL="0" marR="0" rtl="0" algn="l">
              <a:lnSpc>
                <a:spcPct val="100000"/>
              </a:lnSpc>
              <a:spcBef>
                <a:spcPts val="0"/>
              </a:spcBef>
              <a:spcAft>
                <a:spcPts val="0"/>
              </a:spcAft>
              <a:buClr>
                <a:schemeClr val="dk1"/>
              </a:buClr>
              <a:buSzPts val="1200"/>
              <a:buFont typeface="Calibri"/>
              <a:buNone/>
            </a:pPr>
            <a:r>
              <a:rPr lang="fr-FR" sz="1200"/>
              <a:t>And to finalize we will use this programmed a model to create other pathways in chronic diseases for example long COVID 19 or heat diseases.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09" name="Google Shape;40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I work at One Clinic, a French primary care provider specialised in women’s health, General medicine, ophtalmology and cardiology. One Clinic proposes a complete care pathway including a virtual health care, we believe that the combination of virtual and « in person » care is key to deliver optimal health services, we have on site lab testing, patients do not need to seek a laboratory to get their tests and also we have strong partnerhsips with hospitals and clinics, that means that even if we do not have on site ORs, patients are operated by their doctors in one – its our way of ensuring the continuum of care.</a:t>
            </a:r>
            <a:endParaRPr/>
          </a:p>
          <a:p>
            <a:pPr indent="0" lvl="0" marL="0" rtl="0" algn="l">
              <a:spcBef>
                <a:spcPts val="0"/>
              </a:spcBef>
              <a:spcAft>
                <a:spcPts val="0"/>
              </a:spcAft>
              <a:buNone/>
            </a:pPr>
            <a:r>
              <a:rPr lang="fr-FR"/>
              <a:t>We are present in mostly in the parisian region, but as you can see we are expanding all over France.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The project I am presenting today has been conducted by the women’s health team since it is focused in a up until now, not very known disease called endometriosis. </a:t>
            </a:r>
            <a:endParaRPr/>
          </a:p>
        </p:txBody>
      </p:sp>
      <p:sp>
        <p:nvSpPr>
          <p:cNvPr id="119" name="Google Shape;11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latin typeface="Calibri"/>
                <a:ea typeface="Calibri"/>
                <a:cs typeface="Calibri"/>
                <a:sym typeface="Calibri"/>
              </a:rPr>
              <a:t>Endometriosis is a disorder in characterized by presence of endometrium-like tissue outside the uterus, that impacts the reproductive and general health of women during their life. This disease has no cure for now. Multiple symptoms are associated with endometriosis, including pelvic pain, dysmenorrhea, dyspareunia, intestinal or urinary problems, and infertility. </a:t>
            </a:r>
            <a:endParaRPr/>
          </a:p>
          <a:p>
            <a:pPr indent="0" lvl="0" marL="0" rtl="0" algn="l">
              <a:spcBef>
                <a:spcPts val="0"/>
              </a:spcBef>
              <a:spcAft>
                <a:spcPts val="0"/>
              </a:spcAft>
              <a:buNone/>
            </a:pPr>
            <a:r>
              <a:rPr lang="fr-FR" sz="1200">
                <a:latin typeface="Calibri"/>
                <a:ea typeface="Calibri"/>
                <a:cs typeface="Calibri"/>
                <a:sym typeface="Calibri"/>
              </a:rPr>
              <a:t>Worldwide, the average time to diagnosis after the onset of symptoms is 7 years. </a:t>
            </a:r>
            <a:endParaRPr/>
          </a:p>
          <a:p>
            <a:pPr indent="0" lvl="0" marL="0" rtl="0" algn="l">
              <a:spcBef>
                <a:spcPts val="0"/>
              </a:spcBef>
              <a:spcAft>
                <a:spcPts val="0"/>
              </a:spcAft>
              <a:buNone/>
            </a:pPr>
            <a:r>
              <a:rPr lang="fr-FR" sz="1200">
                <a:latin typeface="Calibri"/>
                <a:ea typeface="Calibri"/>
                <a:cs typeface="Calibri"/>
                <a:sym typeface="Calibri"/>
              </a:rPr>
              <a:t>In addition, the lack of successful long-term therapeutic approaches to manage endometriosis-associated symptoms further complicate clinical management. </a:t>
            </a:r>
            <a:endParaRPr/>
          </a:p>
          <a:p>
            <a:pPr indent="0" lvl="0" marL="0" rtl="0" algn="l">
              <a:spcBef>
                <a:spcPts val="0"/>
              </a:spcBef>
              <a:spcAft>
                <a:spcPts val="0"/>
              </a:spcAft>
              <a:buNone/>
            </a:pPr>
            <a:r>
              <a:rPr lang="fr-FR" sz="1200">
                <a:latin typeface="Calibri"/>
                <a:ea typeface="Calibri"/>
                <a:cs typeface="Calibri"/>
                <a:sym typeface="Calibri"/>
              </a:rPr>
              <a:t>The main challenges related to endometriosis care are the fact that there is a big variability of the symptoms from one patient to another. </a:t>
            </a:r>
            <a:endParaRPr/>
          </a:p>
          <a:p>
            <a:pPr indent="0" lvl="0" marL="0" rtl="0" algn="l">
              <a:spcBef>
                <a:spcPts val="0"/>
              </a:spcBef>
              <a:spcAft>
                <a:spcPts val="0"/>
              </a:spcAft>
              <a:buNone/>
            </a:pPr>
            <a:r>
              <a:rPr lang="fr-FR" sz="1200">
                <a:latin typeface="Calibri"/>
                <a:ea typeface="Calibri"/>
                <a:cs typeface="Calibri"/>
                <a:sym typeface="Calibri"/>
              </a:rPr>
              <a:t>The perception of the disease can be significantly different from patients’ and physician’s perspective as there is not always a correlation between the clinical classification and symptom severity. </a:t>
            </a:r>
            <a:endParaRPr/>
          </a:p>
          <a:p>
            <a:pPr indent="0" lvl="0" marL="0" rtl="0" algn="l">
              <a:spcBef>
                <a:spcPts val="0"/>
              </a:spcBef>
              <a:spcAft>
                <a:spcPts val="0"/>
              </a:spcAft>
              <a:buNone/>
            </a:pPr>
            <a:r>
              <a:rPr lang="fr-FR" sz="1200">
                <a:latin typeface="Calibri"/>
                <a:ea typeface="Calibri"/>
                <a:cs typeface="Calibri"/>
                <a:sym typeface="Calibri"/>
              </a:rPr>
              <a:t>As it is the case in other chronic pain conditions, endometriosis-related pain can lead to significant physical, mental, relationship and even financial burdens. </a:t>
            </a:r>
            <a:endParaRPr/>
          </a:p>
        </p:txBody>
      </p:sp>
      <p:sp>
        <p:nvSpPr>
          <p:cNvPr id="146" name="Google Shape;14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latin typeface="Calibri"/>
                <a:ea typeface="Calibri"/>
                <a:cs typeface="Calibri"/>
                <a:sym typeface="Calibri"/>
              </a:rPr>
              <a:t>In the conventional model of care, in France, but I think it is also the case in many other countries, patients are mainly taken care by physician (general practitioner or gynecologist), sometimes not well prepared on how to manage this disease because of lack of training. </a:t>
            </a:r>
            <a:endParaRPr/>
          </a:p>
          <a:p>
            <a:pPr indent="0" lvl="0" marL="0" rtl="0" algn="l">
              <a:spcBef>
                <a:spcPts val="0"/>
              </a:spcBef>
              <a:spcAft>
                <a:spcPts val="0"/>
              </a:spcAft>
              <a:buNone/>
            </a:pPr>
            <a:r>
              <a:rPr lang="fr-FR" sz="1200">
                <a:latin typeface="Calibri"/>
                <a:ea typeface="Calibri"/>
                <a:cs typeface="Calibri"/>
                <a:sym typeface="Calibri"/>
              </a:rPr>
              <a:t>Most women with endometriosis live with pain and its consequences. </a:t>
            </a:r>
            <a:endParaRPr/>
          </a:p>
        </p:txBody>
      </p:sp>
      <p:sp>
        <p:nvSpPr>
          <p:cNvPr id="157" name="Google Shape;15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latin typeface="Calibri"/>
                <a:ea typeface="Calibri"/>
                <a:cs typeface="Calibri"/>
                <a:sym typeface="Calibri"/>
              </a:rPr>
              <a:t>What we propose is a multidisciplinary coordinated model of care that not only includes the gynecologists but also a team of paramedics including psychologists that can help patients with the management of the disease related mental/social burden, nutritionists that can introduce patients to  anti-inflammatory diet and other changes at the nutrition level can improve digestive dysfunctions and related pain, physiotherapy, pelvic floor physical therapy can improve dyspareunia and urinary dysfunctions and osteopaths that can help with pelvic pain. </a:t>
            </a:r>
            <a:endParaRPr/>
          </a:p>
          <a:p>
            <a:pPr indent="0" lvl="0" marL="0" rtl="0" algn="l">
              <a:spcBef>
                <a:spcPts val="0"/>
              </a:spcBef>
              <a:spcAft>
                <a:spcPts val="0"/>
              </a:spcAft>
              <a:buNone/>
            </a:pPr>
            <a:r>
              <a:rPr lang="fr-FR" sz="1200">
                <a:latin typeface="Calibri"/>
                <a:ea typeface="Calibri"/>
                <a:cs typeface="Calibri"/>
                <a:sym typeface="Calibri"/>
              </a:rPr>
              <a:t>As I told you previously, there is a huge variability in the symptomatology of endometriosis from patient to patient, and what work for one does not work for another. That is why we considered that the use of PROMs was key to determining what was what each patient really needed. </a:t>
            </a:r>
            <a:endParaRPr/>
          </a:p>
        </p:txBody>
      </p:sp>
      <p:sp>
        <p:nvSpPr>
          <p:cNvPr id="198" name="Google Shape;19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The starting point of the pathway is the gynecologist, he/she « prescribes » the pathway to the patient according to inclusion criteria that we defined – patients of legal age, it does not mean that we do not take care of teenagers, but further procedure is needed because we need parental consent. For simplicity I did not include them in this presentation., diagnosed wiht endométriosis and with sever pain related symptoms, which is a big % of patients with endometriosis, but it is possible to have endometriosis and not suffer from pain. </a:t>
            </a:r>
            <a:endParaRPr/>
          </a:p>
        </p:txBody>
      </p:sp>
      <p:sp>
        <p:nvSpPr>
          <p:cNvPr id="238" name="Google Shape;2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Next, we measured PROMS. Since ICHOM has not yet created a standard set for endometriosis, and at the time when I enquired it was not on the pipeline, we conducted an international Delphi study with specialists and patient representatifs to determine a short list of PROMs that were feasible and relevant in endometriosis, that included the Endometriosis Health Profile to measure the impact in quality of life, ENDO-Pain 4D that  measures different dimensions of pain, the Work Producitivity and Activity Impairement and we added other questions on pain killer consumtiona nd other life habit related questions. This project was presented in one of our posters that you can check out for further details. </a:t>
            </a:r>
            <a:endParaRPr/>
          </a:p>
        </p:txBody>
      </p:sp>
      <p:sp>
        <p:nvSpPr>
          <p:cNvPr id="251" name="Google Shape;2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Next, the patients are assigned a « care manager » that conducts and interview based on the PROMs and determines with the patient a personalized care pathway based on patients’ needs with a 3 month objectif. This pathway can include group workshops and individual consultations with the different paramedics according to the patients needs. 3 months later we evaluate again the patient’s condition with PROMS, followed by an interview witht eh care manager and the pathways ia readapted according to patient needs. This pathway is a 6 month pathway because the objetive is to give the patient the keys to improve their life with endometriosis. Endometriosis is a chronic disease with no cure. It is possible that some patients need longer that 6 months and in that case if their doctor agrees it can exceed 6 months  of course, but it is really case based. </a:t>
            </a:r>
            <a:endParaRPr/>
          </a:p>
          <a:p>
            <a:pPr indent="0" lvl="0" marL="0" rtl="0" algn="l">
              <a:spcBef>
                <a:spcPts val="0"/>
              </a:spcBef>
              <a:spcAft>
                <a:spcPts val="0"/>
              </a:spcAft>
              <a:buNone/>
            </a:pPr>
            <a:r>
              <a:t/>
            </a:r>
            <a:endParaRPr/>
          </a:p>
        </p:txBody>
      </p:sp>
      <p:sp>
        <p:nvSpPr>
          <p:cNvPr id="268" name="Google Shape;2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15"/>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FR"/>
              <a:t>‹#›</a:t>
            </a:fld>
            <a:endParaRPr b="0" i="0" sz="1200" u="none" cap="none" strike="noStrik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9" name="Shape 69"/>
        <p:cNvGrpSpPr/>
        <p:nvPr/>
      </p:nvGrpSpPr>
      <p:grpSpPr>
        <a:xfrm>
          <a:off x="0" y="0"/>
          <a:ext cx="0" cy="0"/>
          <a:chOff x="0" y="0"/>
          <a:chExt cx="0" cy="0"/>
        </a:xfrm>
      </p:grpSpPr>
      <p:sp>
        <p:nvSpPr>
          <p:cNvPr id="70" name="Google Shape;70;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4"/>
          <p:cNvSpPr/>
          <p:nvPr>
            <p:ph idx="2" type="pic"/>
          </p:nvPr>
        </p:nvSpPr>
        <p:spPr>
          <a:xfrm>
            <a:off x="5183188" y="987425"/>
            <a:ext cx="6172200" cy="4873625"/>
          </a:xfrm>
          <a:prstGeom prst="rect">
            <a:avLst/>
          </a:prstGeom>
          <a:noFill/>
          <a:ln>
            <a:noFill/>
          </a:ln>
        </p:spPr>
      </p:sp>
      <p:sp>
        <p:nvSpPr>
          <p:cNvPr id="72" name="Google Shape;72;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6" name="Shape 76"/>
        <p:cNvGrpSpPr/>
        <p:nvPr/>
      </p:nvGrpSpPr>
      <p:grpSpPr>
        <a:xfrm>
          <a:off x="0" y="0"/>
          <a:ext cx="0" cy="0"/>
          <a:chOff x="0" y="0"/>
          <a:chExt cx="0" cy="0"/>
        </a:xfrm>
      </p:grpSpPr>
      <p:sp>
        <p:nvSpPr>
          <p:cNvPr id="77" name="Google Shape;7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2" name="Shape 82"/>
        <p:cNvGrpSpPr/>
        <p:nvPr/>
      </p:nvGrpSpPr>
      <p:grpSpPr>
        <a:xfrm>
          <a:off x="0" y="0"/>
          <a:ext cx="0" cy="0"/>
          <a:chOff x="0" y="0"/>
          <a:chExt cx="0" cy="0"/>
        </a:xfrm>
      </p:grpSpPr>
      <p:sp>
        <p:nvSpPr>
          <p:cNvPr id="83" name="Google Shape;83;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19" name="Shape 19"/>
        <p:cNvGrpSpPr/>
        <p:nvPr/>
      </p:nvGrpSpPr>
      <p:grpSpPr>
        <a:xfrm>
          <a:off x="0" y="0"/>
          <a:ext cx="0" cy="0"/>
          <a:chOff x="0" y="0"/>
          <a:chExt cx="0" cy="0"/>
        </a:xfrm>
      </p:grpSpPr>
      <p:sp>
        <p:nvSpPr>
          <p:cNvPr id="20" name="Google Shape;2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5" name="Shape 25"/>
        <p:cNvGrpSpPr/>
        <p:nvPr/>
      </p:nvGrpSpPr>
      <p:grpSpPr>
        <a:xfrm>
          <a:off x="0" y="0"/>
          <a:ext cx="0" cy="0"/>
          <a:chOff x="0" y="0"/>
          <a:chExt cx="0" cy="0"/>
        </a:xfrm>
      </p:grpSpPr>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9" name="Shape 29"/>
        <p:cNvGrpSpPr/>
        <p:nvPr/>
      </p:nvGrpSpPr>
      <p:grpSpPr>
        <a:xfrm>
          <a:off x="0" y="0"/>
          <a:ext cx="0" cy="0"/>
          <a:chOff x="0" y="0"/>
          <a:chExt cx="0" cy="0"/>
        </a:xfrm>
      </p:grpSpPr>
      <p:sp>
        <p:nvSpPr>
          <p:cNvPr id="30" name="Google Shape;30;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 name="Google Shape;3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5" name="Shape 35"/>
        <p:cNvGrpSpPr/>
        <p:nvPr/>
      </p:nvGrpSpPr>
      <p:grpSpPr>
        <a:xfrm>
          <a:off x="0" y="0"/>
          <a:ext cx="0" cy="0"/>
          <a:chOff x="0" y="0"/>
          <a:chExt cx="0" cy="0"/>
        </a:xfrm>
      </p:grpSpPr>
      <p:sp>
        <p:nvSpPr>
          <p:cNvPr id="36" name="Google Shape;36;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1" name="Shape 41"/>
        <p:cNvGrpSpPr/>
        <p:nvPr/>
      </p:nvGrpSpPr>
      <p:grpSpPr>
        <a:xfrm>
          <a:off x="0" y="0"/>
          <a:ext cx="0" cy="0"/>
          <a:chOff x="0" y="0"/>
          <a:chExt cx="0" cy="0"/>
        </a:xfrm>
      </p:grpSpPr>
      <p:sp>
        <p:nvSpPr>
          <p:cNvPr id="42" name="Google Shape;4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8" name="Shape 48"/>
        <p:cNvGrpSpPr/>
        <p:nvPr/>
      </p:nvGrpSpPr>
      <p:grpSpPr>
        <a:xfrm>
          <a:off x="0" y="0"/>
          <a:ext cx="0" cy="0"/>
          <a:chOff x="0" y="0"/>
          <a:chExt cx="0" cy="0"/>
        </a:xfrm>
      </p:grpSpPr>
      <p:sp>
        <p:nvSpPr>
          <p:cNvPr id="49" name="Google Shape;49;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7" name="Shape 57"/>
        <p:cNvGrpSpPr/>
        <p:nvPr/>
      </p:nvGrpSpPr>
      <p:grpSpPr>
        <a:xfrm>
          <a:off x="0" y="0"/>
          <a:ext cx="0" cy="0"/>
          <a:chOff x="0" y="0"/>
          <a:chExt cx="0" cy="0"/>
        </a:xfrm>
      </p:grpSpPr>
      <p:sp>
        <p:nvSpPr>
          <p:cNvPr id="58" name="Google Shape;5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2" name="Shape 62"/>
        <p:cNvGrpSpPr/>
        <p:nvPr/>
      </p:nvGrpSpPr>
      <p:grpSpPr>
        <a:xfrm>
          <a:off x="0" y="0"/>
          <a:ext cx="0" cy="0"/>
          <a:chOff x="0" y="0"/>
          <a:chExt cx="0" cy="0"/>
        </a:xfrm>
      </p:grpSpPr>
      <p:sp>
        <p:nvSpPr>
          <p:cNvPr id="63" name="Google Shape;63;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34.png"/><Relationship Id="rId5"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3.jp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14.jp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24.pn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24.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g14ea68f8309_0_0"/>
          <p:cNvPicPr preferRelativeResize="0"/>
          <p:nvPr/>
        </p:nvPicPr>
        <p:blipFill rotWithShape="1">
          <a:blip r:embed="rId3">
            <a:alphaModFix/>
          </a:blip>
          <a:srcRect b="0" l="0" r="36876" t="0"/>
          <a:stretch/>
        </p:blipFill>
        <p:spPr>
          <a:xfrm flipH="1" rot="10800000">
            <a:off x="1" y="-2"/>
            <a:ext cx="12192000" cy="6858002"/>
          </a:xfrm>
          <a:prstGeom prst="rect">
            <a:avLst/>
          </a:prstGeom>
          <a:noFill/>
          <a:ln>
            <a:noFill/>
          </a:ln>
        </p:spPr>
      </p:pic>
      <p:sp>
        <p:nvSpPr>
          <p:cNvPr id="93" name="Google Shape;93;g14ea68f8309_0_0"/>
          <p:cNvSpPr/>
          <p:nvPr/>
        </p:nvSpPr>
        <p:spPr>
          <a:xfrm>
            <a:off x="133525" y="752550"/>
            <a:ext cx="11704200" cy="4389000"/>
          </a:xfrm>
          <a:prstGeom prst="rect">
            <a:avLst/>
          </a:prstGeom>
          <a:noFill/>
          <a:ln cap="flat" cmpd="sng" w="19050">
            <a:solidFill>
              <a:srgbClr val="CDAB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94" name="Google Shape;94;g14ea68f8309_0_0"/>
          <p:cNvPicPr preferRelativeResize="0"/>
          <p:nvPr/>
        </p:nvPicPr>
        <p:blipFill rotWithShape="1">
          <a:blip r:embed="rId4">
            <a:alphaModFix/>
          </a:blip>
          <a:srcRect b="0" l="0" r="41058" t="0"/>
          <a:stretch/>
        </p:blipFill>
        <p:spPr>
          <a:xfrm rot="10800000">
            <a:off x="2793676" y="2068348"/>
            <a:ext cx="6383899" cy="2195875"/>
          </a:xfrm>
          <a:prstGeom prst="rect">
            <a:avLst/>
          </a:prstGeom>
          <a:noFill/>
          <a:ln>
            <a:noFill/>
          </a:ln>
        </p:spPr>
      </p:pic>
      <p:sp>
        <p:nvSpPr>
          <p:cNvPr id="95" name="Google Shape;95;g14ea68f8309_0_0"/>
          <p:cNvSpPr txBox="1"/>
          <p:nvPr/>
        </p:nvSpPr>
        <p:spPr>
          <a:xfrm>
            <a:off x="78386" y="1258321"/>
            <a:ext cx="12032400" cy="1263900"/>
          </a:xfrm>
          <a:prstGeom prst="rect">
            <a:avLst/>
          </a:prstGeom>
          <a:noFill/>
          <a:ln>
            <a:noFill/>
          </a:ln>
        </p:spPr>
        <p:txBody>
          <a:bodyPr anchorCtr="0" anchor="t" bIns="77025" lIns="154100" spcFirstLastPara="1" rIns="154100" wrap="square" tIns="77025">
            <a:spAutoFit/>
          </a:bodyPr>
          <a:lstStyle/>
          <a:p>
            <a:pPr indent="0" lvl="0" marL="0" marR="0" rtl="0" algn="l">
              <a:lnSpc>
                <a:spcPct val="100000"/>
              </a:lnSpc>
              <a:spcBef>
                <a:spcPts val="0"/>
              </a:spcBef>
              <a:spcAft>
                <a:spcPts val="0"/>
              </a:spcAft>
              <a:buClr>
                <a:srgbClr val="000000"/>
              </a:buClr>
              <a:buSzPts val="2150"/>
              <a:buFont typeface="Arial"/>
              <a:buNone/>
            </a:pPr>
            <a:r>
              <a:rPr b="1" lang="fr-FR" sz="1800">
                <a:solidFill>
                  <a:srgbClr val="FFFFFF"/>
                </a:solidFill>
                <a:latin typeface="Open Sans"/>
                <a:ea typeface="Open Sans"/>
                <a:cs typeface="Open Sans"/>
                <a:sym typeface="Open Sans"/>
              </a:rPr>
              <a:t>IMPLEMENTATION AND CHANGE MANAGEMENT</a:t>
            </a:r>
            <a:endParaRPr b="1" i="0" sz="18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1" lang="fr-FR" sz="1800">
                <a:solidFill>
                  <a:schemeClr val="lt1"/>
                </a:solidFill>
                <a:latin typeface="Open Sans"/>
                <a:ea typeface="Open Sans"/>
                <a:cs typeface="Open Sans"/>
                <a:sym typeface="Open Sans"/>
              </a:rPr>
              <a:t>Abstract Presentation. Implementation of a Multidisciplinary Personalized Endometriosis Management Program in French Primary Care Clinics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fr-FR" sz="1800" u="none" cap="none" strike="noStrike">
                <a:solidFill>
                  <a:schemeClr val="lt1"/>
                </a:solidFill>
                <a:latin typeface="Open Sans"/>
                <a:ea typeface="Open Sans"/>
                <a:cs typeface="Open Sans"/>
                <a:sym typeface="Open Sans"/>
              </a:rPr>
              <a:t>3 Nov 2022 | 1</a:t>
            </a:r>
            <a:r>
              <a:rPr b="1" lang="fr-FR" sz="1800">
                <a:solidFill>
                  <a:schemeClr val="lt1"/>
                </a:solidFill>
                <a:latin typeface="Open Sans"/>
                <a:ea typeface="Open Sans"/>
                <a:cs typeface="Open Sans"/>
                <a:sym typeface="Open Sans"/>
              </a:rPr>
              <a:t>3</a:t>
            </a:r>
            <a:r>
              <a:rPr b="1" i="0" lang="fr-FR" sz="1800" u="none" cap="none" strike="noStrike">
                <a:solidFill>
                  <a:schemeClr val="lt1"/>
                </a:solidFill>
                <a:latin typeface="Open Sans"/>
                <a:ea typeface="Open Sans"/>
                <a:cs typeface="Open Sans"/>
                <a:sym typeface="Open Sans"/>
              </a:rPr>
              <a:t>:</a:t>
            </a:r>
            <a:r>
              <a:rPr b="1" lang="fr-FR" sz="1800">
                <a:solidFill>
                  <a:schemeClr val="lt1"/>
                </a:solidFill>
                <a:latin typeface="Open Sans"/>
                <a:ea typeface="Open Sans"/>
                <a:cs typeface="Open Sans"/>
                <a:sym typeface="Open Sans"/>
              </a:rPr>
              <a:t>3</a:t>
            </a:r>
            <a:r>
              <a:rPr b="1" i="0" lang="fr-FR" sz="1800" u="none" cap="none" strike="noStrike">
                <a:solidFill>
                  <a:schemeClr val="lt1"/>
                </a:solidFill>
                <a:latin typeface="Open Sans"/>
                <a:ea typeface="Open Sans"/>
                <a:cs typeface="Open Sans"/>
                <a:sym typeface="Open Sans"/>
              </a:rPr>
              <a:t>0 EDT</a:t>
            </a:r>
            <a:endParaRPr b="0" i="0" sz="1800" u="none" cap="none" strike="noStrike">
              <a:solidFill>
                <a:srgbClr val="000000"/>
              </a:solidFill>
              <a:latin typeface="Arial"/>
              <a:ea typeface="Arial"/>
              <a:cs typeface="Arial"/>
              <a:sym typeface="Arial"/>
            </a:endParaRPr>
          </a:p>
        </p:txBody>
      </p:sp>
      <p:pic>
        <p:nvPicPr>
          <p:cNvPr id="96" name="Google Shape;96;g14ea68f8309_0_0"/>
          <p:cNvPicPr preferRelativeResize="0"/>
          <p:nvPr/>
        </p:nvPicPr>
        <p:blipFill rotWithShape="1">
          <a:blip r:embed="rId5">
            <a:alphaModFix/>
          </a:blip>
          <a:srcRect b="0" l="0" r="0" t="0"/>
          <a:stretch/>
        </p:blipFill>
        <p:spPr>
          <a:xfrm>
            <a:off x="217650" y="816225"/>
            <a:ext cx="3389400" cy="488074"/>
          </a:xfrm>
          <a:prstGeom prst="rect">
            <a:avLst/>
          </a:prstGeom>
          <a:noFill/>
          <a:ln>
            <a:noFill/>
          </a:ln>
        </p:spPr>
      </p:pic>
      <p:sp>
        <p:nvSpPr>
          <p:cNvPr id="97" name="Google Shape;97;g14ea68f8309_0_0"/>
          <p:cNvSpPr txBox="1"/>
          <p:nvPr/>
        </p:nvSpPr>
        <p:spPr>
          <a:xfrm>
            <a:off x="217650" y="820863"/>
            <a:ext cx="3389400" cy="478800"/>
          </a:xfrm>
          <a:prstGeom prst="rect">
            <a:avLst/>
          </a:prstGeom>
          <a:noFill/>
          <a:ln>
            <a:noFill/>
          </a:ln>
        </p:spPr>
        <p:txBody>
          <a:bodyPr anchorCtr="0" anchor="t" bIns="77025" lIns="154100" spcFirstLastPara="1" rIns="154100" wrap="square" tIns="77025">
            <a:spAutoFit/>
          </a:bodyPr>
          <a:lstStyle/>
          <a:p>
            <a:pPr indent="0" lvl="0" marL="0" marR="0" rtl="0" algn="ctr">
              <a:lnSpc>
                <a:spcPct val="100000"/>
              </a:lnSpc>
              <a:spcBef>
                <a:spcPts val="0"/>
              </a:spcBef>
              <a:spcAft>
                <a:spcPts val="0"/>
              </a:spcAft>
              <a:buClr>
                <a:srgbClr val="000000"/>
              </a:buClr>
              <a:buSzPts val="2500"/>
              <a:buFont typeface="Arial"/>
              <a:buNone/>
            </a:pPr>
            <a:r>
              <a:rPr b="1" i="0" lang="fr-FR" sz="2100" u="none" cap="none" strike="noStrike">
                <a:solidFill>
                  <a:srgbClr val="1B2643"/>
                </a:solidFill>
                <a:latin typeface="Open Sans"/>
                <a:ea typeface="Open Sans"/>
                <a:cs typeface="Open Sans"/>
                <a:sym typeface="Open Sans"/>
              </a:rPr>
              <a:t>CONCURRENT STREAM</a:t>
            </a:r>
            <a:endParaRPr b="0" i="0" sz="2100" u="none" cap="none" strike="noStrike">
              <a:solidFill>
                <a:srgbClr val="000000"/>
              </a:solidFill>
              <a:latin typeface="Arial"/>
              <a:ea typeface="Arial"/>
              <a:cs typeface="Arial"/>
              <a:sym typeface="Arial"/>
            </a:endParaRPr>
          </a:p>
        </p:txBody>
      </p:sp>
      <p:pic>
        <p:nvPicPr>
          <p:cNvPr id="98" name="Google Shape;98;g14ea68f8309_0_0"/>
          <p:cNvPicPr preferRelativeResize="0"/>
          <p:nvPr/>
        </p:nvPicPr>
        <p:blipFill>
          <a:blip r:embed="rId6">
            <a:alphaModFix/>
          </a:blip>
          <a:stretch>
            <a:fillRect/>
          </a:stretch>
        </p:blipFill>
        <p:spPr>
          <a:xfrm>
            <a:off x="4915875" y="2249725"/>
            <a:ext cx="1695000" cy="1695300"/>
          </a:xfrm>
          <a:prstGeom prst="ellipse">
            <a:avLst/>
          </a:prstGeom>
          <a:noFill/>
          <a:ln cap="flat" cmpd="sng" w="19050">
            <a:solidFill>
              <a:srgbClr val="CDAB4F"/>
            </a:solidFill>
            <a:prstDash val="solid"/>
            <a:round/>
            <a:headEnd len="sm" w="sm" type="none"/>
            <a:tailEnd len="sm" w="sm" type="none"/>
          </a:ln>
        </p:spPr>
      </p:pic>
      <p:sp>
        <p:nvSpPr>
          <p:cNvPr id="99" name="Google Shape;99;g14ea68f8309_0_0"/>
          <p:cNvSpPr txBox="1"/>
          <p:nvPr/>
        </p:nvSpPr>
        <p:spPr>
          <a:xfrm>
            <a:off x="4187474" y="3945025"/>
            <a:ext cx="3151800" cy="1879500"/>
          </a:xfrm>
          <a:prstGeom prst="rect">
            <a:avLst/>
          </a:prstGeom>
          <a:noFill/>
          <a:ln>
            <a:noFill/>
          </a:ln>
        </p:spPr>
        <p:txBody>
          <a:bodyPr anchorCtr="0" anchor="t" bIns="77025" lIns="154100" spcFirstLastPara="1" rIns="154100" wrap="square" tIns="77025">
            <a:spAutoFit/>
          </a:bodyPr>
          <a:lstStyle/>
          <a:p>
            <a:pPr indent="0" lvl="0" marL="0" marR="0" rtl="0" algn="ctr">
              <a:lnSpc>
                <a:spcPct val="100000"/>
              </a:lnSpc>
              <a:spcBef>
                <a:spcPts val="0"/>
              </a:spcBef>
              <a:spcAft>
                <a:spcPts val="0"/>
              </a:spcAft>
              <a:buClr>
                <a:schemeClr val="dk1"/>
              </a:buClr>
              <a:buSzPts val="1100"/>
              <a:buFont typeface="Arial"/>
              <a:buNone/>
            </a:pPr>
            <a:r>
              <a:rPr b="1" lang="fr-FR" sz="1600">
                <a:solidFill>
                  <a:schemeClr val="lt1"/>
                </a:solidFill>
                <a:latin typeface="Calibri"/>
                <a:ea typeface="Calibri"/>
                <a:cs typeface="Calibri"/>
                <a:sym typeface="Calibri"/>
              </a:rPr>
              <a:t>Dr Alba Nicolas-Boluda</a:t>
            </a:r>
            <a:endParaRPr b="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i="1" lang="fr-FR" sz="1600">
                <a:solidFill>
                  <a:schemeClr val="lt1"/>
                </a:solidFill>
                <a:latin typeface="Calibri"/>
                <a:ea typeface="Calibri"/>
                <a:cs typeface="Calibri"/>
                <a:sym typeface="Calibri"/>
              </a:rPr>
              <a:t>Head of Value Based Health Care and Head of the Paramedical Unit, </a:t>
            </a:r>
            <a:r>
              <a:rPr lang="fr-FR" sz="1600">
                <a:solidFill>
                  <a:schemeClr val="lt1"/>
                </a:solidFill>
                <a:latin typeface="Calibri"/>
                <a:ea typeface="Calibri"/>
                <a:cs typeface="Calibri"/>
                <a:sym typeface="Calibri"/>
              </a:rPr>
              <a:t>One Clinic</a:t>
            </a:r>
            <a:endParaRPr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i="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i="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sz="16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9"/>
          <p:cNvSpPr/>
          <p:nvPr/>
        </p:nvSpPr>
        <p:spPr>
          <a:xfrm>
            <a:off x="-11151" y="6336492"/>
            <a:ext cx="12191999" cy="521508"/>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2" name="Google Shape;292;p9"/>
          <p:cNvPicPr preferRelativeResize="0"/>
          <p:nvPr/>
        </p:nvPicPr>
        <p:blipFill rotWithShape="1">
          <a:blip r:embed="rId3">
            <a:alphaModFix/>
          </a:blip>
          <a:srcRect b="16996" l="0" r="51311" t="0"/>
          <a:stretch/>
        </p:blipFill>
        <p:spPr>
          <a:xfrm>
            <a:off x="121333" y="1331039"/>
            <a:ext cx="2708932" cy="2932535"/>
          </a:xfrm>
          <a:prstGeom prst="rect">
            <a:avLst/>
          </a:prstGeom>
          <a:noFill/>
          <a:ln>
            <a:noFill/>
          </a:ln>
        </p:spPr>
      </p:pic>
      <p:sp>
        <p:nvSpPr>
          <p:cNvPr id="293" name="Google Shape;293;p9"/>
          <p:cNvSpPr/>
          <p:nvPr/>
        </p:nvSpPr>
        <p:spPr>
          <a:xfrm flipH="1" rot="10800000">
            <a:off x="59831" y="2160503"/>
            <a:ext cx="1788220" cy="32281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9"/>
          <p:cNvSpPr/>
          <p:nvPr/>
        </p:nvSpPr>
        <p:spPr>
          <a:xfrm>
            <a:off x="2933126" y="3930527"/>
            <a:ext cx="2020924" cy="30777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9"/>
          <p:cNvSpPr/>
          <p:nvPr/>
        </p:nvSpPr>
        <p:spPr>
          <a:xfrm>
            <a:off x="511042" y="3708795"/>
            <a:ext cx="1682436" cy="23622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9"/>
          <p:cNvSpPr/>
          <p:nvPr/>
        </p:nvSpPr>
        <p:spPr>
          <a:xfrm>
            <a:off x="443596" y="2494457"/>
            <a:ext cx="2352885" cy="30777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9"/>
          <p:cNvSpPr txBox="1"/>
          <p:nvPr/>
        </p:nvSpPr>
        <p:spPr>
          <a:xfrm>
            <a:off x="404370" y="2796492"/>
            <a:ext cx="610241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Calibri"/>
                <a:ea typeface="Calibri"/>
                <a:cs typeface="Calibri"/>
                <a:sym typeface="Calibri"/>
              </a:rPr>
              <a:t>Urinary symptoms  </a:t>
            </a:r>
            <a:endParaRPr/>
          </a:p>
        </p:txBody>
      </p:sp>
      <p:sp>
        <p:nvSpPr>
          <p:cNvPr id="298" name="Google Shape;298;p9"/>
          <p:cNvSpPr txBox="1"/>
          <p:nvPr/>
        </p:nvSpPr>
        <p:spPr>
          <a:xfrm>
            <a:off x="404370" y="2502219"/>
            <a:ext cx="242589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Calibri"/>
                <a:ea typeface="Calibri"/>
                <a:cs typeface="Calibri"/>
                <a:sym typeface="Calibri"/>
              </a:rPr>
              <a:t>Pain-related disability</a:t>
            </a:r>
            <a:endParaRPr/>
          </a:p>
        </p:txBody>
      </p:sp>
      <p:sp>
        <p:nvSpPr>
          <p:cNvPr id="299" name="Google Shape;299;p9"/>
          <p:cNvSpPr/>
          <p:nvPr/>
        </p:nvSpPr>
        <p:spPr>
          <a:xfrm>
            <a:off x="3236856" y="3617823"/>
            <a:ext cx="1656988" cy="30777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9"/>
          <p:cNvSpPr/>
          <p:nvPr/>
        </p:nvSpPr>
        <p:spPr>
          <a:xfrm>
            <a:off x="116430" y="3076317"/>
            <a:ext cx="2549274" cy="118725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9"/>
          <p:cNvSpPr txBox="1"/>
          <p:nvPr/>
        </p:nvSpPr>
        <p:spPr>
          <a:xfrm>
            <a:off x="2537671" y="2135772"/>
            <a:ext cx="1656988" cy="307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Calibri"/>
                <a:ea typeface="Calibri"/>
                <a:cs typeface="Calibri"/>
                <a:sym typeface="Calibri"/>
              </a:rPr>
              <a:t>Psychologic impact  </a:t>
            </a:r>
            <a:endParaRPr/>
          </a:p>
        </p:txBody>
      </p:sp>
      <p:sp>
        <p:nvSpPr>
          <p:cNvPr id="302" name="Google Shape;302;p9"/>
          <p:cNvSpPr/>
          <p:nvPr/>
        </p:nvSpPr>
        <p:spPr>
          <a:xfrm>
            <a:off x="3193098" y="3326119"/>
            <a:ext cx="1538133" cy="30777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9"/>
          <p:cNvSpPr txBox="1"/>
          <p:nvPr/>
        </p:nvSpPr>
        <p:spPr>
          <a:xfrm>
            <a:off x="2572745" y="2779707"/>
            <a:ext cx="1656988" cy="307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Calibri"/>
                <a:ea typeface="Calibri"/>
                <a:cs typeface="Calibri"/>
                <a:sym typeface="Calibri"/>
              </a:rPr>
              <a:t>Fertility </a:t>
            </a:r>
            <a:endParaRPr/>
          </a:p>
        </p:txBody>
      </p:sp>
      <p:sp>
        <p:nvSpPr>
          <p:cNvPr id="304" name="Google Shape;304;p9"/>
          <p:cNvSpPr/>
          <p:nvPr/>
        </p:nvSpPr>
        <p:spPr>
          <a:xfrm>
            <a:off x="3224132" y="2915211"/>
            <a:ext cx="1682436" cy="23622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9"/>
          <p:cNvSpPr txBox="1"/>
          <p:nvPr/>
        </p:nvSpPr>
        <p:spPr>
          <a:xfrm>
            <a:off x="2577203" y="2461004"/>
            <a:ext cx="1656988" cy="307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Calibri"/>
                <a:ea typeface="Calibri"/>
                <a:cs typeface="Calibri"/>
                <a:sym typeface="Calibri"/>
              </a:rPr>
              <a:t>Dyspareunia </a:t>
            </a:r>
            <a:endParaRPr/>
          </a:p>
        </p:txBody>
      </p:sp>
      <p:pic>
        <p:nvPicPr>
          <p:cNvPr id="306" name="Google Shape;306;p9"/>
          <p:cNvPicPr preferRelativeResize="0"/>
          <p:nvPr/>
        </p:nvPicPr>
        <p:blipFill rotWithShape="1">
          <a:blip r:embed="rId3">
            <a:alphaModFix/>
          </a:blip>
          <a:srcRect b="24765" l="0" r="93796" t="56952"/>
          <a:stretch/>
        </p:blipFill>
        <p:spPr>
          <a:xfrm>
            <a:off x="93880" y="3110335"/>
            <a:ext cx="345157" cy="645931"/>
          </a:xfrm>
          <a:prstGeom prst="rect">
            <a:avLst/>
          </a:prstGeom>
          <a:noFill/>
          <a:ln>
            <a:noFill/>
          </a:ln>
        </p:spPr>
      </p:pic>
      <p:pic>
        <p:nvPicPr>
          <p:cNvPr id="307" name="Google Shape;307;p9"/>
          <p:cNvPicPr preferRelativeResize="0"/>
          <p:nvPr/>
        </p:nvPicPr>
        <p:blipFill rotWithShape="1">
          <a:blip r:embed="rId3">
            <a:alphaModFix/>
          </a:blip>
          <a:srcRect b="49905" l="-1712" r="93146" t="23551"/>
          <a:stretch/>
        </p:blipFill>
        <p:spPr>
          <a:xfrm>
            <a:off x="7130" y="2149364"/>
            <a:ext cx="476588" cy="937785"/>
          </a:xfrm>
          <a:prstGeom prst="rect">
            <a:avLst/>
          </a:prstGeom>
          <a:noFill/>
          <a:ln>
            <a:noFill/>
          </a:ln>
        </p:spPr>
      </p:pic>
      <p:sp>
        <p:nvSpPr>
          <p:cNvPr id="308" name="Google Shape;308;p9"/>
          <p:cNvSpPr txBox="1"/>
          <p:nvPr/>
        </p:nvSpPr>
        <p:spPr>
          <a:xfrm>
            <a:off x="420533" y="3411724"/>
            <a:ext cx="370234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Calibri"/>
                <a:ea typeface="Calibri"/>
                <a:cs typeface="Calibri"/>
                <a:sym typeface="Calibri"/>
              </a:rPr>
              <a:t>Analgesics consumption </a:t>
            </a:r>
            <a:endParaRPr/>
          </a:p>
        </p:txBody>
      </p:sp>
      <p:sp>
        <p:nvSpPr>
          <p:cNvPr id="309" name="Google Shape;309;p9"/>
          <p:cNvSpPr txBox="1"/>
          <p:nvPr/>
        </p:nvSpPr>
        <p:spPr>
          <a:xfrm>
            <a:off x="404370" y="3128404"/>
            <a:ext cx="610241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Calibri"/>
                <a:ea typeface="Calibri"/>
                <a:cs typeface="Calibri"/>
                <a:sym typeface="Calibri"/>
              </a:rPr>
              <a:t>Digestifs symptoms </a:t>
            </a:r>
            <a:endParaRPr/>
          </a:p>
        </p:txBody>
      </p:sp>
      <p:pic>
        <p:nvPicPr>
          <p:cNvPr id="310" name="Google Shape;310;p9"/>
          <p:cNvPicPr preferRelativeResize="0"/>
          <p:nvPr/>
        </p:nvPicPr>
        <p:blipFill rotWithShape="1">
          <a:blip r:embed="rId3">
            <a:alphaModFix/>
          </a:blip>
          <a:srcRect b="17860" l="48232" r="45270" t="54323"/>
          <a:stretch/>
        </p:blipFill>
        <p:spPr>
          <a:xfrm>
            <a:off x="2170579" y="2068363"/>
            <a:ext cx="365161" cy="992645"/>
          </a:xfrm>
          <a:prstGeom prst="rect">
            <a:avLst/>
          </a:prstGeom>
          <a:noFill/>
          <a:ln>
            <a:noFill/>
          </a:ln>
        </p:spPr>
      </p:pic>
      <p:sp>
        <p:nvSpPr>
          <p:cNvPr id="311" name="Google Shape;311;p9"/>
          <p:cNvSpPr txBox="1"/>
          <p:nvPr/>
        </p:nvSpPr>
        <p:spPr>
          <a:xfrm>
            <a:off x="420533" y="2171257"/>
            <a:ext cx="1656988" cy="307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Calibri"/>
                <a:ea typeface="Calibri"/>
                <a:cs typeface="Calibri"/>
                <a:sym typeface="Calibri"/>
              </a:rPr>
              <a:t>Quality of life</a:t>
            </a:r>
            <a:endParaRPr/>
          </a:p>
        </p:txBody>
      </p:sp>
      <p:sp>
        <p:nvSpPr>
          <p:cNvPr id="312" name="Google Shape;312;p9"/>
          <p:cNvSpPr txBox="1"/>
          <p:nvPr/>
        </p:nvSpPr>
        <p:spPr>
          <a:xfrm>
            <a:off x="278226" y="220201"/>
            <a:ext cx="11913774"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The Dashboard as a tool to personalize the patients’ pathway</a:t>
            </a:r>
            <a:endParaRPr/>
          </a:p>
        </p:txBody>
      </p:sp>
      <p:sp>
        <p:nvSpPr>
          <p:cNvPr id="313" name="Google Shape;313;p9"/>
          <p:cNvSpPr txBox="1"/>
          <p:nvPr/>
        </p:nvSpPr>
        <p:spPr>
          <a:xfrm>
            <a:off x="245424" y="963016"/>
            <a:ext cx="33258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800">
                <a:solidFill>
                  <a:srgbClr val="7F7F7F"/>
                </a:solidFill>
                <a:latin typeface="Calibri"/>
                <a:ea typeface="Calibri"/>
                <a:cs typeface="Calibri"/>
                <a:sym typeface="Calibri"/>
              </a:rPr>
              <a:t>The 1st version of our dashboard </a:t>
            </a:r>
            <a:endParaRPr/>
          </a:p>
        </p:txBody>
      </p:sp>
      <p:pic>
        <p:nvPicPr>
          <p:cNvPr id="314" name="Google Shape;314;p9"/>
          <p:cNvPicPr preferRelativeResize="0"/>
          <p:nvPr/>
        </p:nvPicPr>
        <p:blipFill rotWithShape="1">
          <a:blip r:embed="rId4">
            <a:alphaModFix/>
          </a:blip>
          <a:srcRect b="0" l="0" r="0" t="0"/>
          <a:stretch/>
        </p:blipFill>
        <p:spPr>
          <a:xfrm>
            <a:off x="6506159" y="1816475"/>
            <a:ext cx="3599283" cy="2197472"/>
          </a:xfrm>
          <a:prstGeom prst="rect">
            <a:avLst/>
          </a:prstGeom>
          <a:noFill/>
          <a:ln>
            <a:noFill/>
          </a:ln>
        </p:spPr>
      </p:pic>
      <p:pic>
        <p:nvPicPr>
          <p:cNvPr id="315" name="Google Shape;315;p9"/>
          <p:cNvPicPr preferRelativeResize="0"/>
          <p:nvPr/>
        </p:nvPicPr>
        <p:blipFill rotWithShape="1">
          <a:blip r:embed="rId5">
            <a:alphaModFix/>
          </a:blip>
          <a:srcRect b="0" l="0" r="0" t="0"/>
          <a:stretch/>
        </p:blipFill>
        <p:spPr>
          <a:xfrm>
            <a:off x="8058895" y="3048274"/>
            <a:ext cx="3981128" cy="2430600"/>
          </a:xfrm>
          <a:prstGeom prst="rect">
            <a:avLst/>
          </a:prstGeom>
          <a:noFill/>
          <a:ln>
            <a:noFill/>
          </a:ln>
        </p:spPr>
      </p:pic>
      <p:sp>
        <p:nvSpPr>
          <p:cNvPr id="316" name="Google Shape;316;p9"/>
          <p:cNvSpPr/>
          <p:nvPr/>
        </p:nvSpPr>
        <p:spPr>
          <a:xfrm>
            <a:off x="4644871" y="2648957"/>
            <a:ext cx="1463578" cy="1114868"/>
          </a:xfrm>
          <a:prstGeom prst="rightArrow">
            <a:avLst>
              <a:gd fmla="val 50000" name="adj1"/>
              <a:gd fmla="val 50000" name="adj2"/>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E2700"/>
              </a:solidFill>
              <a:latin typeface="Calibri"/>
              <a:ea typeface="Calibri"/>
              <a:cs typeface="Calibri"/>
              <a:sym typeface="Calibri"/>
            </a:endParaRPr>
          </a:p>
        </p:txBody>
      </p:sp>
      <p:sp>
        <p:nvSpPr>
          <p:cNvPr id="317" name="Google Shape;317;p9"/>
          <p:cNvSpPr txBox="1"/>
          <p:nvPr/>
        </p:nvSpPr>
        <p:spPr>
          <a:xfrm>
            <a:off x="6630250" y="932378"/>
            <a:ext cx="544041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800">
                <a:solidFill>
                  <a:srgbClr val="7F7F7F"/>
                </a:solidFill>
                <a:latin typeface="Calibri"/>
                <a:ea typeface="Calibri"/>
                <a:cs typeface="Calibri"/>
                <a:sym typeface="Calibri"/>
              </a:rPr>
              <a:t>The upgraded version of our dashboard, codesigned with patients and the medical team </a:t>
            </a:r>
            <a:endParaRPr/>
          </a:p>
        </p:txBody>
      </p:sp>
      <p:sp>
        <p:nvSpPr>
          <p:cNvPr id="318" name="Google Shape;318;p9"/>
          <p:cNvSpPr txBox="1"/>
          <p:nvPr/>
        </p:nvSpPr>
        <p:spPr>
          <a:xfrm>
            <a:off x="278226" y="4631597"/>
            <a:ext cx="665190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000">
                <a:solidFill>
                  <a:srgbClr val="7F7F7F"/>
                </a:solidFill>
                <a:latin typeface="Calibri"/>
                <a:ea typeface="Calibri"/>
                <a:cs typeface="Calibri"/>
                <a:sym typeface="Calibri"/>
              </a:rPr>
              <a:t>The combination of CROMs and PROMs in a same dashboard allows having a complete view of the patient’s health status, which allows the personalization of the care pathway to her specific needs.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0"/>
          <p:cNvSpPr/>
          <p:nvPr/>
        </p:nvSpPr>
        <p:spPr>
          <a:xfrm>
            <a:off x="1219200" y="1565942"/>
            <a:ext cx="1828800" cy="1066800"/>
          </a:xfrm>
          <a:prstGeom prst="roundRect">
            <a:avLst>
              <a:gd fmla="val 16667" name="adj"/>
            </a:avLst>
          </a:prstGeom>
          <a:solidFill>
            <a:srgbClr val="C37D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0"/>
          <p:cNvSpPr txBox="1"/>
          <p:nvPr/>
        </p:nvSpPr>
        <p:spPr>
          <a:xfrm>
            <a:off x="1426846" y="2696864"/>
            <a:ext cx="28403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800">
                <a:solidFill>
                  <a:srgbClr val="C37D6E"/>
                </a:solidFill>
                <a:latin typeface="Calibri"/>
                <a:ea typeface="Calibri"/>
                <a:cs typeface="Calibri"/>
                <a:sym typeface="Calibri"/>
              </a:rPr>
              <a:t>Patients joined the program</a:t>
            </a:r>
            <a:endParaRPr/>
          </a:p>
        </p:txBody>
      </p:sp>
      <p:sp>
        <p:nvSpPr>
          <p:cNvPr id="326" name="Google Shape;326;p10"/>
          <p:cNvSpPr/>
          <p:nvPr/>
        </p:nvSpPr>
        <p:spPr>
          <a:xfrm>
            <a:off x="1428751" y="3201695"/>
            <a:ext cx="1250950" cy="948898"/>
          </a:xfrm>
          <a:prstGeom prst="roundRect">
            <a:avLst>
              <a:gd fmla="val 16667" name="adj"/>
            </a:avLst>
          </a:prstGeom>
          <a:solidFill>
            <a:srgbClr val="C37D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0"/>
          <p:cNvSpPr/>
          <p:nvPr/>
        </p:nvSpPr>
        <p:spPr>
          <a:xfrm>
            <a:off x="1426846" y="4243414"/>
            <a:ext cx="1250950" cy="948898"/>
          </a:xfrm>
          <a:prstGeom prst="roundRect">
            <a:avLst>
              <a:gd fmla="val 16667" name="adj"/>
            </a:avLst>
          </a:prstGeom>
          <a:solidFill>
            <a:srgbClr val="C37D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0"/>
          <p:cNvSpPr/>
          <p:nvPr/>
        </p:nvSpPr>
        <p:spPr>
          <a:xfrm>
            <a:off x="1426846" y="5290360"/>
            <a:ext cx="1250950" cy="948898"/>
          </a:xfrm>
          <a:prstGeom prst="roundRect">
            <a:avLst>
              <a:gd fmla="val 16667" name="adj"/>
            </a:avLst>
          </a:prstGeom>
          <a:solidFill>
            <a:srgbClr val="C37D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0"/>
          <p:cNvSpPr txBox="1"/>
          <p:nvPr/>
        </p:nvSpPr>
        <p:spPr>
          <a:xfrm>
            <a:off x="2753995" y="3348152"/>
            <a:ext cx="246824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800">
                <a:solidFill>
                  <a:srgbClr val="C37D6E"/>
                </a:solidFill>
                <a:latin typeface="Calibri"/>
                <a:ea typeface="Calibri"/>
                <a:cs typeface="Calibri"/>
                <a:sym typeface="Calibri"/>
              </a:rPr>
              <a:t>Patients have concluded the program</a:t>
            </a:r>
            <a:endParaRPr/>
          </a:p>
        </p:txBody>
      </p:sp>
      <p:cxnSp>
        <p:nvCxnSpPr>
          <p:cNvPr id="330" name="Google Shape;330;p10"/>
          <p:cNvCxnSpPr/>
          <p:nvPr/>
        </p:nvCxnSpPr>
        <p:spPr>
          <a:xfrm>
            <a:off x="1320800" y="2588292"/>
            <a:ext cx="0" cy="3145267"/>
          </a:xfrm>
          <a:prstGeom prst="straightConnector1">
            <a:avLst/>
          </a:prstGeom>
          <a:noFill/>
          <a:ln cap="flat" cmpd="sng" w="57150">
            <a:solidFill>
              <a:srgbClr val="C37D6E"/>
            </a:solidFill>
            <a:prstDash val="solid"/>
            <a:miter lim="800000"/>
            <a:headEnd len="sm" w="sm" type="none"/>
            <a:tailEnd len="sm" w="sm" type="none"/>
          </a:ln>
        </p:spPr>
      </p:cxnSp>
      <p:cxnSp>
        <p:nvCxnSpPr>
          <p:cNvPr id="331" name="Google Shape;331;p10"/>
          <p:cNvCxnSpPr/>
          <p:nvPr/>
        </p:nvCxnSpPr>
        <p:spPr>
          <a:xfrm rot="10800000">
            <a:off x="1306196" y="3650858"/>
            <a:ext cx="241300" cy="0"/>
          </a:xfrm>
          <a:prstGeom prst="straightConnector1">
            <a:avLst/>
          </a:prstGeom>
          <a:noFill/>
          <a:ln cap="flat" cmpd="sng" w="57150">
            <a:solidFill>
              <a:srgbClr val="C37D6E"/>
            </a:solidFill>
            <a:prstDash val="solid"/>
            <a:miter lim="800000"/>
            <a:headEnd len="sm" w="sm" type="none"/>
            <a:tailEnd len="sm" w="sm" type="none"/>
          </a:ln>
        </p:spPr>
      </p:cxnSp>
      <p:cxnSp>
        <p:nvCxnSpPr>
          <p:cNvPr id="332" name="Google Shape;332;p10"/>
          <p:cNvCxnSpPr/>
          <p:nvPr/>
        </p:nvCxnSpPr>
        <p:spPr>
          <a:xfrm rot="10800000">
            <a:off x="1306196" y="4698608"/>
            <a:ext cx="241300" cy="0"/>
          </a:xfrm>
          <a:prstGeom prst="straightConnector1">
            <a:avLst/>
          </a:prstGeom>
          <a:noFill/>
          <a:ln cap="flat" cmpd="sng" w="57150">
            <a:solidFill>
              <a:srgbClr val="C37D6E"/>
            </a:solidFill>
            <a:prstDash val="solid"/>
            <a:miter lim="800000"/>
            <a:headEnd len="sm" w="sm" type="none"/>
            <a:tailEnd len="sm" w="sm" type="none"/>
          </a:ln>
        </p:spPr>
      </p:cxnSp>
      <p:cxnSp>
        <p:nvCxnSpPr>
          <p:cNvPr id="333" name="Google Shape;333;p10"/>
          <p:cNvCxnSpPr/>
          <p:nvPr/>
        </p:nvCxnSpPr>
        <p:spPr>
          <a:xfrm rot="10800000">
            <a:off x="1306196" y="5727671"/>
            <a:ext cx="241300" cy="0"/>
          </a:xfrm>
          <a:prstGeom prst="straightConnector1">
            <a:avLst/>
          </a:prstGeom>
          <a:noFill/>
          <a:ln cap="flat" cmpd="sng" w="57150">
            <a:solidFill>
              <a:srgbClr val="C37D6E"/>
            </a:solidFill>
            <a:prstDash val="solid"/>
            <a:miter lim="800000"/>
            <a:headEnd len="sm" w="sm" type="none"/>
            <a:tailEnd len="sm" w="sm" type="none"/>
          </a:ln>
        </p:spPr>
      </p:cxnSp>
      <p:sp>
        <p:nvSpPr>
          <p:cNvPr id="334" name="Google Shape;334;p10"/>
          <p:cNvSpPr txBox="1"/>
          <p:nvPr/>
        </p:nvSpPr>
        <p:spPr>
          <a:xfrm>
            <a:off x="1547496" y="1669714"/>
            <a:ext cx="6096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800">
                <a:solidFill>
                  <a:schemeClr val="lt1"/>
                </a:solidFill>
                <a:latin typeface="Calibri"/>
                <a:ea typeface="Calibri"/>
                <a:cs typeface="Calibri"/>
                <a:sym typeface="Calibri"/>
              </a:rPr>
              <a:t>157</a:t>
            </a:r>
            <a:endParaRPr sz="4800">
              <a:solidFill>
                <a:schemeClr val="lt1"/>
              </a:solidFill>
              <a:latin typeface="Calibri"/>
              <a:ea typeface="Calibri"/>
              <a:cs typeface="Calibri"/>
              <a:sym typeface="Calibri"/>
            </a:endParaRPr>
          </a:p>
        </p:txBody>
      </p:sp>
      <p:sp>
        <p:nvSpPr>
          <p:cNvPr id="335" name="Google Shape;335;p10"/>
          <p:cNvSpPr txBox="1"/>
          <p:nvPr/>
        </p:nvSpPr>
        <p:spPr>
          <a:xfrm>
            <a:off x="1668146" y="3276964"/>
            <a:ext cx="84645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800">
                <a:solidFill>
                  <a:schemeClr val="lt1"/>
                </a:solidFill>
                <a:latin typeface="Calibri"/>
                <a:ea typeface="Calibri"/>
                <a:cs typeface="Calibri"/>
                <a:sym typeface="Calibri"/>
              </a:rPr>
              <a:t>30</a:t>
            </a:r>
            <a:endParaRPr sz="4800">
              <a:solidFill>
                <a:schemeClr val="lt1"/>
              </a:solidFill>
              <a:latin typeface="Calibri"/>
              <a:ea typeface="Calibri"/>
              <a:cs typeface="Calibri"/>
              <a:sym typeface="Calibri"/>
            </a:endParaRPr>
          </a:p>
        </p:txBody>
      </p:sp>
      <p:sp>
        <p:nvSpPr>
          <p:cNvPr id="336" name="Google Shape;336;p10"/>
          <p:cNvSpPr txBox="1"/>
          <p:nvPr/>
        </p:nvSpPr>
        <p:spPr>
          <a:xfrm>
            <a:off x="1649096" y="4282587"/>
            <a:ext cx="86550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800">
                <a:solidFill>
                  <a:schemeClr val="lt1"/>
                </a:solidFill>
                <a:latin typeface="Calibri"/>
                <a:ea typeface="Calibri"/>
                <a:cs typeface="Calibri"/>
                <a:sym typeface="Calibri"/>
              </a:rPr>
              <a:t>13</a:t>
            </a:r>
            <a:endParaRPr sz="4800">
              <a:solidFill>
                <a:schemeClr val="lt1"/>
              </a:solidFill>
              <a:latin typeface="Calibri"/>
              <a:ea typeface="Calibri"/>
              <a:cs typeface="Calibri"/>
              <a:sym typeface="Calibri"/>
            </a:endParaRPr>
          </a:p>
        </p:txBody>
      </p:sp>
      <p:sp>
        <p:nvSpPr>
          <p:cNvPr id="337" name="Google Shape;337;p10"/>
          <p:cNvSpPr txBox="1"/>
          <p:nvPr/>
        </p:nvSpPr>
        <p:spPr>
          <a:xfrm>
            <a:off x="1547496" y="5330336"/>
            <a:ext cx="123634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800">
                <a:solidFill>
                  <a:schemeClr val="lt1"/>
                </a:solidFill>
                <a:latin typeface="Calibri"/>
                <a:ea typeface="Calibri"/>
                <a:cs typeface="Calibri"/>
                <a:sym typeface="Calibri"/>
              </a:rPr>
              <a:t>114</a:t>
            </a:r>
            <a:endParaRPr sz="4800">
              <a:solidFill>
                <a:schemeClr val="lt1"/>
              </a:solidFill>
              <a:latin typeface="Calibri"/>
              <a:ea typeface="Calibri"/>
              <a:cs typeface="Calibri"/>
              <a:sym typeface="Calibri"/>
            </a:endParaRPr>
          </a:p>
        </p:txBody>
      </p:sp>
      <p:sp>
        <p:nvSpPr>
          <p:cNvPr id="338" name="Google Shape;338;p10"/>
          <p:cNvSpPr txBox="1"/>
          <p:nvPr/>
        </p:nvSpPr>
        <p:spPr>
          <a:xfrm>
            <a:off x="2779396" y="4374919"/>
            <a:ext cx="246824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800">
                <a:solidFill>
                  <a:srgbClr val="C37D6E"/>
                </a:solidFill>
                <a:latin typeface="Calibri"/>
                <a:ea typeface="Calibri"/>
                <a:cs typeface="Calibri"/>
                <a:sym typeface="Calibri"/>
              </a:rPr>
              <a:t>Patients have abandoned the program</a:t>
            </a:r>
            <a:endParaRPr/>
          </a:p>
        </p:txBody>
      </p:sp>
      <p:sp>
        <p:nvSpPr>
          <p:cNvPr id="339" name="Google Shape;339;p10"/>
          <p:cNvSpPr txBox="1"/>
          <p:nvPr/>
        </p:nvSpPr>
        <p:spPr>
          <a:xfrm>
            <a:off x="2798446" y="5441643"/>
            <a:ext cx="246824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800">
                <a:solidFill>
                  <a:srgbClr val="C37D6E"/>
                </a:solidFill>
                <a:latin typeface="Calibri"/>
                <a:ea typeface="Calibri"/>
                <a:cs typeface="Calibri"/>
                <a:sym typeface="Calibri"/>
              </a:rPr>
              <a:t>Patients are still on the program</a:t>
            </a:r>
            <a:endParaRPr/>
          </a:p>
        </p:txBody>
      </p:sp>
      <p:sp>
        <p:nvSpPr>
          <p:cNvPr id="340" name="Google Shape;340;p10"/>
          <p:cNvSpPr txBox="1"/>
          <p:nvPr/>
        </p:nvSpPr>
        <p:spPr>
          <a:xfrm>
            <a:off x="2108835" y="3853148"/>
            <a:ext cx="14763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lt1"/>
                </a:solidFill>
                <a:latin typeface="Calibri"/>
                <a:ea typeface="Calibri"/>
                <a:cs typeface="Calibri"/>
                <a:sym typeface="Calibri"/>
              </a:rPr>
              <a:t>(19%)</a:t>
            </a:r>
            <a:endParaRPr sz="1400">
              <a:solidFill>
                <a:schemeClr val="lt1"/>
              </a:solidFill>
              <a:latin typeface="Calibri"/>
              <a:ea typeface="Calibri"/>
              <a:cs typeface="Calibri"/>
              <a:sym typeface="Calibri"/>
            </a:endParaRPr>
          </a:p>
        </p:txBody>
      </p:sp>
      <p:sp>
        <p:nvSpPr>
          <p:cNvPr id="341" name="Google Shape;341;p10"/>
          <p:cNvSpPr txBox="1"/>
          <p:nvPr/>
        </p:nvSpPr>
        <p:spPr>
          <a:xfrm>
            <a:off x="2108835" y="4902978"/>
            <a:ext cx="14763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lt1"/>
                </a:solidFill>
                <a:latin typeface="Calibri"/>
                <a:ea typeface="Calibri"/>
                <a:cs typeface="Calibri"/>
                <a:sym typeface="Calibri"/>
              </a:rPr>
              <a:t>(8%)</a:t>
            </a:r>
            <a:endParaRPr sz="1400">
              <a:solidFill>
                <a:schemeClr val="lt1"/>
              </a:solidFill>
              <a:latin typeface="Calibri"/>
              <a:ea typeface="Calibri"/>
              <a:cs typeface="Calibri"/>
              <a:sym typeface="Calibri"/>
            </a:endParaRPr>
          </a:p>
        </p:txBody>
      </p:sp>
      <p:sp>
        <p:nvSpPr>
          <p:cNvPr id="342" name="Google Shape;342;p10"/>
          <p:cNvSpPr txBox="1"/>
          <p:nvPr/>
        </p:nvSpPr>
        <p:spPr>
          <a:xfrm>
            <a:off x="2137728" y="5945280"/>
            <a:ext cx="14763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lt1"/>
                </a:solidFill>
                <a:latin typeface="Calibri"/>
                <a:ea typeface="Calibri"/>
                <a:cs typeface="Calibri"/>
                <a:sym typeface="Calibri"/>
              </a:rPr>
              <a:t>(73%)</a:t>
            </a:r>
            <a:endParaRPr sz="1400">
              <a:solidFill>
                <a:schemeClr val="lt1"/>
              </a:solidFill>
              <a:latin typeface="Calibri"/>
              <a:ea typeface="Calibri"/>
              <a:cs typeface="Calibri"/>
              <a:sym typeface="Calibri"/>
            </a:endParaRPr>
          </a:p>
        </p:txBody>
      </p:sp>
      <p:sp>
        <p:nvSpPr>
          <p:cNvPr id="343" name="Google Shape;343;p10"/>
          <p:cNvSpPr/>
          <p:nvPr/>
        </p:nvSpPr>
        <p:spPr>
          <a:xfrm>
            <a:off x="-11151" y="6336492"/>
            <a:ext cx="12191999" cy="521508"/>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0"/>
          <p:cNvSpPr txBox="1"/>
          <p:nvPr/>
        </p:nvSpPr>
        <p:spPr>
          <a:xfrm>
            <a:off x="278226" y="220201"/>
            <a:ext cx="11913774"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Preliminary results </a:t>
            </a:r>
            <a:endParaRPr b="1" sz="3600">
              <a:solidFill>
                <a:srgbClr val="181818"/>
              </a:solidFill>
              <a:latin typeface="Calibri"/>
              <a:ea typeface="Calibri"/>
              <a:cs typeface="Calibri"/>
              <a:sym typeface="Calibri"/>
            </a:endParaRPr>
          </a:p>
        </p:txBody>
      </p:sp>
      <p:sp>
        <p:nvSpPr>
          <p:cNvPr id="345" name="Google Shape;345;p10"/>
          <p:cNvSpPr txBox="1"/>
          <p:nvPr/>
        </p:nvSpPr>
        <p:spPr>
          <a:xfrm>
            <a:off x="206188" y="972658"/>
            <a:ext cx="61073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rgbClr val="7F7F7F"/>
                </a:solidFill>
                <a:latin typeface="Calibri"/>
                <a:ea typeface="Calibri"/>
                <a:cs typeface="Calibri"/>
                <a:sym typeface="Calibri"/>
              </a:rPr>
              <a:t>Between December 2021 and June 2022</a:t>
            </a:r>
            <a:endParaRPr sz="1800">
              <a:solidFill>
                <a:srgbClr val="7F7F7F"/>
              </a:solidFill>
              <a:latin typeface="Calibri"/>
              <a:ea typeface="Calibri"/>
              <a:cs typeface="Calibri"/>
              <a:sym typeface="Calibri"/>
            </a:endParaRPr>
          </a:p>
        </p:txBody>
      </p:sp>
      <p:sp>
        <p:nvSpPr>
          <p:cNvPr id="346" name="Google Shape;346;p10"/>
          <p:cNvSpPr/>
          <p:nvPr/>
        </p:nvSpPr>
        <p:spPr>
          <a:xfrm>
            <a:off x="8070578" y="1083577"/>
            <a:ext cx="992575" cy="672855"/>
          </a:xfrm>
          <a:prstGeom prst="roundRect">
            <a:avLst>
              <a:gd fmla="val 16667"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0"/>
          <p:cNvSpPr txBox="1"/>
          <p:nvPr/>
        </p:nvSpPr>
        <p:spPr>
          <a:xfrm>
            <a:off x="6753947" y="1172554"/>
            <a:ext cx="1277582" cy="5346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fr-FR" sz="1800">
                <a:solidFill>
                  <a:schemeClr val="dk1"/>
                </a:solidFill>
                <a:latin typeface="Calibri"/>
                <a:ea typeface="Calibri"/>
                <a:cs typeface="Calibri"/>
                <a:sym typeface="Calibri"/>
              </a:rPr>
              <a:t>Quality of life </a:t>
            </a:r>
            <a:br>
              <a:rPr b="1" lang="fr-FR" sz="1800">
                <a:solidFill>
                  <a:schemeClr val="dk1"/>
                </a:solidFill>
                <a:latin typeface="Calibri"/>
                <a:ea typeface="Calibri"/>
                <a:cs typeface="Calibri"/>
                <a:sym typeface="Calibri"/>
              </a:rPr>
            </a:br>
            <a:r>
              <a:rPr b="1" lang="fr-FR" sz="1800">
                <a:solidFill>
                  <a:schemeClr val="dk1"/>
                </a:solidFill>
                <a:latin typeface="Calibri"/>
                <a:ea typeface="Calibri"/>
                <a:cs typeface="Calibri"/>
                <a:sym typeface="Calibri"/>
              </a:rPr>
              <a:t>(EHP-5)</a:t>
            </a:r>
            <a:endParaRPr/>
          </a:p>
        </p:txBody>
      </p:sp>
      <p:sp>
        <p:nvSpPr>
          <p:cNvPr id="348" name="Google Shape;348;p10"/>
          <p:cNvSpPr/>
          <p:nvPr/>
        </p:nvSpPr>
        <p:spPr>
          <a:xfrm>
            <a:off x="9141252" y="1083577"/>
            <a:ext cx="992575" cy="67285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0"/>
          <p:cNvSpPr/>
          <p:nvPr/>
        </p:nvSpPr>
        <p:spPr>
          <a:xfrm>
            <a:off x="10211926" y="1083577"/>
            <a:ext cx="992575" cy="672855"/>
          </a:xfrm>
          <a:prstGeom prst="roundRect">
            <a:avLst>
              <a:gd fmla="val 16667" name="adj"/>
            </a:avLst>
          </a:prstGeom>
          <a:solidFill>
            <a:srgbClr val="8E2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0"/>
          <p:cNvSpPr txBox="1"/>
          <p:nvPr/>
        </p:nvSpPr>
        <p:spPr>
          <a:xfrm>
            <a:off x="7929074" y="729663"/>
            <a:ext cx="1235800" cy="3055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85623"/>
                </a:solidFill>
                <a:latin typeface="Calibri"/>
                <a:ea typeface="Calibri"/>
                <a:cs typeface="Calibri"/>
                <a:sym typeface="Calibri"/>
              </a:rPr>
              <a:t>Improvement</a:t>
            </a:r>
            <a:endParaRPr/>
          </a:p>
        </p:txBody>
      </p:sp>
      <p:sp>
        <p:nvSpPr>
          <p:cNvPr id="351" name="Google Shape;351;p10"/>
          <p:cNvSpPr txBox="1"/>
          <p:nvPr/>
        </p:nvSpPr>
        <p:spPr>
          <a:xfrm>
            <a:off x="9095927" y="473474"/>
            <a:ext cx="1173879" cy="3055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accent4"/>
                </a:solidFill>
                <a:latin typeface="Calibri"/>
                <a:ea typeface="Calibri"/>
                <a:cs typeface="Calibri"/>
                <a:sym typeface="Calibri"/>
              </a:rPr>
              <a:t>No change</a:t>
            </a:r>
            <a:endParaRPr b="1" sz="1800">
              <a:solidFill>
                <a:schemeClr val="accent4"/>
              </a:solidFill>
              <a:latin typeface="Calibri"/>
              <a:ea typeface="Calibri"/>
              <a:cs typeface="Calibri"/>
              <a:sym typeface="Calibri"/>
            </a:endParaRPr>
          </a:p>
        </p:txBody>
      </p:sp>
      <p:sp>
        <p:nvSpPr>
          <p:cNvPr id="352" name="Google Shape;352;p10"/>
          <p:cNvSpPr txBox="1"/>
          <p:nvPr/>
        </p:nvSpPr>
        <p:spPr>
          <a:xfrm>
            <a:off x="10012501" y="696580"/>
            <a:ext cx="16153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8E2400"/>
                </a:solidFill>
                <a:latin typeface="Calibri"/>
                <a:ea typeface="Calibri"/>
                <a:cs typeface="Calibri"/>
                <a:sym typeface="Calibri"/>
              </a:rPr>
              <a:t>Degradation</a:t>
            </a:r>
            <a:endParaRPr/>
          </a:p>
        </p:txBody>
      </p:sp>
      <p:sp>
        <p:nvSpPr>
          <p:cNvPr id="353" name="Google Shape;353;p10"/>
          <p:cNvSpPr/>
          <p:nvPr/>
        </p:nvSpPr>
        <p:spPr>
          <a:xfrm>
            <a:off x="8070578" y="1813983"/>
            <a:ext cx="992575" cy="672855"/>
          </a:xfrm>
          <a:prstGeom prst="roundRect">
            <a:avLst>
              <a:gd fmla="val 16667"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0"/>
          <p:cNvSpPr/>
          <p:nvPr/>
        </p:nvSpPr>
        <p:spPr>
          <a:xfrm>
            <a:off x="9141252" y="1813983"/>
            <a:ext cx="992575" cy="67285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0"/>
          <p:cNvSpPr/>
          <p:nvPr/>
        </p:nvSpPr>
        <p:spPr>
          <a:xfrm>
            <a:off x="10211926" y="1813983"/>
            <a:ext cx="992575" cy="672855"/>
          </a:xfrm>
          <a:prstGeom prst="roundRect">
            <a:avLst>
              <a:gd fmla="val 16667" name="adj"/>
            </a:avLst>
          </a:prstGeom>
          <a:solidFill>
            <a:srgbClr val="8E2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0"/>
          <p:cNvSpPr/>
          <p:nvPr/>
        </p:nvSpPr>
        <p:spPr>
          <a:xfrm>
            <a:off x="8070578" y="2544388"/>
            <a:ext cx="992575" cy="672855"/>
          </a:xfrm>
          <a:prstGeom prst="roundRect">
            <a:avLst>
              <a:gd fmla="val 16667"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0"/>
          <p:cNvSpPr/>
          <p:nvPr/>
        </p:nvSpPr>
        <p:spPr>
          <a:xfrm>
            <a:off x="9141252" y="2544388"/>
            <a:ext cx="992575" cy="67285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0"/>
          <p:cNvSpPr/>
          <p:nvPr/>
        </p:nvSpPr>
        <p:spPr>
          <a:xfrm>
            <a:off x="10211926" y="2544388"/>
            <a:ext cx="992575" cy="672855"/>
          </a:xfrm>
          <a:prstGeom prst="roundRect">
            <a:avLst>
              <a:gd fmla="val 16667" name="adj"/>
            </a:avLst>
          </a:prstGeom>
          <a:solidFill>
            <a:srgbClr val="8E2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0"/>
          <p:cNvSpPr/>
          <p:nvPr/>
        </p:nvSpPr>
        <p:spPr>
          <a:xfrm>
            <a:off x="8070578" y="3274794"/>
            <a:ext cx="992575" cy="672855"/>
          </a:xfrm>
          <a:prstGeom prst="roundRect">
            <a:avLst>
              <a:gd fmla="val 16667"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0"/>
          <p:cNvSpPr/>
          <p:nvPr/>
        </p:nvSpPr>
        <p:spPr>
          <a:xfrm>
            <a:off x="9141252" y="3274794"/>
            <a:ext cx="992575" cy="67285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0"/>
          <p:cNvSpPr/>
          <p:nvPr/>
        </p:nvSpPr>
        <p:spPr>
          <a:xfrm>
            <a:off x="10211926" y="3274794"/>
            <a:ext cx="992575" cy="672855"/>
          </a:xfrm>
          <a:prstGeom prst="roundRect">
            <a:avLst>
              <a:gd fmla="val 16667" name="adj"/>
            </a:avLst>
          </a:prstGeom>
          <a:solidFill>
            <a:srgbClr val="8E2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0"/>
          <p:cNvSpPr/>
          <p:nvPr/>
        </p:nvSpPr>
        <p:spPr>
          <a:xfrm>
            <a:off x="8070578" y="4005200"/>
            <a:ext cx="992575" cy="672855"/>
          </a:xfrm>
          <a:prstGeom prst="roundRect">
            <a:avLst>
              <a:gd fmla="val 16667"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0"/>
          <p:cNvSpPr/>
          <p:nvPr/>
        </p:nvSpPr>
        <p:spPr>
          <a:xfrm>
            <a:off x="9141252" y="4005200"/>
            <a:ext cx="992575" cy="67285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0"/>
          <p:cNvSpPr/>
          <p:nvPr/>
        </p:nvSpPr>
        <p:spPr>
          <a:xfrm>
            <a:off x="10211926" y="4005200"/>
            <a:ext cx="992575" cy="672855"/>
          </a:xfrm>
          <a:prstGeom prst="roundRect">
            <a:avLst>
              <a:gd fmla="val 16667" name="adj"/>
            </a:avLst>
          </a:prstGeom>
          <a:solidFill>
            <a:srgbClr val="8E2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0"/>
          <p:cNvSpPr/>
          <p:nvPr/>
        </p:nvSpPr>
        <p:spPr>
          <a:xfrm>
            <a:off x="8070578" y="4735605"/>
            <a:ext cx="992575" cy="672855"/>
          </a:xfrm>
          <a:prstGeom prst="roundRect">
            <a:avLst>
              <a:gd fmla="val 16667"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10"/>
          <p:cNvSpPr/>
          <p:nvPr/>
        </p:nvSpPr>
        <p:spPr>
          <a:xfrm>
            <a:off x="9141252" y="4735605"/>
            <a:ext cx="992575" cy="67285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10"/>
          <p:cNvSpPr/>
          <p:nvPr/>
        </p:nvSpPr>
        <p:spPr>
          <a:xfrm>
            <a:off x="10211926" y="4735605"/>
            <a:ext cx="992575" cy="672855"/>
          </a:xfrm>
          <a:prstGeom prst="roundRect">
            <a:avLst>
              <a:gd fmla="val 16667" name="adj"/>
            </a:avLst>
          </a:prstGeom>
          <a:solidFill>
            <a:srgbClr val="8E2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10"/>
          <p:cNvSpPr txBox="1"/>
          <p:nvPr/>
        </p:nvSpPr>
        <p:spPr>
          <a:xfrm>
            <a:off x="8279440" y="1226769"/>
            <a:ext cx="595248"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73%</a:t>
            </a:r>
            <a:endParaRPr b="1" sz="2400">
              <a:solidFill>
                <a:schemeClr val="lt1"/>
              </a:solidFill>
              <a:latin typeface="Calibri"/>
              <a:ea typeface="Calibri"/>
              <a:cs typeface="Calibri"/>
              <a:sym typeface="Calibri"/>
            </a:endParaRPr>
          </a:p>
        </p:txBody>
      </p:sp>
      <p:sp>
        <p:nvSpPr>
          <p:cNvPr id="369" name="Google Shape;369;p10"/>
          <p:cNvSpPr txBox="1"/>
          <p:nvPr/>
        </p:nvSpPr>
        <p:spPr>
          <a:xfrm>
            <a:off x="5458458" y="1858470"/>
            <a:ext cx="2522165"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fr-FR" sz="1800">
                <a:solidFill>
                  <a:schemeClr val="dk1"/>
                </a:solidFill>
                <a:latin typeface="Calibri"/>
                <a:ea typeface="Calibri"/>
                <a:cs typeface="Calibri"/>
                <a:sym typeface="Calibri"/>
              </a:rPr>
              <a:t>Pain-related impairment</a:t>
            </a:r>
            <a:br>
              <a:rPr b="1" lang="fr-FR" sz="1800">
                <a:solidFill>
                  <a:schemeClr val="dk1"/>
                </a:solidFill>
                <a:latin typeface="Calibri"/>
                <a:ea typeface="Calibri"/>
                <a:cs typeface="Calibri"/>
                <a:sym typeface="Calibri"/>
              </a:rPr>
            </a:br>
            <a:r>
              <a:rPr b="1" lang="fr-FR" sz="1800">
                <a:solidFill>
                  <a:schemeClr val="dk1"/>
                </a:solidFill>
                <a:latin typeface="Calibri"/>
                <a:ea typeface="Calibri"/>
                <a:cs typeface="Calibri"/>
                <a:sym typeface="Calibri"/>
              </a:rPr>
              <a:t>(ENDOPAIN-4D)</a:t>
            </a:r>
            <a:endParaRPr/>
          </a:p>
        </p:txBody>
      </p:sp>
      <p:sp>
        <p:nvSpPr>
          <p:cNvPr id="370" name="Google Shape;370;p10"/>
          <p:cNvSpPr txBox="1"/>
          <p:nvPr/>
        </p:nvSpPr>
        <p:spPr>
          <a:xfrm>
            <a:off x="6236233" y="2591900"/>
            <a:ext cx="1744390" cy="5346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fr-FR" sz="1800">
                <a:solidFill>
                  <a:schemeClr val="dk1"/>
                </a:solidFill>
                <a:latin typeface="Calibri"/>
                <a:ea typeface="Calibri"/>
                <a:cs typeface="Calibri"/>
                <a:sym typeface="Calibri"/>
              </a:rPr>
              <a:t>Digestive symptoms</a:t>
            </a:r>
            <a:br>
              <a:rPr b="1" lang="fr-FR" sz="1800">
                <a:solidFill>
                  <a:schemeClr val="dk1"/>
                </a:solidFill>
                <a:latin typeface="Calibri"/>
                <a:ea typeface="Calibri"/>
                <a:cs typeface="Calibri"/>
                <a:sym typeface="Calibri"/>
              </a:rPr>
            </a:br>
            <a:r>
              <a:rPr b="1" lang="fr-FR" sz="1800">
                <a:solidFill>
                  <a:schemeClr val="dk1"/>
                </a:solidFill>
                <a:latin typeface="Calibri"/>
                <a:ea typeface="Calibri"/>
                <a:cs typeface="Calibri"/>
                <a:sym typeface="Calibri"/>
              </a:rPr>
              <a:t>(ENDOPAIN-4D)</a:t>
            </a:r>
            <a:endParaRPr/>
          </a:p>
        </p:txBody>
      </p:sp>
      <p:sp>
        <p:nvSpPr>
          <p:cNvPr id="371" name="Google Shape;371;p10"/>
          <p:cNvSpPr txBox="1"/>
          <p:nvPr/>
        </p:nvSpPr>
        <p:spPr>
          <a:xfrm>
            <a:off x="6561665" y="3325331"/>
            <a:ext cx="1405329" cy="5346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fr-FR" sz="1800">
                <a:solidFill>
                  <a:schemeClr val="dk1"/>
                </a:solidFill>
                <a:latin typeface="Calibri"/>
                <a:ea typeface="Calibri"/>
                <a:cs typeface="Calibri"/>
                <a:sym typeface="Calibri"/>
              </a:rPr>
              <a:t>Dyspareunia</a:t>
            </a:r>
            <a:br>
              <a:rPr b="1" lang="fr-FR" sz="1800">
                <a:solidFill>
                  <a:schemeClr val="dk1"/>
                </a:solidFill>
                <a:latin typeface="Calibri"/>
                <a:ea typeface="Calibri"/>
                <a:cs typeface="Calibri"/>
                <a:sym typeface="Calibri"/>
              </a:rPr>
            </a:br>
            <a:r>
              <a:rPr b="1" lang="fr-FR" sz="1800">
                <a:solidFill>
                  <a:schemeClr val="dk1"/>
                </a:solidFill>
                <a:latin typeface="Calibri"/>
                <a:ea typeface="Calibri"/>
                <a:cs typeface="Calibri"/>
                <a:sym typeface="Calibri"/>
              </a:rPr>
              <a:t>(ENDOPAIN-4D)</a:t>
            </a:r>
            <a:endParaRPr/>
          </a:p>
        </p:txBody>
      </p:sp>
      <p:sp>
        <p:nvSpPr>
          <p:cNvPr id="372" name="Google Shape;372;p10"/>
          <p:cNvSpPr txBox="1"/>
          <p:nvPr/>
        </p:nvSpPr>
        <p:spPr>
          <a:xfrm>
            <a:off x="6324313" y="4026737"/>
            <a:ext cx="1616482" cy="5346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fr-FR" sz="1800">
                <a:solidFill>
                  <a:schemeClr val="dk1"/>
                </a:solidFill>
                <a:latin typeface="Calibri"/>
                <a:ea typeface="Calibri"/>
                <a:cs typeface="Calibri"/>
                <a:sym typeface="Calibri"/>
              </a:rPr>
              <a:t>Urinary symptoms</a:t>
            </a:r>
            <a:br>
              <a:rPr b="1" lang="fr-FR" sz="1800">
                <a:solidFill>
                  <a:schemeClr val="dk1"/>
                </a:solidFill>
                <a:latin typeface="Calibri"/>
                <a:ea typeface="Calibri"/>
                <a:cs typeface="Calibri"/>
                <a:sym typeface="Calibri"/>
              </a:rPr>
            </a:br>
            <a:r>
              <a:rPr b="1" lang="fr-FR" sz="1800">
                <a:solidFill>
                  <a:schemeClr val="dk1"/>
                </a:solidFill>
                <a:latin typeface="Calibri"/>
                <a:ea typeface="Calibri"/>
                <a:cs typeface="Calibri"/>
                <a:sym typeface="Calibri"/>
              </a:rPr>
              <a:t>(ENDOPAIN-4D)</a:t>
            </a:r>
            <a:endParaRPr/>
          </a:p>
        </p:txBody>
      </p:sp>
      <p:sp>
        <p:nvSpPr>
          <p:cNvPr id="373" name="Google Shape;373;p10"/>
          <p:cNvSpPr txBox="1"/>
          <p:nvPr/>
        </p:nvSpPr>
        <p:spPr>
          <a:xfrm>
            <a:off x="6517377" y="4760168"/>
            <a:ext cx="1405329" cy="5346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fr-FR" sz="1800">
                <a:solidFill>
                  <a:schemeClr val="dk1"/>
                </a:solidFill>
                <a:latin typeface="Calibri"/>
                <a:ea typeface="Calibri"/>
                <a:cs typeface="Calibri"/>
                <a:sym typeface="Calibri"/>
              </a:rPr>
              <a:t>Pain</a:t>
            </a:r>
            <a:br>
              <a:rPr b="1" lang="fr-FR" sz="1800">
                <a:solidFill>
                  <a:schemeClr val="dk1"/>
                </a:solidFill>
                <a:latin typeface="Calibri"/>
                <a:ea typeface="Calibri"/>
                <a:cs typeface="Calibri"/>
                <a:sym typeface="Calibri"/>
              </a:rPr>
            </a:br>
            <a:r>
              <a:rPr b="1" lang="fr-FR" sz="1800">
                <a:solidFill>
                  <a:schemeClr val="dk1"/>
                </a:solidFill>
                <a:latin typeface="Calibri"/>
                <a:ea typeface="Calibri"/>
                <a:cs typeface="Calibri"/>
                <a:sym typeface="Calibri"/>
              </a:rPr>
              <a:t>(ENDOPAIN-4D)</a:t>
            </a:r>
            <a:endParaRPr b="1" sz="1800">
              <a:solidFill>
                <a:schemeClr val="dk1"/>
              </a:solidFill>
              <a:latin typeface="Calibri"/>
              <a:ea typeface="Calibri"/>
              <a:cs typeface="Calibri"/>
              <a:sym typeface="Calibri"/>
            </a:endParaRPr>
          </a:p>
        </p:txBody>
      </p:sp>
      <p:sp>
        <p:nvSpPr>
          <p:cNvPr id="374" name="Google Shape;374;p10"/>
          <p:cNvSpPr/>
          <p:nvPr/>
        </p:nvSpPr>
        <p:spPr>
          <a:xfrm>
            <a:off x="8070578" y="5466011"/>
            <a:ext cx="992575" cy="672855"/>
          </a:xfrm>
          <a:prstGeom prst="roundRect">
            <a:avLst>
              <a:gd fmla="val 16667"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10"/>
          <p:cNvSpPr/>
          <p:nvPr/>
        </p:nvSpPr>
        <p:spPr>
          <a:xfrm>
            <a:off x="9141252" y="5466011"/>
            <a:ext cx="992575" cy="67285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10"/>
          <p:cNvSpPr/>
          <p:nvPr/>
        </p:nvSpPr>
        <p:spPr>
          <a:xfrm>
            <a:off x="10211926" y="5466011"/>
            <a:ext cx="992575" cy="672855"/>
          </a:xfrm>
          <a:prstGeom prst="roundRect">
            <a:avLst>
              <a:gd fmla="val 16667" name="adj"/>
            </a:avLst>
          </a:prstGeom>
          <a:solidFill>
            <a:srgbClr val="8E2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10"/>
          <p:cNvSpPr txBox="1"/>
          <p:nvPr/>
        </p:nvSpPr>
        <p:spPr>
          <a:xfrm>
            <a:off x="6006611" y="5468394"/>
            <a:ext cx="1877502"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fr-FR" sz="1800">
                <a:solidFill>
                  <a:schemeClr val="dk1"/>
                </a:solidFill>
                <a:latin typeface="Calibri"/>
                <a:ea typeface="Calibri"/>
                <a:cs typeface="Calibri"/>
                <a:sym typeface="Calibri"/>
              </a:rPr>
              <a:t>Work impairment</a:t>
            </a:r>
            <a:br>
              <a:rPr b="1" lang="fr-FR" sz="1800">
                <a:solidFill>
                  <a:schemeClr val="dk1"/>
                </a:solidFill>
                <a:latin typeface="Calibri"/>
                <a:ea typeface="Calibri"/>
                <a:cs typeface="Calibri"/>
                <a:sym typeface="Calibri"/>
              </a:rPr>
            </a:br>
            <a:r>
              <a:rPr b="1" lang="fr-FR" sz="1800">
                <a:solidFill>
                  <a:schemeClr val="dk1"/>
                </a:solidFill>
                <a:latin typeface="Calibri"/>
                <a:ea typeface="Calibri"/>
                <a:cs typeface="Calibri"/>
                <a:sym typeface="Calibri"/>
              </a:rPr>
              <a:t>(WPAI:GH)</a:t>
            </a:r>
            <a:endParaRPr/>
          </a:p>
        </p:txBody>
      </p:sp>
      <p:sp>
        <p:nvSpPr>
          <p:cNvPr id="378" name="Google Shape;378;p10"/>
          <p:cNvSpPr txBox="1"/>
          <p:nvPr/>
        </p:nvSpPr>
        <p:spPr>
          <a:xfrm>
            <a:off x="9411966" y="1211638"/>
            <a:ext cx="469849"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5%</a:t>
            </a:r>
            <a:endParaRPr b="1" sz="2400">
              <a:solidFill>
                <a:schemeClr val="lt1"/>
              </a:solidFill>
              <a:latin typeface="Calibri"/>
              <a:ea typeface="Calibri"/>
              <a:cs typeface="Calibri"/>
              <a:sym typeface="Calibri"/>
            </a:endParaRPr>
          </a:p>
        </p:txBody>
      </p:sp>
      <p:sp>
        <p:nvSpPr>
          <p:cNvPr id="379" name="Google Shape;379;p10"/>
          <p:cNvSpPr txBox="1"/>
          <p:nvPr/>
        </p:nvSpPr>
        <p:spPr>
          <a:xfrm>
            <a:off x="10419092" y="1215032"/>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21%</a:t>
            </a:r>
            <a:endParaRPr b="1" sz="2400">
              <a:solidFill>
                <a:schemeClr val="lt1"/>
              </a:solidFill>
              <a:latin typeface="Calibri"/>
              <a:ea typeface="Calibri"/>
              <a:cs typeface="Calibri"/>
              <a:sym typeface="Calibri"/>
            </a:endParaRPr>
          </a:p>
        </p:txBody>
      </p:sp>
      <p:sp>
        <p:nvSpPr>
          <p:cNvPr id="380" name="Google Shape;380;p10"/>
          <p:cNvSpPr txBox="1"/>
          <p:nvPr/>
        </p:nvSpPr>
        <p:spPr>
          <a:xfrm>
            <a:off x="8277439" y="1961107"/>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68%</a:t>
            </a:r>
            <a:endParaRPr b="1" sz="2400">
              <a:solidFill>
                <a:schemeClr val="lt1"/>
              </a:solidFill>
              <a:latin typeface="Calibri"/>
              <a:ea typeface="Calibri"/>
              <a:cs typeface="Calibri"/>
              <a:sym typeface="Calibri"/>
            </a:endParaRPr>
          </a:p>
        </p:txBody>
      </p:sp>
      <p:sp>
        <p:nvSpPr>
          <p:cNvPr id="381" name="Google Shape;381;p10"/>
          <p:cNvSpPr txBox="1"/>
          <p:nvPr/>
        </p:nvSpPr>
        <p:spPr>
          <a:xfrm>
            <a:off x="9348266" y="1945976"/>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15%</a:t>
            </a:r>
            <a:endParaRPr b="1" sz="2400">
              <a:solidFill>
                <a:schemeClr val="lt1"/>
              </a:solidFill>
              <a:latin typeface="Calibri"/>
              <a:ea typeface="Calibri"/>
              <a:cs typeface="Calibri"/>
              <a:sym typeface="Calibri"/>
            </a:endParaRPr>
          </a:p>
        </p:txBody>
      </p:sp>
      <p:sp>
        <p:nvSpPr>
          <p:cNvPr id="382" name="Google Shape;382;p10"/>
          <p:cNvSpPr txBox="1"/>
          <p:nvPr/>
        </p:nvSpPr>
        <p:spPr>
          <a:xfrm>
            <a:off x="10419092" y="1949370"/>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15%</a:t>
            </a:r>
            <a:endParaRPr b="1" sz="2400">
              <a:solidFill>
                <a:schemeClr val="lt1"/>
              </a:solidFill>
              <a:latin typeface="Calibri"/>
              <a:ea typeface="Calibri"/>
              <a:cs typeface="Calibri"/>
              <a:sym typeface="Calibri"/>
            </a:endParaRPr>
          </a:p>
        </p:txBody>
      </p:sp>
      <p:sp>
        <p:nvSpPr>
          <p:cNvPr id="383" name="Google Shape;383;p10"/>
          <p:cNvSpPr txBox="1"/>
          <p:nvPr/>
        </p:nvSpPr>
        <p:spPr>
          <a:xfrm>
            <a:off x="8277439" y="2668278"/>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63%</a:t>
            </a:r>
            <a:endParaRPr b="1" sz="2400">
              <a:solidFill>
                <a:schemeClr val="lt1"/>
              </a:solidFill>
              <a:latin typeface="Calibri"/>
              <a:ea typeface="Calibri"/>
              <a:cs typeface="Calibri"/>
              <a:sym typeface="Calibri"/>
            </a:endParaRPr>
          </a:p>
        </p:txBody>
      </p:sp>
      <p:sp>
        <p:nvSpPr>
          <p:cNvPr id="384" name="Google Shape;384;p10"/>
          <p:cNvSpPr txBox="1"/>
          <p:nvPr/>
        </p:nvSpPr>
        <p:spPr>
          <a:xfrm>
            <a:off x="9412967" y="2653147"/>
            <a:ext cx="469849"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0%</a:t>
            </a:r>
            <a:endParaRPr b="1" sz="2400">
              <a:solidFill>
                <a:schemeClr val="lt1"/>
              </a:solidFill>
              <a:latin typeface="Calibri"/>
              <a:ea typeface="Calibri"/>
              <a:cs typeface="Calibri"/>
              <a:sym typeface="Calibri"/>
            </a:endParaRPr>
          </a:p>
        </p:txBody>
      </p:sp>
      <p:sp>
        <p:nvSpPr>
          <p:cNvPr id="385" name="Google Shape;385;p10"/>
          <p:cNvSpPr txBox="1"/>
          <p:nvPr/>
        </p:nvSpPr>
        <p:spPr>
          <a:xfrm>
            <a:off x="10419092" y="2656541"/>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36%</a:t>
            </a:r>
            <a:endParaRPr b="1" sz="2400">
              <a:solidFill>
                <a:schemeClr val="lt1"/>
              </a:solidFill>
              <a:latin typeface="Calibri"/>
              <a:ea typeface="Calibri"/>
              <a:cs typeface="Calibri"/>
              <a:sym typeface="Calibri"/>
            </a:endParaRPr>
          </a:p>
        </p:txBody>
      </p:sp>
      <p:sp>
        <p:nvSpPr>
          <p:cNvPr id="386" name="Google Shape;386;p10"/>
          <p:cNvSpPr txBox="1"/>
          <p:nvPr/>
        </p:nvSpPr>
        <p:spPr>
          <a:xfrm>
            <a:off x="8277439" y="3404762"/>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47%</a:t>
            </a:r>
            <a:endParaRPr b="1" sz="2400">
              <a:solidFill>
                <a:schemeClr val="lt1"/>
              </a:solidFill>
              <a:latin typeface="Calibri"/>
              <a:ea typeface="Calibri"/>
              <a:cs typeface="Calibri"/>
              <a:sym typeface="Calibri"/>
            </a:endParaRPr>
          </a:p>
        </p:txBody>
      </p:sp>
      <p:sp>
        <p:nvSpPr>
          <p:cNvPr id="387" name="Google Shape;387;p10"/>
          <p:cNvSpPr txBox="1"/>
          <p:nvPr/>
        </p:nvSpPr>
        <p:spPr>
          <a:xfrm>
            <a:off x="9348266" y="3389631"/>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16%</a:t>
            </a:r>
            <a:endParaRPr b="1" sz="2400">
              <a:solidFill>
                <a:schemeClr val="lt1"/>
              </a:solidFill>
              <a:latin typeface="Calibri"/>
              <a:ea typeface="Calibri"/>
              <a:cs typeface="Calibri"/>
              <a:sym typeface="Calibri"/>
            </a:endParaRPr>
          </a:p>
        </p:txBody>
      </p:sp>
      <p:sp>
        <p:nvSpPr>
          <p:cNvPr id="388" name="Google Shape;388;p10"/>
          <p:cNvSpPr txBox="1"/>
          <p:nvPr/>
        </p:nvSpPr>
        <p:spPr>
          <a:xfrm>
            <a:off x="10419092" y="3393025"/>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37%</a:t>
            </a:r>
            <a:endParaRPr b="1" sz="2400">
              <a:solidFill>
                <a:schemeClr val="lt1"/>
              </a:solidFill>
              <a:latin typeface="Calibri"/>
              <a:ea typeface="Calibri"/>
              <a:cs typeface="Calibri"/>
              <a:sym typeface="Calibri"/>
            </a:endParaRPr>
          </a:p>
        </p:txBody>
      </p:sp>
      <p:sp>
        <p:nvSpPr>
          <p:cNvPr id="389" name="Google Shape;389;p10"/>
          <p:cNvSpPr txBox="1"/>
          <p:nvPr/>
        </p:nvSpPr>
        <p:spPr>
          <a:xfrm>
            <a:off x="8277439" y="4165430"/>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21%</a:t>
            </a:r>
            <a:endParaRPr b="1" sz="2400">
              <a:solidFill>
                <a:schemeClr val="lt1"/>
              </a:solidFill>
              <a:latin typeface="Calibri"/>
              <a:ea typeface="Calibri"/>
              <a:cs typeface="Calibri"/>
              <a:sym typeface="Calibri"/>
            </a:endParaRPr>
          </a:p>
        </p:txBody>
      </p:sp>
      <p:sp>
        <p:nvSpPr>
          <p:cNvPr id="390" name="Google Shape;390;p10"/>
          <p:cNvSpPr txBox="1"/>
          <p:nvPr/>
        </p:nvSpPr>
        <p:spPr>
          <a:xfrm>
            <a:off x="9348266" y="4150299"/>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63%</a:t>
            </a:r>
            <a:endParaRPr b="1" sz="2400">
              <a:solidFill>
                <a:schemeClr val="lt1"/>
              </a:solidFill>
              <a:latin typeface="Calibri"/>
              <a:ea typeface="Calibri"/>
              <a:cs typeface="Calibri"/>
              <a:sym typeface="Calibri"/>
            </a:endParaRPr>
          </a:p>
        </p:txBody>
      </p:sp>
      <p:sp>
        <p:nvSpPr>
          <p:cNvPr id="391" name="Google Shape;391;p10"/>
          <p:cNvSpPr txBox="1"/>
          <p:nvPr/>
        </p:nvSpPr>
        <p:spPr>
          <a:xfrm>
            <a:off x="10419092" y="4153693"/>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15%</a:t>
            </a:r>
            <a:endParaRPr b="1" sz="2400">
              <a:solidFill>
                <a:schemeClr val="lt1"/>
              </a:solidFill>
              <a:latin typeface="Calibri"/>
              <a:ea typeface="Calibri"/>
              <a:cs typeface="Calibri"/>
              <a:sym typeface="Calibri"/>
            </a:endParaRPr>
          </a:p>
        </p:txBody>
      </p:sp>
      <p:sp>
        <p:nvSpPr>
          <p:cNvPr id="392" name="Google Shape;392;p10"/>
          <p:cNvSpPr txBox="1"/>
          <p:nvPr/>
        </p:nvSpPr>
        <p:spPr>
          <a:xfrm>
            <a:off x="8279440" y="4889193"/>
            <a:ext cx="595248"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73%</a:t>
            </a:r>
            <a:endParaRPr b="1" sz="2400">
              <a:solidFill>
                <a:schemeClr val="lt1"/>
              </a:solidFill>
              <a:latin typeface="Calibri"/>
              <a:ea typeface="Calibri"/>
              <a:cs typeface="Calibri"/>
              <a:sym typeface="Calibri"/>
            </a:endParaRPr>
          </a:p>
        </p:txBody>
      </p:sp>
      <p:sp>
        <p:nvSpPr>
          <p:cNvPr id="393" name="Google Shape;393;p10"/>
          <p:cNvSpPr txBox="1"/>
          <p:nvPr/>
        </p:nvSpPr>
        <p:spPr>
          <a:xfrm>
            <a:off x="9411966" y="4874062"/>
            <a:ext cx="469849"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0%</a:t>
            </a:r>
            <a:endParaRPr b="1" sz="2400">
              <a:solidFill>
                <a:schemeClr val="lt1"/>
              </a:solidFill>
              <a:latin typeface="Calibri"/>
              <a:ea typeface="Calibri"/>
              <a:cs typeface="Calibri"/>
              <a:sym typeface="Calibri"/>
            </a:endParaRPr>
          </a:p>
        </p:txBody>
      </p:sp>
      <p:sp>
        <p:nvSpPr>
          <p:cNvPr id="394" name="Google Shape;394;p10"/>
          <p:cNvSpPr txBox="1"/>
          <p:nvPr/>
        </p:nvSpPr>
        <p:spPr>
          <a:xfrm>
            <a:off x="10419092" y="4877456"/>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26%</a:t>
            </a:r>
            <a:endParaRPr b="1" sz="2400">
              <a:solidFill>
                <a:schemeClr val="lt1"/>
              </a:solidFill>
              <a:latin typeface="Calibri"/>
              <a:ea typeface="Calibri"/>
              <a:cs typeface="Calibri"/>
              <a:sym typeface="Calibri"/>
            </a:endParaRPr>
          </a:p>
        </p:txBody>
      </p:sp>
      <p:sp>
        <p:nvSpPr>
          <p:cNvPr id="395" name="Google Shape;395;p10"/>
          <p:cNvSpPr txBox="1"/>
          <p:nvPr/>
        </p:nvSpPr>
        <p:spPr>
          <a:xfrm>
            <a:off x="8277439" y="5590170"/>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63%</a:t>
            </a:r>
            <a:endParaRPr b="1" sz="2400">
              <a:solidFill>
                <a:schemeClr val="lt1"/>
              </a:solidFill>
              <a:latin typeface="Calibri"/>
              <a:ea typeface="Calibri"/>
              <a:cs typeface="Calibri"/>
              <a:sym typeface="Calibri"/>
            </a:endParaRPr>
          </a:p>
        </p:txBody>
      </p:sp>
      <p:sp>
        <p:nvSpPr>
          <p:cNvPr id="396" name="Google Shape;396;p10"/>
          <p:cNvSpPr txBox="1"/>
          <p:nvPr/>
        </p:nvSpPr>
        <p:spPr>
          <a:xfrm>
            <a:off x="9348266" y="5550639"/>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21%</a:t>
            </a:r>
            <a:endParaRPr b="1" sz="2400">
              <a:solidFill>
                <a:schemeClr val="lt1"/>
              </a:solidFill>
              <a:latin typeface="Calibri"/>
              <a:ea typeface="Calibri"/>
              <a:cs typeface="Calibri"/>
              <a:sym typeface="Calibri"/>
            </a:endParaRPr>
          </a:p>
        </p:txBody>
      </p:sp>
      <p:sp>
        <p:nvSpPr>
          <p:cNvPr id="397" name="Google Shape;397;p10"/>
          <p:cNvSpPr txBox="1"/>
          <p:nvPr/>
        </p:nvSpPr>
        <p:spPr>
          <a:xfrm>
            <a:off x="10419092" y="5569554"/>
            <a:ext cx="599250" cy="38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lt1"/>
                </a:solidFill>
                <a:latin typeface="Calibri"/>
                <a:ea typeface="Calibri"/>
                <a:cs typeface="Calibri"/>
                <a:sym typeface="Calibri"/>
              </a:rPr>
              <a:t>15%</a:t>
            </a:r>
            <a:endParaRPr b="1" sz="2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1"/>
          <p:cNvSpPr/>
          <p:nvPr/>
        </p:nvSpPr>
        <p:spPr>
          <a:xfrm>
            <a:off x="-11151" y="6336492"/>
            <a:ext cx="12191999" cy="521508"/>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1"/>
          <p:cNvSpPr txBox="1"/>
          <p:nvPr/>
        </p:nvSpPr>
        <p:spPr>
          <a:xfrm>
            <a:off x="944348" y="903291"/>
            <a:ext cx="9857095"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Demonstrated the feasibility of contemplating an alternative patient centered care for pain related chronic diseases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Demonstrated the use of PROMs in routine clinical practice at the individual patient level throughout the care pathway to finetune and adapt to the patients’ needs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405" name="Google Shape;405;p11"/>
          <p:cNvSpPr txBox="1"/>
          <p:nvPr/>
        </p:nvSpPr>
        <p:spPr>
          <a:xfrm>
            <a:off x="278226" y="256046"/>
            <a:ext cx="11913774"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Lessons learned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2"/>
          <p:cNvSpPr/>
          <p:nvPr/>
        </p:nvSpPr>
        <p:spPr>
          <a:xfrm>
            <a:off x="-11151" y="6336492"/>
            <a:ext cx="12191999" cy="521508"/>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12"/>
          <p:cNvSpPr txBox="1"/>
          <p:nvPr/>
        </p:nvSpPr>
        <p:spPr>
          <a:xfrm>
            <a:off x="692673" y="900669"/>
            <a:ext cx="10833205"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Demonstrated the feasibility of contemplating an alternative patient centered care for pain related chronic diseases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Demonstrated the use of PROMs in routine clinical practice at the individual patient level throughout the care pathway to finetune and adapt to the patients’ needs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413" name="Google Shape;413;p12"/>
          <p:cNvSpPr txBox="1"/>
          <p:nvPr/>
        </p:nvSpPr>
        <p:spPr>
          <a:xfrm>
            <a:off x="267074" y="2501357"/>
            <a:ext cx="11913774"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Next steps </a:t>
            </a:r>
            <a:endParaRPr/>
          </a:p>
        </p:txBody>
      </p:sp>
      <p:sp>
        <p:nvSpPr>
          <p:cNvPr id="414" name="Google Shape;414;p12"/>
          <p:cNvSpPr txBox="1"/>
          <p:nvPr/>
        </p:nvSpPr>
        <p:spPr>
          <a:xfrm>
            <a:off x="692673" y="3171407"/>
            <a:ext cx="11084880" cy="369331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Further evaluate the effect of this multidisciplinary program in opioid/analgesics consumption, frequency of emergency room visits or even the effect on the rate of surgical intervention.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Measure the denominator of the value equation, the “cost” – what is the appropriate costing method?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Implementation in other regions.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“Macro” analysis  : benchmarking between the different centers and creation of learning communities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Use this program as a model to create other pathways in chronic diseases such as long COVID -19 or heart disease.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415" name="Google Shape;415;p12"/>
          <p:cNvSpPr txBox="1"/>
          <p:nvPr/>
        </p:nvSpPr>
        <p:spPr>
          <a:xfrm>
            <a:off x="278226" y="256046"/>
            <a:ext cx="11913774"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Lessons learned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3"/>
          <p:cNvSpPr/>
          <p:nvPr/>
        </p:nvSpPr>
        <p:spPr>
          <a:xfrm>
            <a:off x="-11151" y="0"/>
            <a:ext cx="12191999" cy="6858000"/>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1" name="Google Shape;421;p13"/>
          <p:cNvPicPr preferRelativeResize="0"/>
          <p:nvPr/>
        </p:nvPicPr>
        <p:blipFill rotWithShape="1">
          <a:blip r:embed="rId3">
            <a:alphaModFix/>
          </a:blip>
          <a:srcRect b="0" l="0" r="0" t="0"/>
          <a:stretch/>
        </p:blipFill>
        <p:spPr>
          <a:xfrm>
            <a:off x="4512073" y="1845073"/>
            <a:ext cx="3167854" cy="3167854"/>
          </a:xfrm>
          <a:prstGeom prst="rect">
            <a:avLst/>
          </a:prstGeom>
          <a:noFill/>
          <a:ln>
            <a:noFill/>
          </a:ln>
        </p:spPr>
      </p:pic>
      <p:sp>
        <p:nvSpPr>
          <p:cNvPr id="422" name="Google Shape;422;p13"/>
          <p:cNvSpPr txBox="1"/>
          <p:nvPr/>
        </p:nvSpPr>
        <p:spPr>
          <a:xfrm>
            <a:off x="4772954" y="1247196"/>
            <a:ext cx="290697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400">
                <a:solidFill>
                  <a:schemeClr val="lt1"/>
                </a:solidFill>
                <a:latin typeface="Calibri"/>
                <a:ea typeface="Calibri"/>
                <a:cs typeface="Calibri"/>
                <a:sym typeface="Calibri"/>
              </a:rPr>
              <a:t>Thank you</a:t>
            </a:r>
            <a:endParaRPr b="1" sz="4400">
              <a:solidFill>
                <a:schemeClr val="lt1"/>
              </a:solidFill>
              <a:latin typeface="Calibri"/>
              <a:ea typeface="Calibri"/>
              <a:cs typeface="Calibri"/>
              <a:sym typeface="Calibri"/>
            </a:endParaRPr>
          </a:p>
        </p:txBody>
      </p:sp>
      <p:pic>
        <p:nvPicPr>
          <p:cNvPr id="423" name="Google Shape;423;p13"/>
          <p:cNvPicPr preferRelativeResize="0"/>
          <p:nvPr/>
        </p:nvPicPr>
        <p:blipFill rotWithShape="1">
          <a:blip r:embed="rId4">
            <a:alphaModFix/>
          </a:blip>
          <a:srcRect b="0" l="0" r="0" t="0"/>
          <a:stretch/>
        </p:blipFill>
        <p:spPr>
          <a:xfrm>
            <a:off x="522474" y="6036311"/>
            <a:ext cx="774747" cy="774747"/>
          </a:xfrm>
          <a:prstGeom prst="rect">
            <a:avLst/>
          </a:prstGeom>
          <a:noFill/>
          <a:ln>
            <a:noFill/>
          </a:ln>
        </p:spPr>
      </p:pic>
      <p:sp>
        <p:nvSpPr>
          <p:cNvPr id="424" name="Google Shape;424;p13"/>
          <p:cNvSpPr txBox="1"/>
          <p:nvPr/>
        </p:nvSpPr>
        <p:spPr>
          <a:xfrm>
            <a:off x="827959" y="6184426"/>
            <a:ext cx="32443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EFFFE"/>
              </a:buClr>
              <a:buSzPts val="1800"/>
              <a:buFont typeface="Arial"/>
              <a:buNone/>
            </a:pPr>
            <a:r>
              <a:rPr lang="fr-FR" sz="1800">
                <a:solidFill>
                  <a:srgbClr val="FEFFFE"/>
                </a:solidFill>
                <a:latin typeface="Arial"/>
                <a:ea typeface="Arial"/>
                <a:cs typeface="Arial"/>
                <a:sym typeface="Arial"/>
              </a:rPr>
              <a:t>a</a:t>
            </a:r>
            <a:r>
              <a:rPr b="0" i="0" lang="fr-FR" sz="1800" u="none" cap="none" strike="noStrike">
                <a:solidFill>
                  <a:srgbClr val="FEFFFE"/>
                </a:solidFill>
                <a:latin typeface="Arial"/>
                <a:ea typeface="Arial"/>
                <a:cs typeface="Arial"/>
                <a:sym typeface="Arial"/>
              </a:rPr>
              <a:t>lba.nicolas-boluda@one.fr</a:t>
            </a:r>
            <a:endParaRPr/>
          </a:p>
        </p:txBody>
      </p:sp>
      <p:sp>
        <p:nvSpPr>
          <p:cNvPr id="425" name="Google Shape;425;p13"/>
          <p:cNvSpPr txBox="1"/>
          <p:nvPr/>
        </p:nvSpPr>
        <p:spPr>
          <a:xfrm>
            <a:off x="9311622" y="6166367"/>
            <a:ext cx="274040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EFFFE"/>
              </a:buClr>
              <a:buSzPts val="1800"/>
              <a:buFont typeface="Arial"/>
              <a:buNone/>
            </a:pPr>
            <a:r>
              <a:rPr lang="fr-FR" sz="1800">
                <a:solidFill>
                  <a:srgbClr val="FEFFFE"/>
                </a:solidFill>
                <a:latin typeface="Arial"/>
                <a:ea typeface="Arial"/>
                <a:cs typeface="Arial"/>
                <a:sym typeface="Arial"/>
              </a:rPr>
              <a:t>o</a:t>
            </a:r>
            <a:r>
              <a:rPr b="0" i="0" lang="fr-FR" sz="1800" u="none" cap="none" strike="noStrike">
                <a:solidFill>
                  <a:srgbClr val="FEFFFE"/>
                </a:solidFill>
                <a:latin typeface="Arial"/>
                <a:ea typeface="Arial"/>
                <a:cs typeface="Arial"/>
                <a:sym typeface="Arial"/>
              </a:rPr>
              <a:t>neclinic.fr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p:nvPr/>
        </p:nvSpPr>
        <p:spPr>
          <a:xfrm>
            <a:off x="0" y="0"/>
            <a:ext cx="12192000" cy="6858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18181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grpSp>
        <p:nvGrpSpPr>
          <p:cNvPr id="106" name="Google Shape;106;p1"/>
          <p:cNvGrpSpPr/>
          <p:nvPr/>
        </p:nvGrpSpPr>
        <p:grpSpPr>
          <a:xfrm>
            <a:off x="0" y="0"/>
            <a:ext cx="12192338" cy="6858012"/>
            <a:chOff x="0" y="0"/>
            <a:chExt cx="18288507" cy="10287018"/>
          </a:xfrm>
        </p:grpSpPr>
        <p:pic>
          <p:nvPicPr>
            <p:cNvPr id="107" name="Google Shape;107;p1"/>
            <p:cNvPicPr preferRelativeResize="0"/>
            <p:nvPr/>
          </p:nvPicPr>
          <p:blipFill rotWithShape="1">
            <a:blip r:embed="rId3">
              <a:alphaModFix/>
            </a:blip>
            <a:srcRect b="0" l="0" r="0" t="0"/>
            <a:stretch/>
          </p:blipFill>
          <p:spPr>
            <a:xfrm>
              <a:off x="0" y="0"/>
              <a:ext cx="11487149" cy="6966490"/>
            </a:xfrm>
            <a:prstGeom prst="rect">
              <a:avLst/>
            </a:prstGeom>
            <a:noFill/>
            <a:ln>
              <a:noFill/>
            </a:ln>
          </p:spPr>
        </p:pic>
        <p:sp>
          <p:nvSpPr>
            <p:cNvPr id="108" name="Google Shape;108;p1"/>
            <p:cNvSpPr/>
            <p:nvPr/>
          </p:nvSpPr>
          <p:spPr>
            <a:xfrm>
              <a:off x="3536822" y="0"/>
              <a:ext cx="14751685" cy="10287000"/>
            </a:xfrm>
            <a:custGeom>
              <a:rect b="b" l="l" r="r" t="t"/>
              <a:pathLst>
                <a:path extrusionOk="0" h="10287000" w="14751685">
                  <a:moveTo>
                    <a:pt x="14751178" y="10287000"/>
                  </a:moveTo>
                  <a:lnTo>
                    <a:pt x="3138312" y="10287000"/>
                  </a:lnTo>
                  <a:lnTo>
                    <a:pt x="0" y="6770110"/>
                  </a:lnTo>
                  <a:lnTo>
                    <a:pt x="7586795" y="0"/>
                  </a:lnTo>
                  <a:lnTo>
                    <a:pt x="14751179" y="0"/>
                  </a:lnTo>
                  <a:lnTo>
                    <a:pt x="14751178" y="10287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09" name="Google Shape;109;p1"/>
            <p:cNvSpPr/>
            <p:nvPr/>
          </p:nvSpPr>
          <p:spPr>
            <a:xfrm>
              <a:off x="1561" y="0"/>
              <a:ext cx="5153025" cy="4714875"/>
            </a:xfrm>
            <a:custGeom>
              <a:rect b="b" l="l" r="r" t="t"/>
              <a:pathLst>
                <a:path extrusionOk="0" h="4714875" w="5153025">
                  <a:moveTo>
                    <a:pt x="0" y="4714741"/>
                  </a:moveTo>
                  <a:lnTo>
                    <a:pt x="0" y="0"/>
                  </a:lnTo>
                  <a:lnTo>
                    <a:pt x="5153024" y="0"/>
                  </a:lnTo>
                  <a:lnTo>
                    <a:pt x="0" y="4714741"/>
                  </a:lnTo>
                  <a:close/>
                </a:path>
              </a:pathLst>
            </a:custGeom>
            <a:solidFill>
              <a:srgbClr val="EFEBE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0" name="Google Shape;110;p1"/>
            <p:cNvSpPr/>
            <p:nvPr/>
          </p:nvSpPr>
          <p:spPr>
            <a:xfrm>
              <a:off x="0" y="18"/>
              <a:ext cx="7896225" cy="10287000"/>
            </a:xfrm>
            <a:custGeom>
              <a:rect b="b" l="l" r="r" t="t"/>
              <a:pathLst>
                <a:path extrusionOk="0" h="10287000" w="7896225">
                  <a:moveTo>
                    <a:pt x="7896224" y="10286963"/>
                  </a:moveTo>
                  <a:lnTo>
                    <a:pt x="0" y="10286963"/>
                  </a:lnTo>
                  <a:lnTo>
                    <a:pt x="0" y="0"/>
                  </a:lnTo>
                  <a:lnTo>
                    <a:pt x="7896224" y="10286963"/>
                  </a:lnTo>
                  <a:close/>
                </a:path>
              </a:pathLst>
            </a:custGeom>
            <a:solidFill>
              <a:srgbClr val="79331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111" name="Google Shape;111;p1"/>
            <p:cNvPicPr preferRelativeResize="0"/>
            <p:nvPr/>
          </p:nvPicPr>
          <p:blipFill rotWithShape="1">
            <a:blip r:embed="rId4">
              <a:alphaModFix/>
            </a:blip>
            <a:srcRect b="0" l="0" r="0" t="0"/>
            <a:stretch/>
          </p:blipFill>
          <p:spPr>
            <a:xfrm>
              <a:off x="12675966" y="666555"/>
              <a:ext cx="4581524" cy="1695449"/>
            </a:xfrm>
            <a:prstGeom prst="rect">
              <a:avLst/>
            </a:prstGeom>
            <a:noFill/>
            <a:ln>
              <a:noFill/>
            </a:ln>
          </p:spPr>
        </p:pic>
        <p:pic>
          <p:nvPicPr>
            <p:cNvPr id="112" name="Google Shape;112;p1"/>
            <p:cNvPicPr preferRelativeResize="0"/>
            <p:nvPr/>
          </p:nvPicPr>
          <p:blipFill rotWithShape="1">
            <a:blip r:embed="rId5">
              <a:alphaModFix/>
            </a:blip>
            <a:srcRect b="0" l="0" r="0" t="0"/>
            <a:stretch/>
          </p:blipFill>
          <p:spPr>
            <a:xfrm>
              <a:off x="453659" y="5811586"/>
              <a:ext cx="4248149" cy="4248149"/>
            </a:xfrm>
            <a:prstGeom prst="rect">
              <a:avLst/>
            </a:prstGeom>
            <a:noFill/>
            <a:ln>
              <a:noFill/>
            </a:ln>
          </p:spPr>
        </p:pic>
      </p:grpSp>
      <p:sp>
        <p:nvSpPr>
          <p:cNvPr id="113" name="Google Shape;113;p1"/>
          <p:cNvSpPr txBox="1"/>
          <p:nvPr/>
        </p:nvSpPr>
        <p:spPr>
          <a:xfrm>
            <a:off x="4783382" y="5575931"/>
            <a:ext cx="6731570" cy="644193"/>
          </a:xfrm>
          <a:prstGeom prst="rect">
            <a:avLst/>
          </a:prstGeom>
          <a:noFill/>
          <a:ln>
            <a:noFill/>
          </a:ln>
        </p:spPr>
        <p:txBody>
          <a:bodyPr anchorCtr="0" anchor="t" bIns="0" lIns="0" spcFirstLastPara="1" rIns="0" wrap="square" tIns="8025">
            <a:spAutoFit/>
          </a:bodyPr>
          <a:lstStyle/>
          <a:p>
            <a:pPr indent="-1510952" lvl="0" marL="1518996" marR="3387" rtl="0" algn="r">
              <a:lnSpc>
                <a:spcPct val="115700"/>
              </a:lnSpc>
              <a:spcBef>
                <a:spcPts val="0"/>
              </a:spcBef>
              <a:spcAft>
                <a:spcPts val="0"/>
              </a:spcAft>
              <a:buNone/>
            </a:pPr>
            <a:r>
              <a:rPr b="1" lang="fr-FR" sz="1800">
                <a:solidFill>
                  <a:srgbClr val="181818"/>
                </a:solidFill>
                <a:latin typeface="Calibri"/>
                <a:ea typeface="Calibri"/>
                <a:cs typeface="Calibri"/>
                <a:sym typeface="Calibri"/>
              </a:rPr>
              <a:t>Alba Nicolas-Boluda</a:t>
            </a:r>
            <a:r>
              <a:rPr lang="fr-FR" sz="1800">
                <a:solidFill>
                  <a:srgbClr val="181818"/>
                </a:solidFill>
                <a:latin typeface="Calibri"/>
                <a:ea typeface="Calibri"/>
                <a:cs typeface="Calibri"/>
                <a:sym typeface="Calibri"/>
              </a:rPr>
              <a:t>, Marc Even, Laura Contente, </a:t>
            </a:r>
            <a:endParaRPr sz="1800">
              <a:solidFill>
                <a:srgbClr val="181818"/>
              </a:solidFill>
              <a:latin typeface="Calibri"/>
              <a:ea typeface="Calibri"/>
              <a:cs typeface="Calibri"/>
              <a:sym typeface="Calibri"/>
            </a:endParaRPr>
          </a:p>
          <a:p>
            <a:pPr indent="-1510952" lvl="0" marL="1518996" marR="3387" rtl="0" algn="r">
              <a:lnSpc>
                <a:spcPct val="115700"/>
              </a:lnSpc>
              <a:spcBef>
                <a:spcPts val="63"/>
              </a:spcBef>
              <a:spcAft>
                <a:spcPts val="0"/>
              </a:spcAft>
              <a:buNone/>
            </a:pPr>
            <a:r>
              <a:rPr lang="fr-FR" sz="1800">
                <a:solidFill>
                  <a:srgbClr val="181818"/>
                </a:solidFill>
                <a:latin typeface="Calibri"/>
                <a:ea typeface="Calibri"/>
                <a:cs typeface="Calibri"/>
                <a:sym typeface="Calibri"/>
              </a:rPr>
              <a:t> Arnaud Fauconnier,  Jérôme Bouaziz</a:t>
            </a:r>
            <a:endParaRPr sz="1800">
              <a:solidFill>
                <a:schemeClr val="dk1"/>
              </a:solidFill>
              <a:latin typeface="Calibri"/>
              <a:ea typeface="Calibri"/>
              <a:cs typeface="Calibri"/>
              <a:sym typeface="Calibri"/>
            </a:endParaRPr>
          </a:p>
        </p:txBody>
      </p:sp>
      <p:sp>
        <p:nvSpPr>
          <p:cNvPr id="114" name="Google Shape;114;p1"/>
          <p:cNvSpPr txBox="1"/>
          <p:nvPr/>
        </p:nvSpPr>
        <p:spPr>
          <a:xfrm>
            <a:off x="7363460" y="6391340"/>
            <a:ext cx="5528310" cy="295444"/>
          </a:xfrm>
          <a:prstGeom prst="rect">
            <a:avLst/>
          </a:prstGeom>
          <a:noFill/>
          <a:ln>
            <a:noFill/>
          </a:ln>
        </p:spPr>
        <p:txBody>
          <a:bodyPr anchorCtr="0" anchor="t" bIns="0" lIns="0" spcFirstLastPara="1" rIns="0" wrap="square" tIns="8025">
            <a:spAutoFit/>
          </a:bodyPr>
          <a:lstStyle/>
          <a:p>
            <a:pPr indent="0" lvl="0" marL="0" marR="0" rtl="0" algn="ctr">
              <a:spcBef>
                <a:spcPts val="0"/>
              </a:spcBef>
              <a:spcAft>
                <a:spcPts val="0"/>
              </a:spcAft>
              <a:buNone/>
            </a:pPr>
            <a:r>
              <a:rPr b="1" lang="fr-FR" sz="1867">
                <a:solidFill>
                  <a:srgbClr val="7F7F7F"/>
                </a:solidFill>
                <a:latin typeface="Calibri"/>
                <a:ea typeface="Calibri"/>
                <a:cs typeface="Calibri"/>
                <a:sym typeface="Calibri"/>
              </a:rPr>
              <a:t>Boston, November 3rd 2022</a:t>
            </a:r>
            <a:endParaRPr/>
          </a:p>
        </p:txBody>
      </p:sp>
      <p:sp>
        <p:nvSpPr>
          <p:cNvPr id="115" name="Google Shape;115;p1"/>
          <p:cNvSpPr txBox="1"/>
          <p:nvPr/>
        </p:nvSpPr>
        <p:spPr>
          <a:xfrm>
            <a:off x="4037162" y="2983609"/>
            <a:ext cx="7539487" cy="230832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fr-FR" sz="3600">
                <a:solidFill>
                  <a:schemeClr val="dk1"/>
                </a:solidFill>
                <a:latin typeface="Calibri"/>
                <a:ea typeface="Calibri"/>
                <a:cs typeface="Calibri"/>
                <a:sym typeface="Calibri"/>
              </a:rPr>
              <a:t>Implementation of a multidisciplinary personalized endometriosis management program in French primary care clinics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p:nvPr/>
        </p:nvSpPr>
        <p:spPr>
          <a:xfrm>
            <a:off x="0" y="0"/>
            <a:ext cx="12192000" cy="6858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18181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grpSp>
        <p:nvGrpSpPr>
          <p:cNvPr id="122" name="Google Shape;122;p2"/>
          <p:cNvGrpSpPr/>
          <p:nvPr/>
        </p:nvGrpSpPr>
        <p:grpSpPr>
          <a:xfrm>
            <a:off x="0" y="1"/>
            <a:ext cx="12192000" cy="6857807"/>
            <a:chOff x="0" y="2"/>
            <a:chExt cx="18288000" cy="10286710"/>
          </a:xfrm>
        </p:grpSpPr>
        <p:sp>
          <p:nvSpPr>
            <p:cNvPr id="123" name="Google Shape;123;p2"/>
            <p:cNvSpPr/>
            <p:nvPr/>
          </p:nvSpPr>
          <p:spPr>
            <a:xfrm>
              <a:off x="0" y="4114512"/>
              <a:ext cx="18288000" cy="6172200"/>
            </a:xfrm>
            <a:custGeom>
              <a:rect b="b" l="l" r="r" t="t"/>
              <a:pathLst>
                <a:path extrusionOk="0" h="6172200" w="18288000">
                  <a:moveTo>
                    <a:pt x="18287998" y="6172199"/>
                  </a:moveTo>
                  <a:lnTo>
                    <a:pt x="0" y="6172199"/>
                  </a:lnTo>
                  <a:lnTo>
                    <a:pt x="0" y="0"/>
                  </a:lnTo>
                  <a:lnTo>
                    <a:pt x="18287998" y="0"/>
                  </a:lnTo>
                  <a:lnTo>
                    <a:pt x="18287998" y="6172199"/>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124" name="Google Shape;124;p2"/>
            <p:cNvPicPr preferRelativeResize="0"/>
            <p:nvPr/>
          </p:nvPicPr>
          <p:blipFill rotWithShape="1">
            <a:blip r:embed="rId3">
              <a:alphaModFix/>
            </a:blip>
            <a:srcRect b="27248" l="0" r="0" t="0"/>
            <a:stretch/>
          </p:blipFill>
          <p:spPr>
            <a:xfrm>
              <a:off x="0" y="2"/>
              <a:ext cx="18287999" cy="2993586"/>
            </a:xfrm>
            <a:prstGeom prst="rect">
              <a:avLst/>
            </a:prstGeom>
            <a:noFill/>
            <a:ln>
              <a:noFill/>
            </a:ln>
          </p:spPr>
        </p:pic>
        <p:pic>
          <p:nvPicPr>
            <p:cNvPr id="125" name="Google Shape;125;p2"/>
            <p:cNvPicPr preferRelativeResize="0"/>
            <p:nvPr/>
          </p:nvPicPr>
          <p:blipFill rotWithShape="1">
            <a:blip r:embed="rId4">
              <a:alphaModFix/>
            </a:blip>
            <a:srcRect b="0" l="0" r="0" t="0"/>
            <a:stretch/>
          </p:blipFill>
          <p:spPr>
            <a:xfrm>
              <a:off x="1904549" y="2316305"/>
              <a:ext cx="1981200" cy="1981200"/>
            </a:xfrm>
            <a:prstGeom prst="rect">
              <a:avLst/>
            </a:prstGeom>
            <a:noFill/>
            <a:ln>
              <a:noFill/>
            </a:ln>
          </p:spPr>
        </p:pic>
        <p:sp>
          <p:nvSpPr>
            <p:cNvPr id="126" name="Google Shape;126;p2"/>
            <p:cNvSpPr/>
            <p:nvPr/>
          </p:nvSpPr>
          <p:spPr>
            <a:xfrm>
              <a:off x="10392195" y="2392995"/>
              <a:ext cx="1981200" cy="1981200"/>
            </a:xfrm>
            <a:custGeom>
              <a:rect b="b" l="l" r="r" t="t"/>
              <a:pathLst>
                <a:path extrusionOk="0" h="1981200" w="1981200">
                  <a:moveTo>
                    <a:pt x="990600" y="1981200"/>
                  </a:moveTo>
                  <a:lnTo>
                    <a:pt x="942604" y="1980057"/>
                  </a:lnTo>
                  <a:lnTo>
                    <a:pt x="895198" y="1976665"/>
                  </a:lnTo>
                  <a:lnTo>
                    <a:pt x="848434" y="1971074"/>
                  </a:lnTo>
                  <a:lnTo>
                    <a:pt x="802362" y="1963338"/>
                  </a:lnTo>
                  <a:lnTo>
                    <a:pt x="757036" y="1953506"/>
                  </a:lnTo>
                  <a:lnTo>
                    <a:pt x="712508" y="1941633"/>
                  </a:lnTo>
                  <a:lnTo>
                    <a:pt x="668828" y="1927768"/>
                  </a:lnTo>
                  <a:lnTo>
                    <a:pt x="626049" y="1911966"/>
                  </a:lnTo>
                  <a:lnTo>
                    <a:pt x="584223" y="1894276"/>
                  </a:lnTo>
                  <a:lnTo>
                    <a:pt x="543401" y="1874751"/>
                  </a:lnTo>
                  <a:lnTo>
                    <a:pt x="503636" y="1853443"/>
                  </a:lnTo>
                  <a:lnTo>
                    <a:pt x="464979" y="1830405"/>
                  </a:lnTo>
                  <a:lnTo>
                    <a:pt x="427483" y="1805687"/>
                  </a:lnTo>
                  <a:lnTo>
                    <a:pt x="391199" y="1779341"/>
                  </a:lnTo>
                  <a:lnTo>
                    <a:pt x="356179" y="1751420"/>
                  </a:lnTo>
                  <a:lnTo>
                    <a:pt x="322475" y="1721976"/>
                  </a:lnTo>
                  <a:lnTo>
                    <a:pt x="290140" y="1691060"/>
                  </a:lnTo>
                  <a:lnTo>
                    <a:pt x="259223" y="1658724"/>
                  </a:lnTo>
                  <a:lnTo>
                    <a:pt x="229779" y="1625020"/>
                  </a:lnTo>
                  <a:lnTo>
                    <a:pt x="201858" y="1590000"/>
                  </a:lnTo>
                  <a:lnTo>
                    <a:pt x="175513" y="1553716"/>
                  </a:lnTo>
                  <a:lnTo>
                    <a:pt x="150794" y="1516220"/>
                  </a:lnTo>
                  <a:lnTo>
                    <a:pt x="127756" y="1477563"/>
                  </a:lnTo>
                  <a:lnTo>
                    <a:pt x="106448" y="1437798"/>
                  </a:lnTo>
                  <a:lnTo>
                    <a:pt x="86923" y="1396977"/>
                  </a:lnTo>
                  <a:lnTo>
                    <a:pt x="69233" y="1355150"/>
                  </a:lnTo>
                  <a:lnTo>
                    <a:pt x="53431" y="1312371"/>
                  </a:lnTo>
                  <a:lnTo>
                    <a:pt x="39566" y="1268691"/>
                  </a:lnTo>
                  <a:lnTo>
                    <a:pt x="27693" y="1224163"/>
                  </a:lnTo>
                  <a:lnTo>
                    <a:pt x="17862" y="1178837"/>
                  </a:lnTo>
                  <a:lnTo>
                    <a:pt x="10125" y="1132765"/>
                  </a:lnTo>
                  <a:lnTo>
                    <a:pt x="4534" y="1086001"/>
                  </a:lnTo>
                  <a:lnTo>
                    <a:pt x="1142" y="1038595"/>
                  </a:lnTo>
                  <a:lnTo>
                    <a:pt x="0" y="990600"/>
                  </a:lnTo>
                  <a:lnTo>
                    <a:pt x="1142" y="942604"/>
                  </a:lnTo>
                  <a:lnTo>
                    <a:pt x="4534" y="895198"/>
                  </a:lnTo>
                  <a:lnTo>
                    <a:pt x="10125" y="848434"/>
                  </a:lnTo>
                  <a:lnTo>
                    <a:pt x="17862" y="802362"/>
                  </a:lnTo>
                  <a:lnTo>
                    <a:pt x="27693" y="757036"/>
                  </a:lnTo>
                  <a:lnTo>
                    <a:pt x="39566" y="712508"/>
                  </a:lnTo>
                  <a:lnTo>
                    <a:pt x="53431" y="668828"/>
                  </a:lnTo>
                  <a:lnTo>
                    <a:pt x="69233" y="626049"/>
                  </a:lnTo>
                  <a:lnTo>
                    <a:pt x="86923" y="584223"/>
                  </a:lnTo>
                  <a:lnTo>
                    <a:pt x="106448" y="543401"/>
                  </a:lnTo>
                  <a:lnTo>
                    <a:pt x="127756" y="503636"/>
                  </a:lnTo>
                  <a:lnTo>
                    <a:pt x="150794" y="464979"/>
                  </a:lnTo>
                  <a:lnTo>
                    <a:pt x="175513" y="427483"/>
                  </a:lnTo>
                  <a:lnTo>
                    <a:pt x="201858" y="391199"/>
                  </a:lnTo>
                  <a:lnTo>
                    <a:pt x="229779" y="356179"/>
                  </a:lnTo>
                  <a:lnTo>
                    <a:pt x="259223" y="322475"/>
                  </a:lnTo>
                  <a:lnTo>
                    <a:pt x="290140" y="290140"/>
                  </a:lnTo>
                  <a:lnTo>
                    <a:pt x="322475" y="259223"/>
                  </a:lnTo>
                  <a:lnTo>
                    <a:pt x="356179" y="229779"/>
                  </a:lnTo>
                  <a:lnTo>
                    <a:pt x="391199" y="201858"/>
                  </a:lnTo>
                  <a:lnTo>
                    <a:pt x="427483" y="175513"/>
                  </a:lnTo>
                  <a:lnTo>
                    <a:pt x="464979" y="150794"/>
                  </a:lnTo>
                  <a:lnTo>
                    <a:pt x="503636" y="127756"/>
                  </a:lnTo>
                  <a:lnTo>
                    <a:pt x="543401" y="106448"/>
                  </a:lnTo>
                  <a:lnTo>
                    <a:pt x="584223" y="86923"/>
                  </a:lnTo>
                  <a:lnTo>
                    <a:pt x="626049" y="69233"/>
                  </a:lnTo>
                  <a:lnTo>
                    <a:pt x="668828" y="53431"/>
                  </a:lnTo>
                  <a:lnTo>
                    <a:pt x="712508" y="39566"/>
                  </a:lnTo>
                  <a:lnTo>
                    <a:pt x="757036" y="27693"/>
                  </a:lnTo>
                  <a:lnTo>
                    <a:pt x="802362" y="17862"/>
                  </a:lnTo>
                  <a:lnTo>
                    <a:pt x="848434" y="10125"/>
                  </a:lnTo>
                  <a:lnTo>
                    <a:pt x="895198" y="4534"/>
                  </a:lnTo>
                  <a:lnTo>
                    <a:pt x="942604" y="1142"/>
                  </a:lnTo>
                  <a:lnTo>
                    <a:pt x="990600" y="0"/>
                  </a:lnTo>
                  <a:lnTo>
                    <a:pt x="1038595" y="1142"/>
                  </a:lnTo>
                  <a:lnTo>
                    <a:pt x="1086001" y="4534"/>
                  </a:lnTo>
                  <a:lnTo>
                    <a:pt x="1132765" y="10125"/>
                  </a:lnTo>
                  <a:lnTo>
                    <a:pt x="1178837" y="17862"/>
                  </a:lnTo>
                  <a:lnTo>
                    <a:pt x="1224163" y="27693"/>
                  </a:lnTo>
                  <a:lnTo>
                    <a:pt x="1268691" y="39566"/>
                  </a:lnTo>
                  <a:lnTo>
                    <a:pt x="1312371" y="53431"/>
                  </a:lnTo>
                  <a:lnTo>
                    <a:pt x="1355150" y="69233"/>
                  </a:lnTo>
                  <a:lnTo>
                    <a:pt x="1396977" y="86923"/>
                  </a:lnTo>
                  <a:lnTo>
                    <a:pt x="1437798" y="106448"/>
                  </a:lnTo>
                  <a:lnTo>
                    <a:pt x="1477563" y="127756"/>
                  </a:lnTo>
                  <a:lnTo>
                    <a:pt x="1516220" y="150794"/>
                  </a:lnTo>
                  <a:lnTo>
                    <a:pt x="1553716" y="175513"/>
                  </a:lnTo>
                  <a:lnTo>
                    <a:pt x="1590000" y="201858"/>
                  </a:lnTo>
                  <a:lnTo>
                    <a:pt x="1625020" y="229779"/>
                  </a:lnTo>
                  <a:lnTo>
                    <a:pt x="1658724" y="259223"/>
                  </a:lnTo>
                  <a:lnTo>
                    <a:pt x="1691060" y="290140"/>
                  </a:lnTo>
                  <a:lnTo>
                    <a:pt x="1721976" y="322475"/>
                  </a:lnTo>
                  <a:lnTo>
                    <a:pt x="1751420" y="356179"/>
                  </a:lnTo>
                  <a:lnTo>
                    <a:pt x="1779341" y="391199"/>
                  </a:lnTo>
                  <a:lnTo>
                    <a:pt x="1805687" y="427483"/>
                  </a:lnTo>
                  <a:lnTo>
                    <a:pt x="1830405" y="464979"/>
                  </a:lnTo>
                  <a:lnTo>
                    <a:pt x="1853443" y="503636"/>
                  </a:lnTo>
                  <a:lnTo>
                    <a:pt x="1874751" y="543401"/>
                  </a:lnTo>
                  <a:lnTo>
                    <a:pt x="1894276" y="584223"/>
                  </a:lnTo>
                  <a:lnTo>
                    <a:pt x="1911966" y="626049"/>
                  </a:lnTo>
                  <a:lnTo>
                    <a:pt x="1927768" y="668828"/>
                  </a:lnTo>
                  <a:lnTo>
                    <a:pt x="1941633" y="712508"/>
                  </a:lnTo>
                  <a:lnTo>
                    <a:pt x="1953506" y="757036"/>
                  </a:lnTo>
                  <a:lnTo>
                    <a:pt x="1963338" y="802362"/>
                  </a:lnTo>
                  <a:lnTo>
                    <a:pt x="1971074" y="848434"/>
                  </a:lnTo>
                  <a:lnTo>
                    <a:pt x="1976665" y="895198"/>
                  </a:lnTo>
                  <a:lnTo>
                    <a:pt x="1980057" y="942604"/>
                  </a:lnTo>
                  <a:lnTo>
                    <a:pt x="1981200" y="990600"/>
                  </a:lnTo>
                  <a:lnTo>
                    <a:pt x="1980057" y="1038595"/>
                  </a:lnTo>
                  <a:lnTo>
                    <a:pt x="1976665" y="1086001"/>
                  </a:lnTo>
                  <a:lnTo>
                    <a:pt x="1971074" y="1132765"/>
                  </a:lnTo>
                  <a:lnTo>
                    <a:pt x="1963338" y="1178837"/>
                  </a:lnTo>
                  <a:lnTo>
                    <a:pt x="1953506" y="1224163"/>
                  </a:lnTo>
                  <a:lnTo>
                    <a:pt x="1941633" y="1268691"/>
                  </a:lnTo>
                  <a:lnTo>
                    <a:pt x="1927768" y="1312371"/>
                  </a:lnTo>
                  <a:lnTo>
                    <a:pt x="1911966" y="1355150"/>
                  </a:lnTo>
                  <a:lnTo>
                    <a:pt x="1894276" y="1396977"/>
                  </a:lnTo>
                  <a:lnTo>
                    <a:pt x="1874751" y="1437798"/>
                  </a:lnTo>
                  <a:lnTo>
                    <a:pt x="1853443" y="1477563"/>
                  </a:lnTo>
                  <a:lnTo>
                    <a:pt x="1830405" y="1516220"/>
                  </a:lnTo>
                  <a:lnTo>
                    <a:pt x="1805687" y="1553716"/>
                  </a:lnTo>
                  <a:lnTo>
                    <a:pt x="1779341" y="1590000"/>
                  </a:lnTo>
                  <a:lnTo>
                    <a:pt x="1751420" y="1625020"/>
                  </a:lnTo>
                  <a:lnTo>
                    <a:pt x="1721976" y="1658724"/>
                  </a:lnTo>
                  <a:lnTo>
                    <a:pt x="1691060" y="1691060"/>
                  </a:lnTo>
                  <a:lnTo>
                    <a:pt x="1658724" y="1721976"/>
                  </a:lnTo>
                  <a:lnTo>
                    <a:pt x="1625020" y="1751420"/>
                  </a:lnTo>
                  <a:lnTo>
                    <a:pt x="1590000" y="1779341"/>
                  </a:lnTo>
                  <a:lnTo>
                    <a:pt x="1553716" y="1805687"/>
                  </a:lnTo>
                  <a:lnTo>
                    <a:pt x="1516220" y="1830405"/>
                  </a:lnTo>
                  <a:lnTo>
                    <a:pt x="1477563" y="1853443"/>
                  </a:lnTo>
                  <a:lnTo>
                    <a:pt x="1437798" y="1874751"/>
                  </a:lnTo>
                  <a:lnTo>
                    <a:pt x="1396977" y="1894276"/>
                  </a:lnTo>
                  <a:lnTo>
                    <a:pt x="1355150" y="1911966"/>
                  </a:lnTo>
                  <a:lnTo>
                    <a:pt x="1312371" y="1927768"/>
                  </a:lnTo>
                  <a:lnTo>
                    <a:pt x="1268691" y="1941633"/>
                  </a:lnTo>
                  <a:lnTo>
                    <a:pt x="1224163" y="1953506"/>
                  </a:lnTo>
                  <a:lnTo>
                    <a:pt x="1178837" y="1963338"/>
                  </a:lnTo>
                  <a:lnTo>
                    <a:pt x="1132765" y="1971074"/>
                  </a:lnTo>
                  <a:lnTo>
                    <a:pt x="1086001" y="1976665"/>
                  </a:lnTo>
                  <a:lnTo>
                    <a:pt x="1038595" y="1980057"/>
                  </a:lnTo>
                  <a:lnTo>
                    <a:pt x="990600" y="1981200"/>
                  </a:lnTo>
                  <a:close/>
                </a:path>
              </a:pathLst>
            </a:custGeom>
            <a:solidFill>
              <a:srgbClr val="79331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127" name="Google Shape;127;p2"/>
            <p:cNvPicPr preferRelativeResize="0"/>
            <p:nvPr/>
          </p:nvPicPr>
          <p:blipFill rotWithShape="1">
            <a:blip r:embed="rId5">
              <a:alphaModFix/>
            </a:blip>
            <a:srcRect b="0" l="0" r="0" t="0"/>
            <a:stretch/>
          </p:blipFill>
          <p:spPr>
            <a:xfrm>
              <a:off x="5973008" y="2342213"/>
              <a:ext cx="1981200" cy="1981200"/>
            </a:xfrm>
            <a:prstGeom prst="rect">
              <a:avLst/>
            </a:prstGeom>
            <a:noFill/>
            <a:ln>
              <a:noFill/>
            </a:ln>
          </p:spPr>
        </p:pic>
        <p:sp>
          <p:nvSpPr>
            <p:cNvPr id="128" name="Google Shape;128;p2"/>
            <p:cNvSpPr/>
            <p:nvPr/>
          </p:nvSpPr>
          <p:spPr>
            <a:xfrm>
              <a:off x="14402252" y="2363288"/>
              <a:ext cx="1981200" cy="1981200"/>
            </a:xfrm>
            <a:custGeom>
              <a:rect b="b" l="l" r="r" t="t"/>
              <a:pathLst>
                <a:path extrusionOk="0" h="1981200" w="1981200">
                  <a:moveTo>
                    <a:pt x="990600" y="1981200"/>
                  </a:moveTo>
                  <a:lnTo>
                    <a:pt x="942604" y="1980057"/>
                  </a:lnTo>
                  <a:lnTo>
                    <a:pt x="895198" y="1976665"/>
                  </a:lnTo>
                  <a:lnTo>
                    <a:pt x="848434" y="1971074"/>
                  </a:lnTo>
                  <a:lnTo>
                    <a:pt x="802362" y="1963338"/>
                  </a:lnTo>
                  <a:lnTo>
                    <a:pt x="757036" y="1953506"/>
                  </a:lnTo>
                  <a:lnTo>
                    <a:pt x="712508" y="1941633"/>
                  </a:lnTo>
                  <a:lnTo>
                    <a:pt x="668828" y="1927768"/>
                  </a:lnTo>
                  <a:lnTo>
                    <a:pt x="626049" y="1911966"/>
                  </a:lnTo>
                  <a:lnTo>
                    <a:pt x="584223" y="1894276"/>
                  </a:lnTo>
                  <a:lnTo>
                    <a:pt x="543401" y="1874751"/>
                  </a:lnTo>
                  <a:lnTo>
                    <a:pt x="503636" y="1853443"/>
                  </a:lnTo>
                  <a:lnTo>
                    <a:pt x="464979" y="1830405"/>
                  </a:lnTo>
                  <a:lnTo>
                    <a:pt x="427483" y="1805687"/>
                  </a:lnTo>
                  <a:lnTo>
                    <a:pt x="391199" y="1779341"/>
                  </a:lnTo>
                  <a:lnTo>
                    <a:pt x="356179" y="1751420"/>
                  </a:lnTo>
                  <a:lnTo>
                    <a:pt x="322475" y="1721976"/>
                  </a:lnTo>
                  <a:lnTo>
                    <a:pt x="290140" y="1691060"/>
                  </a:lnTo>
                  <a:lnTo>
                    <a:pt x="259223" y="1658724"/>
                  </a:lnTo>
                  <a:lnTo>
                    <a:pt x="229779" y="1625020"/>
                  </a:lnTo>
                  <a:lnTo>
                    <a:pt x="201858" y="1590000"/>
                  </a:lnTo>
                  <a:lnTo>
                    <a:pt x="175513" y="1553716"/>
                  </a:lnTo>
                  <a:lnTo>
                    <a:pt x="150794" y="1516220"/>
                  </a:lnTo>
                  <a:lnTo>
                    <a:pt x="127756" y="1477563"/>
                  </a:lnTo>
                  <a:lnTo>
                    <a:pt x="106448" y="1437798"/>
                  </a:lnTo>
                  <a:lnTo>
                    <a:pt x="86923" y="1396977"/>
                  </a:lnTo>
                  <a:lnTo>
                    <a:pt x="69233" y="1355150"/>
                  </a:lnTo>
                  <a:lnTo>
                    <a:pt x="53431" y="1312371"/>
                  </a:lnTo>
                  <a:lnTo>
                    <a:pt x="39566" y="1268691"/>
                  </a:lnTo>
                  <a:lnTo>
                    <a:pt x="27693" y="1224163"/>
                  </a:lnTo>
                  <a:lnTo>
                    <a:pt x="17862" y="1178837"/>
                  </a:lnTo>
                  <a:lnTo>
                    <a:pt x="10125" y="1132765"/>
                  </a:lnTo>
                  <a:lnTo>
                    <a:pt x="4534" y="1086001"/>
                  </a:lnTo>
                  <a:lnTo>
                    <a:pt x="1142" y="1038595"/>
                  </a:lnTo>
                  <a:lnTo>
                    <a:pt x="0" y="990600"/>
                  </a:lnTo>
                  <a:lnTo>
                    <a:pt x="1142" y="942604"/>
                  </a:lnTo>
                  <a:lnTo>
                    <a:pt x="4534" y="895198"/>
                  </a:lnTo>
                  <a:lnTo>
                    <a:pt x="10125" y="848434"/>
                  </a:lnTo>
                  <a:lnTo>
                    <a:pt x="17862" y="802362"/>
                  </a:lnTo>
                  <a:lnTo>
                    <a:pt x="27693" y="757036"/>
                  </a:lnTo>
                  <a:lnTo>
                    <a:pt x="39566" y="712508"/>
                  </a:lnTo>
                  <a:lnTo>
                    <a:pt x="53431" y="668828"/>
                  </a:lnTo>
                  <a:lnTo>
                    <a:pt x="69233" y="626049"/>
                  </a:lnTo>
                  <a:lnTo>
                    <a:pt x="86923" y="584223"/>
                  </a:lnTo>
                  <a:lnTo>
                    <a:pt x="106448" y="543401"/>
                  </a:lnTo>
                  <a:lnTo>
                    <a:pt x="127756" y="503636"/>
                  </a:lnTo>
                  <a:lnTo>
                    <a:pt x="150794" y="464979"/>
                  </a:lnTo>
                  <a:lnTo>
                    <a:pt x="175513" y="427483"/>
                  </a:lnTo>
                  <a:lnTo>
                    <a:pt x="201858" y="391199"/>
                  </a:lnTo>
                  <a:lnTo>
                    <a:pt x="229779" y="356179"/>
                  </a:lnTo>
                  <a:lnTo>
                    <a:pt x="259223" y="322475"/>
                  </a:lnTo>
                  <a:lnTo>
                    <a:pt x="290140" y="290140"/>
                  </a:lnTo>
                  <a:lnTo>
                    <a:pt x="322475" y="259223"/>
                  </a:lnTo>
                  <a:lnTo>
                    <a:pt x="356179" y="229779"/>
                  </a:lnTo>
                  <a:lnTo>
                    <a:pt x="391199" y="201858"/>
                  </a:lnTo>
                  <a:lnTo>
                    <a:pt x="427483" y="175513"/>
                  </a:lnTo>
                  <a:lnTo>
                    <a:pt x="464979" y="150794"/>
                  </a:lnTo>
                  <a:lnTo>
                    <a:pt x="503636" y="127756"/>
                  </a:lnTo>
                  <a:lnTo>
                    <a:pt x="543401" y="106448"/>
                  </a:lnTo>
                  <a:lnTo>
                    <a:pt x="584223" y="86923"/>
                  </a:lnTo>
                  <a:lnTo>
                    <a:pt x="626049" y="69233"/>
                  </a:lnTo>
                  <a:lnTo>
                    <a:pt x="668828" y="53431"/>
                  </a:lnTo>
                  <a:lnTo>
                    <a:pt x="712508" y="39566"/>
                  </a:lnTo>
                  <a:lnTo>
                    <a:pt x="757036" y="27693"/>
                  </a:lnTo>
                  <a:lnTo>
                    <a:pt x="802362" y="17862"/>
                  </a:lnTo>
                  <a:lnTo>
                    <a:pt x="848434" y="10125"/>
                  </a:lnTo>
                  <a:lnTo>
                    <a:pt x="895198" y="4534"/>
                  </a:lnTo>
                  <a:lnTo>
                    <a:pt x="942604" y="1142"/>
                  </a:lnTo>
                  <a:lnTo>
                    <a:pt x="990600" y="0"/>
                  </a:lnTo>
                  <a:lnTo>
                    <a:pt x="1038595" y="1142"/>
                  </a:lnTo>
                  <a:lnTo>
                    <a:pt x="1086001" y="4534"/>
                  </a:lnTo>
                  <a:lnTo>
                    <a:pt x="1132765" y="10125"/>
                  </a:lnTo>
                  <a:lnTo>
                    <a:pt x="1178837" y="17862"/>
                  </a:lnTo>
                  <a:lnTo>
                    <a:pt x="1224163" y="27693"/>
                  </a:lnTo>
                  <a:lnTo>
                    <a:pt x="1268691" y="39566"/>
                  </a:lnTo>
                  <a:lnTo>
                    <a:pt x="1312371" y="53431"/>
                  </a:lnTo>
                  <a:lnTo>
                    <a:pt x="1355150" y="69233"/>
                  </a:lnTo>
                  <a:lnTo>
                    <a:pt x="1396977" y="86923"/>
                  </a:lnTo>
                  <a:lnTo>
                    <a:pt x="1437798" y="106448"/>
                  </a:lnTo>
                  <a:lnTo>
                    <a:pt x="1477563" y="127756"/>
                  </a:lnTo>
                  <a:lnTo>
                    <a:pt x="1516220" y="150794"/>
                  </a:lnTo>
                  <a:lnTo>
                    <a:pt x="1553716" y="175513"/>
                  </a:lnTo>
                  <a:lnTo>
                    <a:pt x="1590000" y="201858"/>
                  </a:lnTo>
                  <a:lnTo>
                    <a:pt x="1625020" y="229779"/>
                  </a:lnTo>
                  <a:lnTo>
                    <a:pt x="1658724" y="259223"/>
                  </a:lnTo>
                  <a:lnTo>
                    <a:pt x="1691060" y="290140"/>
                  </a:lnTo>
                  <a:lnTo>
                    <a:pt x="1721976" y="322475"/>
                  </a:lnTo>
                  <a:lnTo>
                    <a:pt x="1751420" y="356179"/>
                  </a:lnTo>
                  <a:lnTo>
                    <a:pt x="1779341" y="391199"/>
                  </a:lnTo>
                  <a:lnTo>
                    <a:pt x="1805687" y="427483"/>
                  </a:lnTo>
                  <a:lnTo>
                    <a:pt x="1830405" y="464979"/>
                  </a:lnTo>
                  <a:lnTo>
                    <a:pt x="1853443" y="503636"/>
                  </a:lnTo>
                  <a:lnTo>
                    <a:pt x="1874751" y="543401"/>
                  </a:lnTo>
                  <a:lnTo>
                    <a:pt x="1894276" y="584223"/>
                  </a:lnTo>
                  <a:lnTo>
                    <a:pt x="1911966" y="626049"/>
                  </a:lnTo>
                  <a:lnTo>
                    <a:pt x="1927768" y="668828"/>
                  </a:lnTo>
                  <a:lnTo>
                    <a:pt x="1941633" y="712508"/>
                  </a:lnTo>
                  <a:lnTo>
                    <a:pt x="1953506" y="757036"/>
                  </a:lnTo>
                  <a:lnTo>
                    <a:pt x="1963338" y="802362"/>
                  </a:lnTo>
                  <a:lnTo>
                    <a:pt x="1971074" y="848434"/>
                  </a:lnTo>
                  <a:lnTo>
                    <a:pt x="1976665" y="895198"/>
                  </a:lnTo>
                  <a:lnTo>
                    <a:pt x="1980057" y="942604"/>
                  </a:lnTo>
                  <a:lnTo>
                    <a:pt x="1981200" y="990600"/>
                  </a:lnTo>
                  <a:lnTo>
                    <a:pt x="1980057" y="1038595"/>
                  </a:lnTo>
                  <a:lnTo>
                    <a:pt x="1976665" y="1086001"/>
                  </a:lnTo>
                  <a:lnTo>
                    <a:pt x="1971074" y="1132765"/>
                  </a:lnTo>
                  <a:lnTo>
                    <a:pt x="1963338" y="1178837"/>
                  </a:lnTo>
                  <a:lnTo>
                    <a:pt x="1953506" y="1224163"/>
                  </a:lnTo>
                  <a:lnTo>
                    <a:pt x="1941633" y="1268691"/>
                  </a:lnTo>
                  <a:lnTo>
                    <a:pt x="1927768" y="1312371"/>
                  </a:lnTo>
                  <a:lnTo>
                    <a:pt x="1911966" y="1355150"/>
                  </a:lnTo>
                  <a:lnTo>
                    <a:pt x="1894276" y="1396977"/>
                  </a:lnTo>
                  <a:lnTo>
                    <a:pt x="1874751" y="1437798"/>
                  </a:lnTo>
                  <a:lnTo>
                    <a:pt x="1853443" y="1477563"/>
                  </a:lnTo>
                  <a:lnTo>
                    <a:pt x="1830405" y="1516220"/>
                  </a:lnTo>
                  <a:lnTo>
                    <a:pt x="1805687" y="1553716"/>
                  </a:lnTo>
                  <a:lnTo>
                    <a:pt x="1779341" y="1590000"/>
                  </a:lnTo>
                  <a:lnTo>
                    <a:pt x="1751420" y="1625020"/>
                  </a:lnTo>
                  <a:lnTo>
                    <a:pt x="1721976" y="1658724"/>
                  </a:lnTo>
                  <a:lnTo>
                    <a:pt x="1691060" y="1691060"/>
                  </a:lnTo>
                  <a:lnTo>
                    <a:pt x="1658724" y="1721976"/>
                  </a:lnTo>
                  <a:lnTo>
                    <a:pt x="1625020" y="1751420"/>
                  </a:lnTo>
                  <a:lnTo>
                    <a:pt x="1590000" y="1779341"/>
                  </a:lnTo>
                  <a:lnTo>
                    <a:pt x="1553716" y="1805687"/>
                  </a:lnTo>
                  <a:lnTo>
                    <a:pt x="1516220" y="1830405"/>
                  </a:lnTo>
                  <a:lnTo>
                    <a:pt x="1477563" y="1853443"/>
                  </a:lnTo>
                  <a:lnTo>
                    <a:pt x="1437798" y="1874751"/>
                  </a:lnTo>
                  <a:lnTo>
                    <a:pt x="1396977" y="1894276"/>
                  </a:lnTo>
                  <a:lnTo>
                    <a:pt x="1355150" y="1911966"/>
                  </a:lnTo>
                  <a:lnTo>
                    <a:pt x="1312371" y="1927768"/>
                  </a:lnTo>
                  <a:lnTo>
                    <a:pt x="1268691" y="1941633"/>
                  </a:lnTo>
                  <a:lnTo>
                    <a:pt x="1224163" y="1953506"/>
                  </a:lnTo>
                  <a:lnTo>
                    <a:pt x="1178837" y="1963338"/>
                  </a:lnTo>
                  <a:lnTo>
                    <a:pt x="1132765" y="1971074"/>
                  </a:lnTo>
                  <a:lnTo>
                    <a:pt x="1086001" y="1976665"/>
                  </a:lnTo>
                  <a:lnTo>
                    <a:pt x="1038595" y="1980057"/>
                  </a:lnTo>
                  <a:lnTo>
                    <a:pt x="990600" y="1981200"/>
                  </a:lnTo>
                  <a:close/>
                </a:path>
              </a:pathLst>
            </a:custGeom>
            <a:solidFill>
              <a:srgbClr val="79331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29" name="Google Shape;129;p2"/>
            <p:cNvSpPr/>
            <p:nvPr/>
          </p:nvSpPr>
          <p:spPr>
            <a:xfrm>
              <a:off x="10560810" y="2850900"/>
              <a:ext cx="5450205" cy="1107439"/>
            </a:xfrm>
            <a:custGeom>
              <a:rect b="b" l="l" r="r" t="t"/>
              <a:pathLst>
                <a:path extrusionOk="0" h="1107439" w="5450205">
                  <a:moveTo>
                    <a:pt x="1049477" y="497928"/>
                  </a:moveTo>
                  <a:lnTo>
                    <a:pt x="1045121" y="449224"/>
                  </a:lnTo>
                  <a:lnTo>
                    <a:pt x="1032573" y="403352"/>
                  </a:lnTo>
                  <a:lnTo>
                    <a:pt x="1018882" y="374396"/>
                  </a:lnTo>
                  <a:lnTo>
                    <a:pt x="1018882" y="497928"/>
                  </a:lnTo>
                  <a:lnTo>
                    <a:pt x="1014018" y="546354"/>
                  </a:lnTo>
                  <a:lnTo>
                    <a:pt x="1000061" y="591489"/>
                  </a:lnTo>
                  <a:lnTo>
                    <a:pt x="977988" y="632358"/>
                  </a:lnTo>
                  <a:lnTo>
                    <a:pt x="948766" y="667981"/>
                  </a:lnTo>
                  <a:lnTo>
                    <a:pt x="913371" y="697395"/>
                  </a:lnTo>
                  <a:lnTo>
                    <a:pt x="872769" y="719607"/>
                  </a:lnTo>
                  <a:lnTo>
                    <a:pt x="827925" y="733653"/>
                  </a:lnTo>
                  <a:lnTo>
                    <a:pt x="779818" y="738555"/>
                  </a:lnTo>
                  <a:lnTo>
                    <a:pt x="731710" y="733653"/>
                  </a:lnTo>
                  <a:lnTo>
                    <a:pt x="686866" y="719607"/>
                  </a:lnTo>
                  <a:lnTo>
                    <a:pt x="646264" y="697395"/>
                  </a:lnTo>
                  <a:lnTo>
                    <a:pt x="610870" y="667981"/>
                  </a:lnTo>
                  <a:lnTo>
                    <a:pt x="581647" y="632358"/>
                  </a:lnTo>
                  <a:lnTo>
                    <a:pt x="559574" y="591489"/>
                  </a:lnTo>
                  <a:lnTo>
                    <a:pt x="545617" y="546354"/>
                  </a:lnTo>
                  <a:lnTo>
                    <a:pt x="540753" y="497928"/>
                  </a:lnTo>
                  <a:lnTo>
                    <a:pt x="545617" y="449516"/>
                  </a:lnTo>
                  <a:lnTo>
                    <a:pt x="559574" y="404380"/>
                  </a:lnTo>
                  <a:lnTo>
                    <a:pt x="581647" y="363512"/>
                  </a:lnTo>
                  <a:lnTo>
                    <a:pt x="610870" y="327888"/>
                  </a:lnTo>
                  <a:lnTo>
                    <a:pt x="646264" y="298475"/>
                  </a:lnTo>
                  <a:lnTo>
                    <a:pt x="686866" y="276263"/>
                  </a:lnTo>
                  <a:lnTo>
                    <a:pt x="731710" y="262216"/>
                  </a:lnTo>
                  <a:lnTo>
                    <a:pt x="779818" y="257314"/>
                  </a:lnTo>
                  <a:lnTo>
                    <a:pt x="827925" y="262216"/>
                  </a:lnTo>
                  <a:lnTo>
                    <a:pt x="872769" y="276263"/>
                  </a:lnTo>
                  <a:lnTo>
                    <a:pt x="913371" y="298475"/>
                  </a:lnTo>
                  <a:lnTo>
                    <a:pt x="948766" y="327888"/>
                  </a:lnTo>
                  <a:lnTo>
                    <a:pt x="977988" y="363512"/>
                  </a:lnTo>
                  <a:lnTo>
                    <a:pt x="1000061" y="404380"/>
                  </a:lnTo>
                  <a:lnTo>
                    <a:pt x="1014018" y="449516"/>
                  </a:lnTo>
                  <a:lnTo>
                    <a:pt x="1018882" y="497928"/>
                  </a:lnTo>
                  <a:lnTo>
                    <a:pt x="1018882" y="374396"/>
                  </a:lnTo>
                  <a:lnTo>
                    <a:pt x="985951" y="323189"/>
                  </a:lnTo>
                  <a:lnTo>
                    <a:pt x="953427" y="290461"/>
                  </a:lnTo>
                  <a:lnTo>
                    <a:pt x="915784" y="263652"/>
                  </a:lnTo>
                  <a:lnTo>
                    <a:pt x="873785" y="243547"/>
                  </a:lnTo>
                  <a:lnTo>
                    <a:pt x="828205" y="230911"/>
                  </a:lnTo>
                  <a:lnTo>
                    <a:pt x="779818" y="226529"/>
                  </a:lnTo>
                  <a:lnTo>
                    <a:pt x="731431" y="230911"/>
                  </a:lnTo>
                  <a:lnTo>
                    <a:pt x="685850" y="243547"/>
                  </a:lnTo>
                  <a:lnTo>
                    <a:pt x="643851" y="263652"/>
                  </a:lnTo>
                  <a:lnTo>
                    <a:pt x="606209" y="290461"/>
                  </a:lnTo>
                  <a:lnTo>
                    <a:pt x="573684" y="323189"/>
                  </a:lnTo>
                  <a:lnTo>
                    <a:pt x="547039" y="361086"/>
                  </a:lnTo>
                  <a:lnTo>
                    <a:pt x="527062" y="403352"/>
                  </a:lnTo>
                  <a:lnTo>
                    <a:pt x="514515" y="449224"/>
                  </a:lnTo>
                  <a:lnTo>
                    <a:pt x="510159" y="497928"/>
                  </a:lnTo>
                  <a:lnTo>
                    <a:pt x="514515" y="546646"/>
                  </a:lnTo>
                  <a:lnTo>
                    <a:pt x="527062" y="592518"/>
                  </a:lnTo>
                  <a:lnTo>
                    <a:pt x="547039" y="634784"/>
                  </a:lnTo>
                  <a:lnTo>
                    <a:pt x="573684" y="672680"/>
                  </a:lnTo>
                  <a:lnTo>
                    <a:pt x="606209" y="705408"/>
                  </a:lnTo>
                  <a:lnTo>
                    <a:pt x="643851" y="732218"/>
                  </a:lnTo>
                  <a:lnTo>
                    <a:pt x="685850" y="752322"/>
                  </a:lnTo>
                  <a:lnTo>
                    <a:pt x="731431" y="764959"/>
                  </a:lnTo>
                  <a:lnTo>
                    <a:pt x="779818" y="769340"/>
                  </a:lnTo>
                  <a:lnTo>
                    <a:pt x="828205" y="764959"/>
                  </a:lnTo>
                  <a:lnTo>
                    <a:pt x="873785" y="752322"/>
                  </a:lnTo>
                  <a:lnTo>
                    <a:pt x="915784" y="732218"/>
                  </a:lnTo>
                  <a:lnTo>
                    <a:pt x="953427" y="705408"/>
                  </a:lnTo>
                  <a:lnTo>
                    <a:pt x="985951" y="672680"/>
                  </a:lnTo>
                  <a:lnTo>
                    <a:pt x="1012596" y="634784"/>
                  </a:lnTo>
                  <a:lnTo>
                    <a:pt x="1032573" y="592518"/>
                  </a:lnTo>
                  <a:lnTo>
                    <a:pt x="1045121" y="546646"/>
                  </a:lnTo>
                  <a:lnTo>
                    <a:pt x="1049477" y="497928"/>
                  </a:lnTo>
                  <a:close/>
                </a:path>
                <a:path extrusionOk="0" h="1107439" w="5450205">
                  <a:moveTo>
                    <a:pt x="1559636" y="496976"/>
                  </a:moveTo>
                  <a:lnTo>
                    <a:pt x="1559153" y="495046"/>
                  </a:lnTo>
                  <a:lnTo>
                    <a:pt x="1558912" y="493128"/>
                  </a:lnTo>
                  <a:lnTo>
                    <a:pt x="1558556" y="492163"/>
                  </a:lnTo>
                  <a:lnTo>
                    <a:pt x="1558074" y="491197"/>
                  </a:lnTo>
                  <a:lnTo>
                    <a:pt x="1557477" y="490474"/>
                  </a:lnTo>
                  <a:lnTo>
                    <a:pt x="1556639" y="489038"/>
                  </a:lnTo>
                  <a:lnTo>
                    <a:pt x="1556410" y="488200"/>
                  </a:lnTo>
                  <a:lnTo>
                    <a:pt x="1555813" y="487718"/>
                  </a:lnTo>
                  <a:lnTo>
                    <a:pt x="1552397" y="483984"/>
                  </a:lnTo>
                  <a:lnTo>
                    <a:pt x="1543443" y="474497"/>
                  </a:lnTo>
                  <a:lnTo>
                    <a:pt x="1529168" y="459930"/>
                  </a:lnTo>
                  <a:lnTo>
                    <a:pt x="1523555" y="454431"/>
                  </a:lnTo>
                  <a:lnTo>
                    <a:pt x="1523555" y="497928"/>
                  </a:lnTo>
                  <a:lnTo>
                    <a:pt x="1511477" y="510362"/>
                  </a:lnTo>
                  <a:lnTo>
                    <a:pt x="1473796" y="546900"/>
                  </a:lnTo>
                  <a:lnTo>
                    <a:pt x="1419529" y="595160"/>
                  </a:lnTo>
                  <a:lnTo>
                    <a:pt x="1386700" y="622223"/>
                  </a:lnTo>
                  <a:lnTo>
                    <a:pt x="1350352" y="650481"/>
                  </a:lnTo>
                  <a:lnTo>
                    <a:pt x="1310716" y="679323"/>
                  </a:lnTo>
                  <a:lnTo>
                    <a:pt x="1267993" y="708190"/>
                  </a:lnTo>
                  <a:lnTo>
                    <a:pt x="1222400" y="736498"/>
                  </a:lnTo>
                  <a:lnTo>
                    <a:pt x="1174140" y="763651"/>
                  </a:lnTo>
                  <a:lnTo>
                    <a:pt x="1123442" y="789063"/>
                  </a:lnTo>
                  <a:lnTo>
                    <a:pt x="1070508" y="812177"/>
                  </a:lnTo>
                  <a:lnTo>
                    <a:pt x="1015555" y="832383"/>
                  </a:lnTo>
                  <a:lnTo>
                    <a:pt x="958799" y="849122"/>
                  </a:lnTo>
                  <a:lnTo>
                    <a:pt x="900442" y="861796"/>
                  </a:lnTo>
                  <a:lnTo>
                    <a:pt x="840714" y="869835"/>
                  </a:lnTo>
                  <a:lnTo>
                    <a:pt x="779818" y="872642"/>
                  </a:lnTo>
                  <a:lnTo>
                    <a:pt x="718921" y="869835"/>
                  </a:lnTo>
                  <a:lnTo>
                    <a:pt x="659193" y="861796"/>
                  </a:lnTo>
                  <a:lnTo>
                    <a:pt x="600837" y="849122"/>
                  </a:lnTo>
                  <a:lnTo>
                    <a:pt x="544080" y="832383"/>
                  </a:lnTo>
                  <a:lnTo>
                    <a:pt x="489127" y="812177"/>
                  </a:lnTo>
                  <a:lnTo>
                    <a:pt x="436194" y="789063"/>
                  </a:lnTo>
                  <a:lnTo>
                    <a:pt x="385495" y="763651"/>
                  </a:lnTo>
                  <a:lnTo>
                    <a:pt x="337235" y="736498"/>
                  </a:lnTo>
                  <a:lnTo>
                    <a:pt x="291642" y="708190"/>
                  </a:lnTo>
                  <a:lnTo>
                    <a:pt x="248920" y="679323"/>
                  </a:lnTo>
                  <a:lnTo>
                    <a:pt x="209283" y="650481"/>
                  </a:lnTo>
                  <a:lnTo>
                    <a:pt x="172935" y="622223"/>
                  </a:lnTo>
                  <a:lnTo>
                    <a:pt x="140106" y="595160"/>
                  </a:lnTo>
                  <a:lnTo>
                    <a:pt x="110998" y="569861"/>
                  </a:lnTo>
                  <a:lnTo>
                    <a:pt x="64820" y="526872"/>
                  </a:lnTo>
                  <a:lnTo>
                    <a:pt x="36093" y="497928"/>
                  </a:lnTo>
                  <a:lnTo>
                    <a:pt x="48158" y="485508"/>
                  </a:lnTo>
                  <a:lnTo>
                    <a:pt x="85839" y="448970"/>
                  </a:lnTo>
                  <a:lnTo>
                    <a:pt x="140106" y="400710"/>
                  </a:lnTo>
                  <a:lnTo>
                    <a:pt x="172935" y="373646"/>
                  </a:lnTo>
                  <a:lnTo>
                    <a:pt x="209283" y="345389"/>
                  </a:lnTo>
                  <a:lnTo>
                    <a:pt x="248920" y="316547"/>
                  </a:lnTo>
                  <a:lnTo>
                    <a:pt x="291642" y="287680"/>
                  </a:lnTo>
                  <a:lnTo>
                    <a:pt x="337235" y="259372"/>
                  </a:lnTo>
                  <a:lnTo>
                    <a:pt x="385495" y="232219"/>
                  </a:lnTo>
                  <a:lnTo>
                    <a:pt x="436194" y="206806"/>
                  </a:lnTo>
                  <a:lnTo>
                    <a:pt x="489127" y="183692"/>
                  </a:lnTo>
                  <a:lnTo>
                    <a:pt x="544080" y="163487"/>
                  </a:lnTo>
                  <a:lnTo>
                    <a:pt x="600837" y="146748"/>
                  </a:lnTo>
                  <a:lnTo>
                    <a:pt x="659193" y="134073"/>
                  </a:lnTo>
                  <a:lnTo>
                    <a:pt x="718921" y="126034"/>
                  </a:lnTo>
                  <a:lnTo>
                    <a:pt x="779818" y="123228"/>
                  </a:lnTo>
                  <a:lnTo>
                    <a:pt x="840714" y="126034"/>
                  </a:lnTo>
                  <a:lnTo>
                    <a:pt x="900442" y="134073"/>
                  </a:lnTo>
                  <a:lnTo>
                    <a:pt x="958799" y="146748"/>
                  </a:lnTo>
                  <a:lnTo>
                    <a:pt x="1015555" y="163487"/>
                  </a:lnTo>
                  <a:lnTo>
                    <a:pt x="1070508" y="183692"/>
                  </a:lnTo>
                  <a:lnTo>
                    <a:pt x="1123442" y="206806"/>
                  </a:lnTo>
                  <a:lnTo>
                    <a:pt x="1174140" y="232219"/>
                  </a:lnTo>
                  <a:lnTo>
                    <a:pt x="1222400" y="259372"/>
                  </a:lnTo>
                  <a:lnTo>
                    <a:pt x="1267993" y="287680"/>
                  </a:lnTo>
                  <a:lnTo>
                    <a:pt x="1310716" y="316547"/>
                  </a:lnTo>
                  <a:lnTo>
                    <a:pt x="1350352" y="345389"/>
                  </a:lnTo>
                  <a:lnTo>
                    <a:pt x="1386700" y="373646"/>
                  </a:lnTo>
                  <a:lnTo>
                    <a:pt x="1419529" y="400710"/>
                  </a:lnTo>
                  <a:lnTo>
                    <a:pt x="1448638" y="426008"/>
                  </a:lnTo>
                  <a:lnTo>
                    <a:pt x="1494815" y="468998"/>
                  </a:lnTo>
                  <a:lnTo>
                    <a:pt x="1523555" y="497928"/>
                  </a:lnTo>
                  <a:lnTo>
                    <a:pt x="1523555" y="454431"/>
                  </a:lnTo>
                  <a:lnTo>
                    <a:pt x="1485696" y="418299"/>
                  </a:lnTo>
                  <a:lnTo>
                    <a:pt x="1456982" y="392595"/>
                  </a:lnTo>
                  <a:lnTo>
                    <a:pt x="1423936" y="364540"/>
                  </a:lnTo>
                  <a:lnTo>
                    <a:pt x="1386827" y="334822"/>
                  </a:lnTo>
                  <a:lnTo>
                    <a:pt x="1345869" y="304101"/>
                  </a:lnTo>
                  <a:lnTo>
                    <a:pt x="1301343" y="273088"/>
                  </a:lnTo>
                  <a:lnTo>
                    <a:pt x="1253464" y="242443"/>
                  </a:lnTo>
                  <a:lnTo>
                    <a:pt x="1202499" y="212852"/>
                  </a:lnTo>
                  <a:lnTo>
                    <a:pt x="1148689" y="184988"/>
                  </a:lnTo>
                  <a:lnTo>
                    <a:pt x="1092276" y="159550"/>
                  </a:lnTo>
                  <a:lnTo>
                    <a:pt x="1033513" y="137210"/>
                  </a:lnTo>
                  <a:lnTo>
                    <a:pt x="987666" y="123228"/>
                  </a:lnTo>
                  <a:lnTo>
                    <a:pt x="909891" y="104546"/>
                  </a:lnTo>
                  <a:lnTo>
                    <a:pt x="845540" y="95592"/>
                  </a:lnTo>
                  <a:lnTo>
                    <a:pt x="779818" y="92443"/>
                  </a:lnTo>
                  <a:lnTo>
                    <a:pt x="714095" y="95592"/>
                  </a:lnTo>
                  <a:lnTo>
                    <a:pt x="649744" y="104546"/>
                  </a:lnTo>
                  <a:lnTo>
                    <a:pt x="587006" y="118656"/>
                  </a:lnTo>
                  <a:lnTo>
                    <a:pt x="526122" y="137210"/>
                  </a:lnTo>
                  <a:lnTo>
                    <a:pt x="467360" y="159550"/>
                  </a:lnTo>
                  <a:lnTo>
                    <a:pt x="410946" y="184988"/>
                  </a:lnTo>
                  <a:lnTo>
                    <a:pt x="357136" y="212852"/>
                  </a:lnTo>
                  <a:lnTo>
                    <a:pt x="306171" y="242443"/>
                  </a:lnTo>
                  <a:lnTo>
                    <a:pt x="258292" y="273088"/>
                  </a:lnTo>
                  <a:lnTo>
                    <a:pt x="213766" y="304101"/>
                  </a:lnTo>
                  <a:lnTo>
                    <a:pt x="172808" y="334822"/>
                  </a:lnTo>
                  <a:lnTo>
                    <a:pt x="135699" y="364540"/>
                  </a:lnTo>
                  <a:lnTo>
                    <a:pt x="102654" y="392595"/>
                  </a:lnTo>
                  <a:lnTo>
                    <a:pt x="73939" y="418299"/>
                  </a:lnTo>
                  <a:lnTo>
                    <a:pt x="30467" y="459930"/>
                  </a:lnTo>
                  <a:lnTo>
                    <a:pt x="3822" y="487718"/>
                  </a:lnTo>
                  <a:lnTo>
                    <a:pt x="3225" y="488200"/>
                  </a:lnTo>
                  <a:lnTo>
                    <a:pt x="2997" y="489038"/>
                  </a:lnTo>
                  <a:lnTo>
                    <a:pt x="2159" y="490474"/>
                  </a:lnTo>
                  <a:lnTo>
                    <a:pt x="1435" y="491197"/>
                  </a:lnTo>
                  <a:lnTo>
                    <a:pt x="723" y="493128"/>
                  </a:lnTo>
                  <a:lnTo>
                    <a:pt x="482" y="495046"/>
                  </a:lnTo>
                  <a:lnTo>
                    <a:pt x="0" y="496976"/>
                  </a:lnTo>
                  <a:lnTo>
                    <a:pt x="0" y="498894"/>
                  </a:lnTo>
                  <a:lnTo>
                    <a:pt x="482" y="500824"/>
                  </a:lnTo>
                  <a:lnTo>
                    <a:pt x="723" y="502742"/>
                  </a:lnTo>
                  <a:lnTo>
                    <a:pt x="1435" y="504672"/>
                  </a:lnTo>
                  <a:lnTo>
                    <a:pt x="2159" y="505396"/>
                  </a:lnTo>
                  <a:lnTo>
                    <a:pt x="2997" y="506831"/>
                  </a:lnTo>
                  <a:lnTo>
                    <a:pt x="3225" y="507669"/>
                  </a:lnTo>
                  <a:lnTo>
                    <a:pt x="3822" y="508152"/>
                  </a:lnTo>
                  <a:lnTo>
                    <a:pt x="30467" y="535940"/>
                  </a:lnTo>
                  <a:lnTo>
                    <a:pt x="73939" y="577570"/>
                  </a:lnTo>
                  <a:lnTo>
                    <a:pt x="102654" y="603275"/>
                  </a:lnTo>
                  <a:lnTo>
                    <a:pt x="135699" y="631329"/>
                  </a:lnTo>
                  <a:lnTo>
                    <a:pt x="172808" y="661047"/>
                  </a:lnTo>
                  <a:lnTo>
                    <a:pt x="213766" y="691769"/>
                  </a:lnTo>
                  <a:lnTo>
                    <a:pt x="258292" y="722782"/>
                  </a:lnTo>
                  <a:lnTo>
                    <a:pt x="306171" y="753427"/>
                  </a:lnTo>
                  <a:lnTo>
                    <a:pt x="357136" y="783018"/>
                  </a:lnTo>
                  <a:lnTo>
                    <a:pt x="410946" y="810882"/>
                  </a:lnTo>
                  <a:lnTo>
                    <a:pt x="467360" y="836320"/>
                  </a:lnTo>
                  <a:lnTo>
                    <a:pt x="526122" y="858659"/>
                  </a:lnTo>
                  <a:lnTo>
                    <a:pt x="587006" y="877214"/>
                  </a:lnTo>
                  <a:lnTo>
                    <a:pt x="649744" y="891324"/>
                  </a:lnTo>
                  <a:lnTo>
                    <a:pt x="714095" y="900277"/>
                  </a:lnTo>
                  <a:lnTo>
                    <a:pt x="779818" y="903427"/>
                  </a:lnTo>
                  <a:lnTo>
                    <a:pt x="845540" y="900277"/>
                  </a:lnTo>
                  <a:lnTo>
                    <a:pt x="909891" y="891324"/>
                  </a:lnTo>
                  <a:lnTo>
                    <a:pt x="972629" y="877214"/>
                  </a:lnTo>
                  <a:lnTo>
                    <a:pt x="1033513" y="858659"/>
                  </a:lnTo>
                  <a:lnTo>
                    <a:pt x="1092276" y="836320"/>
                  </a:lnTo>
                  <a:lnTo>
                    <a:pt x="1148689" y="810882"/>
                  </a:lnTo>
                  <a:lnTo>
                    <a:pt x="1202499" y="783018"/>
                  </a:lnTo>
                  <a:lnTo>
                    <a:pt x="1253464" y="753427"/>
                  </a:lnTo>
                  <a:lnTo>
                    <a:pt x="1301343" y="722782"/>
                  </a:lnTo>
                  <a:lnTo>
                    <a:pt x="1345869" y="691769"/>
                  </a:lnTo>
                  <a:lnTo>
                    <a:pt x="1386827" y="661047"/>
                  </a:lnTo>
                  <a:lnTo>
                    <a:pt x="1423936" y="631329"/>
                  </a:lnTo>
                  <a:lnTo>
                    <a:pt x="1456982" y="603275"/>
                  </a:lnTo>
                  <a:lnTo>
                    <a:pt x="1485696" y="577570"/>
                  </a:lnTo>
                  <a:lnTo>
                    <a:pt x="1529168" y="535940"/>
                  </a:lnTo>
                  <a:lnTo>
                    <a:pt x="1555813" y="508152"/>
                  </a:lnTo>
                  <a:lnTo>
                    <a:pt x="1556410" y="507669"/>
                  </a:lnTo>
                  <a:lnTo>
                    <a:pt x="1556639" y="506831"/>
                  </a:lnTo>
                  <a:lnTo>
                    <a:pt x="1557477" y="505396"/>
                  </a:lnTo>
                  <a:lnTo>
                    <a:pt x="1558074" y="504672"/>
                  </a:lnTo>
                  <a:lnTo>
                    <a:pt x="1558556" y="503707"/>
                  </a:lnTo>
                  <a:lnTo>
                    <a:pt x="1558912" y="502742"/>
                  </a:lnTo>
                  <a:lnTo>
                    <a:pt x="1559153" y="500824"/>
                  </a:lnTo>
                  <a:lnTo>
                    <a:pt x="1559636" y="498894"/>
                  </a:lnTo>
                  <a:lnTo>
                    <a:pt x="1559636" y="496976"/>
                  </a:lnTo>
                  <a:close/>
                </a:path>
                <a:path extrusionOk="0" h="1107439" w="5450205">
                  <a:moveTo>
                    <a:pt x="5450129" y="361530"/>
                  </a:moveTo>
                  <a:lnTo>
                    <a:pt x="5449913" y="341223"/>
                  </a:lnTo>
                  <a:lnTo>
                    <a:pt x="5449074" y="324967"/>
                  </a:lnTo>
                  <a:lnTo>
                    <a:pt x="5447106" y="305727"/>
                  </a:lnTo>
                  <a:lnTo>
                    <a:pt x="5446077" y="282473"/>
                  </a:lnTo>
                  <a:lnTo>
                    <a:pt x="5438749" y="236562"/>
                  </a:lnTo>
                  <a:lnTo>
                    <a:pt x="5424563" y="192265"/>
                  </a:lnTo>
                  <a:lnTo>
                    <a:pt x="5403824" y="150596"/>
                  </a:lnTo>
                  <a:lnTo>
                    <a:pt x="5377040" y="112522"/>
                  </a:lnTo>
                  <a:lnTo>
                    <a:pt x="5344782" y="78892"/>
                  </a:lnTo>
                  <a:lnTo>
                    <a:pt x="5307812" y="50495"/>
                  </a:lnTo>
                  <a:lnTo>
                    <a:pt x="5266969" y="27965"/>
                  </a:lnTo>
                  <a:lnTo>
                    <a:pt x="5223180" y="11823"/>
                  </a:lnTo>
                  <a:lnTo>
                    <a:pt x="5177447" y="2425"/>
                  </a:lnTo>
                  <a:lnTo>
                    <a:pt x="5130825" y="0"/>
                  </a:lnTo>
                  <a:lnTo>
                    <a:pt x="5107508" y="1435"/>
                  </a:lnTo>
                  <a:lnTo>
                    <a:pt x="5061521" y="9512"/>
                  </a:lnTo>
                  <a:lnTo>
                    <a:pt x="5017287" y="24396"/>
                  </a:lnTo>
                  <a:lnTo>
                    <a:pt x="4975822" y="45758"/>
                  </a:lnTo>
                  <a:lnTo>
                    <a:pt x="4938039" y="73088"/>
                  </a:lnTo>
                  <a:lnTo>
                    <a:pt x="4904841" y="105778"/>
                  </a:lnTo>
                  <a:lnTo>
                    <a:pt x="4888852" y="88811"/>
                  </a:lnTo>
                  <a:lnTo>
                    <a:pt x="4853267" y="58712"/>
                  </a:lnTo>
                  <a:lnTo>
                    <a:pt x="4813528" y="34290"/>
                  </a:lnTo>
                  <a:lnTo>
                    <a:pt x="4770552" y="16116"/>
                  </a:lnTo>
                  <a:lnTo>
                    <a:pt x="4725301" y="4597"/>
                  </a:lnTo>
                  <a:lnTo>
                    <a:pt x="4678845" y="0"/>
                  </a:lnTo>
                  <a:lnTo>
                    <a:pt x="4655477" y="342"/>
                  </a:lnTo>
                  <a:lnTo>
                    <a:pt x="4609173" y="6261"/>
                  </a:lnTo>
                  <a:lnTo>
                    <a:pt x="4564278" y="19075"/>
                  </a:lnTo>
                  <a:lnTo>
                    <a:pt x="4521847" y="38468"/>
                  </a:lnTo>
                  <a:lnTo>
                    <a:pt x="4482820" y="64020"/>
                  </a:lnTo>
                  <a:lnTo>
                    <a:pt x="4448124" y="95123"/>
                  </a:lnTo>
                  <a:lnTo>
                    <a:pt x="4418508" y="131076"/>
                  </a:lnTo>
                  <a:lnTo>
                    <a:pt x="4394682" y="171069"/>
                  </a:lnTo>
                  <a:lnTo>
                    <a:pt x="4377182" y="214172"/>
                  </a:lnTo>
                  <a:lnTo>
                    <a:pt x="4366399" y="259422"/>
                  </a:lnTo>
                  <a:lnTo>
                    <a:pt x="4360126" y="353783"/>
                  </a:lnTo>
                  <a:lnTo>
                    <a:pt x="4361650" y="401345"/>
                  </a:lnTo>
                  <a:lnTo>
                    <a:pt x="4367149" y="448437"/>
                  </a:lnTo>
                  <a:lnTo>
                    <a:pt x="4376623" y="495071"/>
                  </a:lnTo>
                  <a:lnTo>
                    <a:pt x="4390072" y="541248"/>
                  </a:lnTo>
                  <a:lnTo>
                    <a:pt x="4224744" y="541248"/>
                  </a:lnTo>
                  <a:lnTo>
                    <a:pt x="4205478" y="560451"/>
                  </a:lnTo>
                  <a:lnTo>
                    <a:pt x="4205478" y="566318"/>
                  </a:lnTo>
                  <a:lnTo>
                    <a:pt x="4224744" y="585508"/>
                  </a:lnTo>
                  <a:lnTo>
                    <a:pt x="4571543" y="585508"/>
                  </a:lnTo>
                  <a:lnTo>
                    <a:pt x="4575645" y="584263"/>
                  </a:lnTo>
                  <a:lnTo>
                    <a:pt x="4583112" y="579310"/>
                  </a:lnTo>
                  <a:lnTo>
                    <a:pt x="4585843" y="576008"/>
                  </a:lnTo>
                  <a:lnTo>
                    <a:pt x="4649711" y="423125"/>
                  </a:lnTo>
                  <a:lnTo>
                    <a:pt x="4782020" y="698004"/>
                  </a:lnTo>
                  <a:lnTo>
                    <a:pt x="4784649" y="700989"/>
                  </a:lnTo>
                  <a:lnTo>
                    <a:pt x="4791570" y="705497"/>
                  </a:lnTo>
                  <a:lnTo>
                    <a:pt x="4795367" y="706691"/>
                  </a:lnTo>
                  <a:lnTo>
                    <a:pt x="4804270" y="706856"/>
                  </a:lnTo>
                  <a:lnTo>
                    <a:pt x="4807991" y="705853"/>
                  </a:lnTo>
                  <a:lnTo>
                    <a:pt x="4814913" y="701840"/>
                  </a:lnTo>
                  <a:lnTo>
                    <a:pt x="4817618" y="699109"/>
                  </a:lnTo>
                  <a:lnTo>
                    <a:pt x="4920285" y="519087"/>
                  </a:lnTo>
                  <a:lnTo>
                    <a:pt x="4949698" y="573532"/>
                  </a:lnTo>
                  <a:lnTo>
                    <a:pt x="4952428" y="576364"/>
                  </a:lnTo>
                  <a:lnTo>
                    <a:pt x="4959439" y="580542"/>
                  </a:lnTo>
                  <a:lnTo>
                    <a:pt x="4963249" y="581583"/>
                  </a:lnTo>
                  <a:lnTo>
                    <a:pt x="5140604" y="581583"/>
                  </a:lnTo>
                  <a:lnTo>
                    <a:pt x="5159883" y="562394"/>
                  </a:lnTo>
                  <a:lnTo>
                    <a:pt x="5159883" y="556526"/>
                  </a:lnTo>
                  <a:lnTo>
                    <a:pt x="5140604" y="537337"/>
                  </a:lnTo>
                  <a:lnTo>
                    <a:pt x="4980610" y="537337"/>
                  </a:lnTo>
                  <a:lnTo>
                    <a:pt x="4938471" y="459320"/>
                  </a:lnTo>
                  <a:lnTo>
                    <a:pt x="4935779" y="456501"/>
                  </a:lnTo>
                  <a:lnTo>
                    <a:pt x="4928857" y="452335"/>
                  </a:lnTo>
                  <a:lnTo>
                    <a:pt x="4925098" y="451269"/>
                  </a:lnTo>
                  <a:lnTo>
                    <a:pt x="4916817" y="451218"/>
                  </a:lnTo>
                  <a:lnTo>
                    <a:pt x="4913084" y="452221"/>
                  </a:lnTo>
                  <a:lnTo>
                    <a:pt x="4906175" y="456234"/>
                  </a:lnTo>
                  <a:lnTo>
                    <a:pt x="4903457" y="458965"/>
                  </a:lnTo>
                  <a:lnTo>
                    <a:pt x="4801946" y="636993"/>
                  </a:lnTo>
                  <a:lnTo>
                    <a:pt x="4666424" y="355460"/>
                  </a:lnTo>
                  <a:lnTo>
                    <a:pt x="4663618" y="352361"/>
                  </a:lnTo>
                  <a:lnTo>
                    <a:pt x="4656137" y="347814"/>
                  </a:lnTo>
                  <a:lnTo>
                    <a:pt x="4652073" y="346722"/>
                  </a:lnTo>
                  <a:lnTo>
                    <a:pt x="4643323" y="346951"/>
                  </a:lnTo>
                  <a:lnTo>
                    <a:pt x="4639322" y="348246"/>
                  </a:lnTo>
                  <a:lnTo>
                    <a:pt x="4632096" y="353187"/>
                  </a:lnTo>
                  <a:lnTo>
                    <a:pt x="4629455" y="356425"/>
                  </a:lnTo>
                  <a:lnTo>
                    <a:pt x="4552239" y="541248"/>
                  </a:lnTo>
                  <a:lnTo>
                    <a:pt x="4436846" y="541248"/>
                  </a:lnTo>
                  <a:lnTo>
                    <a:pt x="4422762" y="496239"/>
                  </a:lnTo>
                  <a:lnTo>
                    <a:pt x="4412716" y="450684"/>
                  </a:lnTo>
                  <a:lnTo>
                    <a:pt x="4406697" y="404622"/>
                  </a:lnTo>
                  <a:lnTo>
                    <a:pt x="4404703" y="358038"/>
                  </a:lnTo>
                  <a:lnTo>
                    <a:pt x="4407865" y="286689"/>
                  </a:lnTo>
                  <a:lnTo>
                    <a:pt x="4414431" y="245757"/>
                  </a:lnTo>
                  <a:lnTo>
                    <a:pt x="4427359" y="206362"/>
                  </a:lnTo>
                  <a:lnTo>
                    <a:pt x="4446321" y="169468"/>
                  </a:lnTo>
                  <a:lnTo>
                    <a:pt x="4470870" y="135991"/>
                  </a:lnTo>
                  <a:lnTo>
                    <a:pt x="4500384" y="106768"/>
                  </a:lnTo>
                  <a:lnTo>
                    <a:pt x="4534141" y="82524"/>
                  </a:lnTo>
                  <a:lnTo>
                    <a:pt x="4571289" y="63842"/>
                  </a:lnTo>
                  <a:lnTo>
                    <a:pt x="4610925" y="51193"/>
                  </a:lnTo>
                  <a:lnTo>
                    <a:pt x="4652061" y="44894"/>
                  </a:lnTo>
                  <a:lnTo>
                    <a:pt x="4672876" y="44170"/>
                  </a:lnTo>
                  <a:lnTo>
                    <a:pt x="4693691" y="45097"/>
                  </a:lnTo>
                  <a:lnTo>
                    <a:pt x="4734763" y="51790"/>
                  </a:lnTo>
                  <a:lnTo>
                    <a:pt x="4774273" y="64820"/>
                  </a:lnTo>
                  <a:lnTo>
                    <a:pt x="4811242" y="83870"/>
                  </a:lnTo>
                  <a:lnTo>
                    <a:pt x="4844758" y="108445"/>
                  </a:lnTo>
                  <a:lnTo>
                    <a:pt x="4873980" y="137947"/>
                  </a:lnTo>
                  <a:lnTo>
                    <a:pt x="4888966" y="157060"/>
                  </a:lnTo>
                  <a:lnTo>
                    <a:pt x="4893094" y="160337"/>
                  </a:lnTo>
                  <a:lnTo>
                    <a:pt x="4897894" y="162560"/>
                  </a:lnTo>
                  <a:lnTo>
                    <a:pt x="4903076" y="163601"/>
                  </a:lnTo>
                  <a:lnTo>
                    <a:pt x="4908359" y="163398"/>
                  </a:lnTo>
                  <a:lnTo>
                    <a:pt x="4913439" y="161950"/>
                  </a:lnTo>
                  <a:lnTo>
                    <a:pt x="4918037" y="159359"/>
                  </a:lnTo>
                  <a:lnTo>
                    <a:pt x="4921897" y="155765"/>
                  </a:lnTo>
                  <a:lnTo>
                    <a:pt x="4929162" y="146011"/>
                  </a:lnTo>
                  <a:lnTo>
                    <a:pt x="4942560" y="130162"/>
                  </a:lnTo>
                  <a:lnTo>
                    <a:pt x="4972926" y="101815"/>
                  </a:lnTo>
                  <a:lnTo>
                    <a:pt x="5007394" y="78574"/>
                  </a:lnTo>
                  <a:lnTo>
                    <a:pt x="5045087" y="60985"/>
                  </a:lnTo>
                  <a:lnTo>
                    <a:pt x="5085080" y="49517"/>
                  </a:lnTo>
                  <a:lnTo>
                    <a:pt x="5126380" y="44424"/>
                  </a:lnTo>
                  <a:lnTo>
                    <a:pt x="5147221" y="44323"/>
                  </a:lnTo>
                  <a:lnTo>
                    <a:pt x="5167985" y="45859"/>
                  </a:lnTo>
                  <a:lnTo>
                    <a:pt x="5208841" y="53759"/>
                  </a:lnTo>
                  <a:lnTo>
                    <a:pt x="5247945" y="67957"/>
                  </a:lnTo>
                  <a:lnTo>
                    <a:pt x="5284330" y="88074"/>
                  </a:lnTo>
                  <a:lnTo>
                    <a:pt x="5317096" y="113626"/>
                  </a:lnTo>
                  <a:lnTo>
                    <a:pt x="5345442" y="143992"/>
                  </a:lnTo>
                  <a:lnTo>
                    <a:pt x="5368645" y="178396"/>
                  </a:lnTo>
                  <a:lnTo>
                    <a:pt x="5386146" y="216001"/>
                  </a:lnTo>
                  <a:lnTo>
                    <a:pt x="5397512" y="255879"/>
                  </a:lnTo>
                  <a:lnTo>
                    <a:pt x="5402453" y="297027"/>
                  </a:lnTo>
                  <a:lnTo>
                    <a:pt x="5402948" y="310908"/>
                  </a:lnTo>
                  <a:lnTo>
                    <a:pt x="5404180" y="323011"/>
                  </a:lnTo>
                  <a:lnTo>
                    <a:pt x="5404929" y="336727"/>
                  </a:lnTo>
                  <a:lnTo>
                    <a:pt x="5405158" y="355104"/>
                  </a:lnTo>
                  <a:lnTo>
                    <a:pt x="5404447" y="377825"/>
                  </a:lnTo>
                  <a:lnTo>
                    <a:pt x="5398414" y="434936"/>
                  </a:lnTo>
                  <a:lnTo>
                    <a:pt x="5383314" y="505396"/>
                  </a:lnTo>
                  <a:lnTo>
                    <a:pt x="5371262" y="544791"/>
                  </a:lnTo>
                  <a:lnTo>
                    <a:pt x="5355615" y="586536"/>
                  </a:lnTo>
                  <a:lnTo>
                    <a:pt x="5335943" y="630288"/>
                  </a:lnTo>
                  <a:lnTo>
                    <a:pt x="5311800" y="675703"/>
                  </a:lnTo>
                  <a:lnTo>
                    <a:pt x="5282743" y="722464"/>
                  </a:lnTo>
                  <a:lnTo>
                    <a:pt x="5248338" y="770229"/>
                  </a:lnTo>
                  <a:lnTo>
                    <a:pt x="5208130" y="818680"/>
                  </a:lnTo>
                  <a:lnTo>
                    <a:pt x="5161699" y="867473"/>
                  </a:lnTo>
                  <a:lnTo>
                    <a:pt x="5108600" y="916266"/>
                  </a:lnTo>
                  <a:lnTo>
                    <a:pt x="5048377" y="964742"/>
                  </a:lnTo>
                  <a:lnTo>
                    <a:pt x="4980610" y="1012558"/>
                  </a:lnTo>
                  <a:lnTo>
                    <a:pt x="4904841" y="1059395"/>
                  </a:lnTo>
                  <a:lnTo>
                    <a:pt x="4864722" y="1036154"/>
                  </a:lnTo>
                  <a:lnTo>
                    <a:pt x="4825657" y="1011415"/>
                  </a:lnTo>
                  <a:lnTo>
                    <a:pt x="4787646" y="985164"/>
                  </a:lnTo>
                  <a:lnTo>
                    <a:pt x="4750663" y="957414"/>
                  </a:lnTo>
                  <a:lnTo>
                    <a:pt x="4714748" y="928154"/>
                  </a:lnTo>
                  <a:lnTo>
                    <a:pt x="4680001" y="897521"/>
                  </a:lnTo>
                  <a:lnTo>
                    <a:pt x="4646587" y="865606"/>
                  </a:lnTo>
                  <a:lnTo>
                    <a:pt x="4614494" y="832421"/>
                  </a:lnTo>
                  <a:lnTo>
                    <a:pt x="4583735" y="797979"/>
                  </a:lnTo>
                  <a:lnTo>
                    <a:pt x="4552505" y="759917"/>
                  </a:lnTo>
                  <a:lnTo>
                    <a:pt x="4550346" y="757999"/>
                  </a:lnTo>
                  <a:lnTo>
                    <a:pt x="4514151" y="775474"/>
                  </a:lnTo>
                  <a:lnTo>
                    <a:pt x="4514329" y="778357"/>
                  </a:lnTo>
                  <a:lnTo>
                    <a:pt x="4550270" y="827036"/>
                  </a:lnTo>
                  <a:lnTo>
                    <a:pt x="4583125" y="863714"/>
                  </a:lnTo>
                  <a:lnTo>
                    <a:pt x="4617415" y="899020"/>
                  </a:lnTo>
                  <a:lnTo>
                    <a:pt x="4653140" y="932942"/>
                  </a:lnTo>
                  <a:lnTo>
                    <a:pt x="4690300" y="965479"/>
                  </a:lnTo>
                  <a:lnTo>
                    <a:pt x="4728743" y="996492"/>
                  </a:lnTo>
                  <a:lnTo>
                    <a:pt x="4768329" y="1025867"/>
                  </a:lnTo>
                  <a:lnTo>
                    <a:pt x="4809033" y="1053604"/>
                  </a:lnTo>
                  <a:lnTo>
                    <a:pt x="4850866" y="1079690"/>
                  </a:lnTo>
                  <a:lnTo>
                    <a:pt x="4897247" y="1106081"/>
                  </a:lnTo>
                  <a:lnTo>
                    <a:pt x="4900917" y="1107046"/>
                  </a:lnTo>
                  <a:lnTo>
                    <a:pt x="4908766" y="1107046"/>
                  </a:lnTo>
                  <a:lnTo>
                    <a:pt x="4991709" y="1058303"/>
                  </a:lnTo>
                  <a:lnTo>
                    <a:pt x="5060112" y="1011516"/>
                  </a:lnTo>
                  <a:lnTo>
                    <a:pt x="5121427" y="964069"/>
                  </a:lnTo>
                  <a:lnTo>
                    <a:pt x="5176037" y="916241"/>
                  </a:lnTo>
                  <a:lnTo>
                    <a:pt x="5224335" y="868311"/>
                  </a:lnTo>
                  <a:lnTo>
                    <a:pt x="5266677" y="820534"/>
                  </a:lnTo>
                  <a:lnTo>
                    <a:pt x="5303469" y="773214"/>
                  </a:lnTo>
                  <a:lnTo>
                    <a:pt x="5335079" y="726617"/>
                  </a:lnTo>
                  <a:lnTo>
                    <a:pt x="5361902" y="681024"/>
                  </a:lnTo>
                  <a:lnTo>
                    <a:pt x="5384292" y="636701"/>
                  </a:lnTo>
                  <a:lnTo>
                    <a:pt x="5402656" y="593940"/>
                  </a:lnTo>
                  <a:lnTo>
                    <a:pt x="5417363" y="553021"/>
                  </a:lnTo>
                  <a:lnTo>
                    <a:pt x="5428793" y="514210"/>
                  </a:lnTo>
                  <a:lnTo>
                    <a:pt x="5443347" y="444030"/>
                  </a:lnTo>
                  <a:lnTo>
                    <a:pt x="5449367" y="385622"/>
                  </a:lnTo>
                  <a:lnTo>
                    <a:pt x="5450129" y="36153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grpSp>
      <p:sp>
        <p:nvSpPr>
          <p:cNvPr id="130" name="Google Shape;130;p2"/>
          <p:cNvSpPr txBox="1"/>
          <p:nvPr/>
        </p:nvSpPr>
        <p:spPr>
          <a:xfrm>
            <a:off x="932628" y="2885550"/>
            <a:ext cx="2058600" cy="318600"/>
          </a:xfrm>
          <a:prstGeom prst="rect">
            <a:avLst/>
          </a:prstGeom>
          <a:noFill/>
          <a:ln>
            <a:noFill/>
          </a:ln>
        </p:spPr>
        <p:txBody>
          <a:bodyPr anchorCtr="0" anchor="t" bIns="0" lIns="0" spcFirstLastPara="1" rIns="0" wrap="square" tIns="10575">
            <a:spAutoFit/>
          </a:bodyPr>
          <a:lstStyle/>
          <a:p>
            <a:pPr indent="0" lvl="0" marL="8467" marR="0" rtl="0" algn="l">
              <a:spcBef>
                <a:spcPts val="0"/>
              </a:spcBef>
              <a:spcAft>
                <a:spcPts val="0"/>
              </a:spcAft>
              <a:buNone/>
            </a:pPr>
            <a:r>
              <a:rPr b="1" lang="fr-FR" sz="2000">
                <a:solidFill>
                  <a:srgbClr val="181818"/>
                </a:solidFill>
                <a:latin typeface="Calibri"/>
                <a:ea typeface="Calibri"/>
                <a:cs typeface="Calibri"/>
                <a:sym typeface="Calibri"/>
              </a:rPr>
              <a:t>Women’s health</a:t>
            </a:r>
            <a:endParaRPr sz="2000">
              <a:solidFill>
                <a:schemeClr val="dk1"/>
              </a:solidFill>
              <a:latin typeface="Calibri"/>
              <a:ea typeface="Calibri"/>
              <a:cs typeface="Calibri"/>
              <a:sym typeface="Calibri"/>
            </a:endParaRPr>
          </a:p>
        </p:txBody>
      </p:sp>
      <p:sp>
        <p:nvSpPr>
          <p:cNvPr id="131" name="Google Shape;131;p2"/>
          <p:cNvSpPr txBox="1"/>
          <p:nvPr/>
        </p:nvSpPr>
        <p:spPr>
          <a:xfrm>
            <a:off x="3522500" y="2914325"/>
            <a:ext cx="2523900" cy="318600"/>
          </a:xfrm>
          <a:prstGeom prst="rect">
            <a:avLst/>
          </a:prstGeom>
          <a:noFill/>
          <a:ln>
            <a:noFill/>
          </a:ln>
        </p:spPr>
        <p:txBody>
          <a:bodyPr anchorCtr="0" anchor="t" bIns="0" lIns="0" spcFirstLastPara="1" rIns="0" wrap="square" tIns="10575">
            <a:spAutoFit/>
          </a:bodyPr>
          <a:lstStyle/>
          <a:p>
            <a:pPr indent="0" lvl="0" marL="8467" marR="0" rtl="0" algn="l">
              <a:spcBef>
                <a:spcPts val="0"/>
              </a:spcBef>
              <a:spcAft>
                <a:spcPts val="0"/>
              </a:spcAft>
              <a:buNone/>
            </a:pPr>
            <a:r>
              <a:rPr b="1" lang="fr-FR" sz="2000">
                <a:solidFill>
                  <a:srgbClr val="181818"/>
                </a:solidFill>
                <a:latin typeface="Calibri"/>
                <a:ea typeface="Calibri"/>
                <a:cs typeface="Calibri"/>
                <a:sym typeface="Calibri"/>
              </a:rPr>
              <a:t>General practitioner</a:t>
            </a:r>
            <a:endParaRPr sz="2000">
              <a:solidFill>
                <a:schemeClr val="dk1"/>
              </a:solidFill>
              <a:latin typeface="Calibri"/>
              <a:ea typeface="Calibri"/>
              <a:cs typeface="Calibri"/>
              <a:sym typeface="Calibri"/>
            </a:endParaRPr>
          </a:p>
        </p:txBody>
      </p:sp>
      <p:sp>
        <p:nvSpPr>
          <p:cNvPr id="132" name="Google Shape;132;p2"/>
          <p:cNvSpPr txBox="1"/>
          <p:nvPr/>
        </p:nvSpPr>
        <p:spPr>
          <a:xfrm>
            <a:off x="6723075" y="2940563"/>
            <a:ext cx="1740600" cy="318600"/>
          </a:xfrm>
          <a:prstGeom prst="rect">
            <a:avLst/>
          </a:prstGeom>
          <a:noFill/>
          <a:ln>
            <a:noFill/>
          </a:ln>
        </p:spPr>
        <p:txBody>
          <a:bodyPr anchorCtr="0" anchor="t" bIns="0" lIns="0" spcFirstLastPara="1" rIns="0" wrap="square" tIns="10575">
            <a:spAutoFit/>
          </a:bodyPr>
          <a:lstStyle/>
          <a:p>
            <a:pPr indent="0" lvl="0" marL="8467" marR="0" rtl="0" algn="l">
              <a:spcBef>
                <a:spcPts val="0"/>
              </a:spcBef>
              <a:spcAft>
                <a:spcPts val="0"/>
              </a:spcAft>
              <a:buNone/>
            </a:pPr>
            <a:r>
              <a:rPr b="1" lang="fr-FR" sz="2000">
                <a:solidFill>
                  <a:srgbClr val="181818"/>
                </a:solidFill>
                <a:latin typeface="Calibri"/>
                <a:ea typeface="Calibri"/>
                <a:cs typeface="Calibri"/>
                <a:sym typeface="Calibri"/>
              </a:rPr>
              <a:t>Ophthalmology</a:t>
            </a:r>
            <a:endParaRPr sz="2000">
              <a:solidFill>
                <a:schemeClr val="dk1"/>
              </a:solidFill>
              <a:latin typeface="Calibri"/>
              <a:ea typeface="Calibri"/>
              <a:cs typeface="Calibri"/>
              <a:sym typeface="Calibri"/>
            </a:endParaRPr>
          </a:p>
        </p:txBody>
      </p:sp>
      <p:sp>
        <p:nvSpPr>
          <p:cNvPr id="133" name="Google Shape;133;p2"/>
          <p:cNvSpPr txBox="1"/>
          <p:nvPr/>
        </p:nvSpPr>
        <p:spPr>
          <a:xfrm>
            <a:off x="9729626" y="2958000"/>
            <a:ext cx="1408800" cy="318600"/>
          </a:xfrm>
          <a:prstGeom prst="rect">
            <a:avLst/>
          </a:prstGeom>
          <a:noFill/>
          <a:ln>
            <a:noFill/>
          </a:ln>
        </p:spPr>
        <p:txBody>
          <a:bodyPr anchorCtr="0" anchor="t" bIns="0" lIns="0" spcFirstLastPara="1" rIns="0" wrap="square" tIns="10575">
            <a:spAutoFit/>
          </a:bodyPr>
          <a:lstStyle/>
          <a:p>
            <a:pPr indent="0" lvl="0" marL="8467" marR="0" rtl="0" algn="l">
              <a:spcBef>
                <a:spcPts val="0"/>
              </a:spcBef>
              <a:spcAft>
                <a:spcPts val="0"/>
              </a:spcAft>
              <a:buNone/>
            </a:pPr>
            <a:r>
              <a:rPr b="1" lang="fr-FR" sz="2000">
                <a:solidFill>
                  <a:srgbClr val="181818"/>
                </a:solidFill>
                <a:latin typeface="Calibri"/>
                <a:ea typeface="Calibri"/>
                <a:cs typeface="Calibri"/>
                <a:sym typeface="Calibri"/>
              </a:rPr>
              <a:t>Cardiology</a:t>
            </a:r>
            <a:endParaRPr sz="2000">
              <a:solidFill>
                <a:schemeClr val="dk1"/>
              </a:solidFill>
              <a:latin typeface="Calibri"/>
              <a:ea typeface="Calibri"/>
              <a:cs typeface="Calibri"/>
              <a:sym typeface="Calibri"/>
            </a:endParaRPr>
          </a:p>
        </p:txBody>
      </p:sp>
      <p:pic>
        <p:nvPicPr>
          <p:cNvPr id="134" name="Google Shape;134;p2"/>
          <p:cNvPicPr preferRelativeResize="0"/>
          <p:nvPr/>
        </p:nvPicPr>
        <p:blipFill rotWithShape="1">
          <a:blip r:embed="rId6">
            <a:alphaModFix/>
          </a:blip>
          <a:srcRect b="0" l="0" r="0" t="0"/>
          <a:stretch/>
        </p:blipFill>
        <p:spPr>
          <a:xfrm>
            <a:off x="4717496" y="-440621"/>
            <a:ext cx="2832099" cy="2832099"/>
          </a:xfrm>
          <a:prstGeom prst="rect">
            <a:avLst/>
          </a:prstGeom>
          <a:noFill/>
          <a:ln>
            <a:noFill/>
          </a:ln>
        </p:spPr>
      </p:pic>
      <p:pic>
        <p:nvPicPr>
          <p:cNvPr descr="Une image contenant carte&#10;&#10;Description générée automatiquement" id="135" name="Google Shape;135;p2"/>
          <p:cNvPicPr preferRelativeResize="0"/>
          <p:nvPr/>
        </p:nvPicPr>
        <p:blipFill rotWithShape="1">
          <a:blip r:embed="rId7">
            <a:alphaModFix/>
          </a:blip>
          <a:srcRect b="0" l="0" r="0" t="0"/>
          <a:stretch/>
        </p:blipFill>
        <p:spPr>
          <a:xfrm>
            <a:off x="7279150" y="3808250"/>
            <a:ext cx="4789002" cy="3006551"/>
          </a:xfrm>
          <a:prstGeom prst="rect">
            <a:avLst/>
          </a:prstGeom>
          <a:noFill/>
          <a:ln>
            <a:noFill/>
          </a:ln>
        </p:spPr>
      </p:pic>
      <p:sp>
        <p:nvSpPr>
          <p:cNvPr descr="Biology Icon 2427485" id="136" name="Google Shape;136;p2"/>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7" name="Google Shape;137;p2"/>
          <p:cNvPicPr preferRelativeResize="0"/>
          <p:nvPr/>
        </p:nvPicPr>
        <p:blipFill rotWithShape="1">
          <a:blip r:embed="rId8">
            <a:alphaModFix/>
          </a:blip>
          <a:srcRect b="30416" l="11813" r="8689" t="24687"/>
          <a:stretch/>
        </p:blipFill>
        <p:spPr>
          <a:xfrm>
            <a:off x="5597875" y="4236825"/>
            <a:ext cx="1194500" cy="674550"/>
          </a:xfrm>
          <a:prstGeom prst="rect">
            <a:avLst/>
          </a:prstGeom>
          <a:noFill/>
          <a:ln>
            <a:noFill/>
          </a:ln>
        </p:spPr>
      </p:pic>
      <p:pic>
        <p:nvPicPr>
          <p:cNvPr id="138" name="Google Shape;138;p2"/>
          <p:cNvPicPr preferRelativeResize="0"/>
          <p:nvPr/>
        </p:nvPicPr>
        <p:blipFill rotWithShape="1">
          <a:blip r:embed="rId9">
            <a:alphaModFix/>
          </a:blip>
          <a:srcRect b="16685" l="14494" r="24551" t="24251"/>
          <a:stretch/>
        </p:blipFill>
        <p:spPr>
          <a:xfrm>
            <a:off x="6998350" y="4130400"/>
            <a:ext cx="764499" cy="887399"/>
          </a:xfrm>
          <a:prstGeom prst="rect">
            <a:avLst/>
          </a:prstGeom>
          <a:noFill/>
          <a:ln>
            <a:noFill/>
          </a:ln>
        </p:spPr>
      </p:pic>
      <p:pic>
        <p:nvPicPr>
          <p:cNvPr id="139" name="Google Shape;139;p2"/>
          <p:cNvPicPr preferRelativeResize="0"/>
          <p:nvPr/>
        </p:nvPicPr>
        <p:blipFill rotWithShape="1">
          <a:blip r:embed="rId10">
            <a:alphaModFix/>
          </a:blip>
          <a:srcRect b="14956" l="9565" r="15990" t="19504"/>
          <a:stretch/>
        </p:blipFill>
        <p:spPr>
          <a:xfrm>
            <a:off x="4483150" y="4174075"/>
            <a:ext cx="908751" cy="800050"/>
          </a:xfrm>
          <a:prstGeom prst="rect">
            <a:avLst/>
          </a:prstGeom>
          <a:noFill/>
          <a:ln>
            <a:noFill/>
          </a:ln>
        </p:spPr>
      </p:pic>
      <p:sp>
        <p:nvSpPr>
          <p:cNvPr id="140" name="Google Shape;140;p2"/>
          <p:cNvSpPr txBox="1"/>
          <p:nvPr/>
        </p:nvSpPr>
        <p:spPr>
          <a:xfrm>
            <a:off x="765526" y="5201073"/>
            <a:ext cx="5748097" cy="1269578"/>
          </a:xfrm>
          <a:prstGeom prst="rect">
            <a:avLst/>
          </a:prstGeom>
          <a:noFill/>
          <a:ln>
            <a:noFill/>
          </a:ln>
        </p:spPr>
        <p:txBody>
          <a:bodyPr anchorCtr="0" anchor="t" bIns="0" lIns="0" spcFirstLastPara="1" rIns="0" wrap="square" tIns="58400">
            <a:spAutoFit/>
          </a:bodyPr>
          <a:lstStyle/>
          <a:p>
            <a:pPr indent="-368741" lvl="0" marL="376786" marR="0" rtl="0" algn="l">
              <a:spcBef>
                <a:spcPts val="0"/>
              </a:spcBef>
              <a:spcAft>
                <a:spcPts val="0"/>
              </a:spcAft>
              <a:buClr>
                <a:srgbClr val="181818"/>
              </a:buClr>
              <a:buSzPts val="2400"/>
              <a:buFont typeface="Calibri"/>
              <a:buAutoNum type="arabicPeriod"/>
            </a:pPr>
            <a:r>
              <a:rPr b="1" lang="fr-FR" sz="2400">
                <a:solidFill>
                  <a:srgbClr val="181818"/>
                </a:solidFill>
                <a:latin typeface="Calibri"/>
                <a:ea typeface="Calibri"/>
                <a:cs typeface="Calibri"/>
                <a:sym typeface="Calibri"/>
              </a:rPr>
              <a:t>Innovation</a:t>
            </a:r>
            <a:endParaRPr sz="2400">
              <a:solidFill>
                <a:schemeClr val="dk1"/>
              </a:solidFill>
              <a:latin typeface="Calibri"/>
              <a:ea typeface="Calibri"/>
              <a:cs typeface="Calibri"/>
              <a:sym typeface="Calibri"/>
            </a:endParaRPr>
          </a:p>
          <a:p>
            <a:pPr indent="-368741" lvl="0" marL="376786" marR="0" rtl="0" algn="l">
              <a:spcBef>
                <a:spcPts val="400"/>
              </a:spcBef>
              <a:spcAft>
                <a:spcPts val="0"/>
              </a:spcAft>
              <a:buClr>
                <a:srgbClr val="181818"/>
              </a:buClr>
              <a:buSzPts val="2400"/>
              <a:buFont typeface="Calibri"/>
              <a:buAutoNum type="arabicPeriod"/>
            </a:pPr>
            <a:r>
              <a:rPr b="1" lang="fr-FR" sz="2400">
                <a:solidFill>
                  <a:srgbClr val="181818"/>
                </a:solidFill>
                <a:latin typeface="Calibri"/>
                <a:ea typeface="Calibri"/>
                <a:cs typeface="Calibri"/>
                <a:sym typeface="Calibri"/>
              </a:rPr>
              <a:t>Value-Based Healthcare</a:t>
            </a:r>
            <a:endParaRPr sz="2400">
              <a:solidFill>
                <a:schemeClr val="dk1"/>
              </a:solidFill>
              <a:latin typeface="Calibri"/>
              <a:ea typeface="Calibri"/>
              <a:cs typeface="Calibri"/>
              <a:sym typeface="Calibri"/>
            </a:endParaRPr>
          </a:p>
          <a:p>
            <a:pPr indent="-368741" lvl="0" marL="376786" marR="0" rtl="0" algn="l">
              <a:spcBef>
                <a:spcPts val="400"/>
              </a:spcBef>
              <a:spcAft>
                <a:spcPts val="0"/>
              </a:spcAft>
              <a:buClr>
                <a:srgbClr val="181818"/>
              </a:buClr>
              <a:buSzPts val="2400"/>
              <a:buFont typeface="Calibri"/>
              <a:buAutoNum type="arabicPeriod"/>
            </a:pPr>
            <a:r>
              <a:rPr b="1" lang="fr-FR" sz="2400">
                <a:solidFill>
                  <a:srgbClr val="181818"/>
                </a:solidFill>
                <a:latin typeface="Calibri"/>
                <a:ea typeface="Calibri"/>
                <a:cs typeface="Calibri"/>
                <a:sym typeface="Calibri"/>
              </a:rPr>
              <a:t>Reinforced partnerships with hospitals </a:t>
            </a:r>
            <a:endParaRPr sz="2400">
              <a:solidFill>
                <a:schemeClr val="dk1"/>
              </a:solidFill>
              <a:latin typeface="Calibri"/>
              <a:ea typeface="Calibri"/>
              <a:cs typeface="Calibri"/>
              <a:sym typeface="Calibri"/>
            </a:endParaRPr>
          </a:p>
        </p:txBody>
      </p:sp>
      <p:sp>
        <p:nvSpPr>
          <p:cNvPr id="141" name="Google Shape;141;p2"/>
          <p:cNvSpPr txBox="1"/>
          <p:nvPr/>
        </p:nvSpPr>
        <p:spPr>
          <a:xfrm>
            <a:off x="1001987" y="3366159"/>
            <a:ext cx="10386300" cy="674700"/>
          </a:xfrm>
          <a:prstGeom prst="rect">
            <a:avLst/>
          </a:prstGeom>
          <a:noFill/>
          <a:ln>
            <a:noFill/>
          </a:ln>
        </p:spPr>
        <p:txBody>
          <a:bodyPr anchorCtr="0" anchor="t" bIns="0" lIns="0" spcFirstLastPara="1" rIns="0" wrap="square" tIns="58400">
            <a:spAutoFit/>
          </a:bodyPr>
          <a:lstStyle/>
          <a:p>
            <a:pPr indent="0" lvl="0" marL="8044" marR="0" rtl="0" algn="ctr">
              <a:spcBef>
                <a:spcPts val="0"/>
              </a:spcBef>
              <a:spcAft>
                <a:spcPts val="0"/>
              </a:spcAft>
              <a:buNone/>
            </a:pPr>
            <a:r>
              <a:rPr lang="fr-FR" sz="2000">
                <a:solidFill>
                  <a:schemeClr val="dk1"/>
                </a:solidFill>
                <a:latin typeface="Calibri"/>
                <a:ea typeface="Calibri"/>
                <a:cs typeface="Calibri"/>
                <a:sym typeface="Calibri"/>
              </a:rPr>
              <a:t>One Clinic proposes a complete care pathway for patients including  virtual health care, on site lab testing and surgery in partnering hospitals and clinics.  </a:t>
            </a:r>
            <a:endParaRPr/>
          </a:p>
        </p:txBody>
      </p:sp>
      <p:sp>
        <p:nvSpPr>
          <p:cNvPr id="142" name="Google Shape;142;p2"/>
          <p:cNvSpPr txBox="1"/>
          <p:nvPr/>
        </p:nvSpPr>
        <p:spPr>
          <a:xfrm>
            <a:off x="0" y="4705350"/>
            <a:ext cx="4858800" cy="428400"/>
          </a:xfrm>
          <a:prstGeom prst="rect">
            <a:avLst/>
          </a:prstGeom>
          <a:noFill/>
          <a:ln>
            <a:noFill/>
          </a:ln>
        </p:spPr>
        <p:txBody>
          <a:bodyPr anchorCtr="0" anchor="t" bIns="0" lIns="0" spcFirstLastPara="1" rIns="0" wrap="square" tIns="58400">
            <a:spAutoFit/>
          </a:bodyPr>
          <a:lstStyle/>
          <a:p>
            <a:pPr indent="0" lvl="0" marL="8044" marR="0" rtl="0" algn="ctr">
              <a:spcBef>
                <a:spcPts val="0"/>
              </a:spcBef>
              <a:spcAft>
                <a:spcPts val="0"/>
              </a:spcAft>
              <a:buNone/>
            </a:pPr>
            <a:r>
              <a:rPr b="1" lang="fr-FR" sz="2400">
                <a:solidFill>
                  <a:srgbClr val="793312"/>
                </a:solidFill>
                <a:latin typeface="Calibri"/>
                <a:ea typeface="Calibri"/>
                <a:cs typeface="Calibri"/>
                <a:sym typeface="Calibri"/>
              </a:rPr>
              <a:t>One Clinic’s 3 founding pillars: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
          <p:cNvSpPr/>
          <p:nvPr/>
        </p:nvSpPr>
        <p:spPr>
          <a:xfrm>
            <a:off x="0" y="6336492"/>
            <a:ext cx="12191999" cy="521508"/>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3"/>
          <p:cNvSpPr txBox="1"/>
          <p:nvPr/>
        </p:nvSpPr>
        <p:spPr>
          <a:xfrm>
            <a:off x="278226" y="226347"/>
            <a:ext cx="10515600"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Endometriosis, still a challenge  </a:t>
            </a:r>
            <a:endParaRPr b="1" sz="3600">
              <a:solidFill>
                <a:srgbClr val="181818"/>
              </a:solidFill>
              <a:latin typeface="Calibri"/>
              <a:ea typeface="Calibri"/>
              <a:cs typeface="Calibri"/>
              <a:sym typeface="Calibri"/>
            </a:endParaRPr>
          </a:p>
        </p:txBody>
      </p:sp>
      <p:pic>
        <p:nvPicPr>
          <p:cNvPr descr="873 Endometriosis Illustrations &amp; Clip Art - iStock" id="150" name="Google Shape;150;p3"/>
          <p:cNvPicPr preferRelativeResize="0"/>
          <p:nvPr/>
        </p:nvPicPr>
        <p:blipFill rotWithShape="1">
          <a:blip r:embed="rId3">
            <a:alphaModFix/>
          </a:blip>
          <a:srcRect b="0" l="0" r="0" t="17840"/>
          <a:stretch/>
        </p:blipFill>
        <p:spPr>
          <a:xfrm>
            <a:off x="822863" y="953076"/>
            <a:ext cx="4499659" cy="3171389"/>
          </a:xfrm>
          <a:prstGeom prst="rect">
            <a:avLst/>
          </a:prstGeom>
          <a:noFill/>
          <a:ln>
            <a:noFill/>
          </a:ln>
        </p:spPr>
      </p:pic>
      <p:sp>
        <p:nvSpPr>
          <p:cNvPr id="151" name="Google Shape;151;p3"/>
          <p:cNvSpPr txBox="1"/>
          <p:nvPr/>
        </p:nvSpPr>
        <p:spPr>
          <a:xfrm>
            <a:off x="6011068" y="1691940"/>
            <a:ext cx="5101889" cy="193899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93312"/>
              </a:buClr>
              <a:buSzPts val="2000"/>
              <a:buFont typeface="Arial"/>
              <a:buChar char="•"/>
            </a:pPr>
            <a:r>
              <a:rPr i="1" lang="fr-FR" sz="2000">
                <a:solidFill>
                  <a:srgbClr val="793312"/>
                </a:solidFill>
                <a:latin typeface="Calibri"/>
                <a:ea typeface="Calibri"/>
                <a:cs typeface="Calibri"/>
                <a:sym typeface="Calibri"/>
              </a:rPr>
              <a:t>Pelvic Pain </a:t>
            </a:r>
            <a:endParaRPr/>
          </a:p>
          <a:p>
            <a:pPr indent="-285750" lvl="0" marL="285750" marR="0" rtl="0" algn="l">
              <a:spcBef>
                <a:spcPts val="0"/>
              </a:spcBef>
              <a:spcAft>
                <a:spcPts val="0"/>
              </a:spcAft>
              <a:buClr>
                <a:srgbClr val="793312"/>
              </a:buClr>
              <a:buSzPts val="2000"/>
              <a:buFont typeface="Arial"/>
              <a:buChar char="•"/>
            </a:pPr>
            <a:r>
              <a:rPr i="1" lang="fr-FR" sz="2000">
                <a:solidFill>
                  <a:srgbClr val="793312"/>
                </a:solidFill>
                <a:latin typeface="Calibri"/>
                <a:ea typeface="Calibri"/>
                <a:cs typeface="Calibri"/>
                <a:sym typeface="Calibri"/>
              </a:rPr>
              <a:t>Dysmenorrhea </a:t>
            </a:r>
            <a:endParaRPr/>
          </a:p>
          <a:p>
            <a:pPr indent="-285750" lvl="0" marL="285750" marR="0" rtl="0" algn="l">
              <a:spcBef>
                <a:spcPts val="0"/>
              </a:spcBef>
              <a:spcAft>
                <a:spcPts val="0"/>
              </a:spcAft>
              <a:buClr>
                <a:srgbClr val="793312"/>
              </a:buClr>
              <a:buSzPts val="2000"/>
              <a:buFont typeface="Arial"/>
              <a:buChar char="•"/>
            </a:pPr>
            <a:r>
              <a:rPr i="1" lang="fr-FR" sz="2000">
                <a:solidFill>
                  <a:srgbClr val="793312"/>
                </a:solidFill>
                <a:latin typeface="Calibri"/>
                <a:ea typeface="Calibri"/>
                <a:cs typeface="Calibri"/>
                <a:sym typeface="Calibri"/>
              </a:rPr>
              <a:t>Dyspareunia </a:t>
            </a:r>
            <a:endParaRPr/>
          </a:p>
          <a:p>
            <a:pPr indent="-285750" lvl="0" marL="285750" marR="0" rtl="0" algn="l">
              <a:spcBef>
                <a:spcPts val="0"/>
              </a:spcBef>
              <a:spcAft>
                <a:spcPts val="0"/>
              </a:spcAft>
              <a:buClr>
                <a:srgbClr val="793312"/>
              </a:buClr>
              <a:buSzPts val="2000"/>
              <a:buFont typeface="Arial"/>
              <a:buChar char="•"/>
            </a:pPr>
            <a:r>
              <a:rPr i="1" lang="fr-FR" sz="2000">
                <a:solidFill>
                  <a:srgbClr val="793312"/>
                </a:solidFill>
                <a:latin typeface="Calibri"/>
                <a:ea typeface="Calibri"/>
                <a:cs typeface="Calibri"/>
                <a:sym typeface="Calibri"/>
              </a:rPr>
              <a:t>Intestinal disorders</a:t>
            </a:r>
            <a:endParaRPr/>
          </a:p>
          <a:p>
            <a:pPr indent="-285750" lvl="0" marL="285750" marR="0" rtl="0" algn="l">
              <a:spcBef>
                <a:spcPts val="0"/>
              </a:spcBef>
              <a:spcAft>
                <a:spcPts val="0"/>
              </a:spcAft>
              <a:buClr>
                <a:srgbClr val="793312"/>
              </a:buClr>
              <a:buSzPts val="2000"/>
              <a:buFont typeface="Arial"/>
              <a:buChar char="•"/>
            </a:pPr>
            <a:r>
              <a:rPr i="1" lang="fr-FR" sz="2000">
                <a:solidFill>
                  <a:srgbClr val="793312"/>
                </a:solidFill>
                <a:latin typeface="Calibri"/>
                <a:ea typeface="Calibri"/>
                <a:cs typeface="Calibri"/>
                <a:sym typeface="Calibri"/>
              </a:rPr>
              <a:t>Urinary problems </a:t>
            </a:r>
            <a:endParaRPr/>
          </a:p>
          <a:p>
            <a:pPr indent="-285750" lvl="0" marL="285750" marR="0" rtl="0" algn="l">
              <a:spcBef>
                <a:spcPts val="0"/>
              </a:spcBef>
              <a:spcAft>
                <a:spcPts val="0"/>
              </a:spcAft>
              <a:buClr>
                <a:srgbClr val="793312"/>
              </a:buClr>
              <a:buSzPts val="2000"/>
              <a:buFont typeface="Arial"/>
              <a:buChar char="•"/>
            </a:pPr>
            <a:r>
              <a:rPr i="1" lang="fr-FR" sz="2000">
                <a:solidFill>
                  <a:srgbClr val="793312"/>
                </a:solidFill>
                <a:latin typeface="Calibri"/>
                <a:ea typeface="Calibri"/>
                <a:cs typeface="Calibri"/>
                <a:sym typeface="Calibri"/>
              </a:rPr>
              <a:t>Infertility </a:t>
            </a:r>
            <a:endParaRPr/>
          </a:p>
        </p:txBody>
      </p:sp>
      <p:sp>
        <p:nvSpPr>
          <p:cNvPr id="152" name="Google Shape;152;p3"/>
          <p:cNvSpPr txBox="1"/>
          <p:nvPr/>
        </p:nvSpPr>
        <p:spPr>
          <a:xfrm>
            <a:off x="5678438" y="1285684"/>
            <a:ext cx="603127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793312"/>
                </a:solidFill>
                <a:latin typeface="Calibri"/>
                <a:ea typeface="Calibri"/>
                <a:cs typeface="Calibri"/>
                <a:sym typeface="Calibri"/>
              </a:rPr>
              <a:t>Heterogeneous symptomatology including:</a:t>
            </a:r>
            <a:endParaRPr sz="2000">
              <a:solidFill>
                <a:srgbClr val="793312"/>
              </a:solidFill>
              <a:latin typeface="Calibri"/>
              <a:ea typeface="Calibri"/>
              <a:cs typeface="Calibri"/>
              <a:sym typeface="Calibri"/>
            </a:endParaRPr>
          </a:p>
        </p:txBody>
      </p:sp>
      <p:sp>
        <p:nvSpPr>
          <p:cNvPr id="153" name="Google Shape;153;p3"/>
          <p:cNvSpPr txBox="1"/>
          <p:nvPr/>
        </p:nvSpPr>
        <p:spPr>
          <a:xfrm>
            <a:off x="838200" y="4168104"/>
            <a:ext cx="9955626"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000">
                <a:solidFill>
                  <a:srgbClr val="595959"/>
                </a:solidFill>
                <a:latin typeface="Calibri"/>
                <a:ea typeface="Calibri"/>
                <a:cs typeface="Calibri"/>
                <a:sym typeface="Calibri"/>
              </a:rPr>
              <a:t>Challenges in endometriosis care : </a:t>
            </a:r>
            <a:endParaRPr/>
          </a:p>
          <a:p>
            <a:pPr indent="-342900" lvl="0" marL="342900" marR="0" rtl="0" algn="l">
              <a:spcBef>
                <a:spcPts val="0"/>
              </a:spcBef>
              <a:spcAft>
                <a:spcPts val="0"/>
              </a:spcAft>
              <a:buClr>
                <a:srgbClr val="595959"/>
              </a:buClr>
              <a:buSzPts val="2000"/>
              <a:buFont typeface="Arial"/>
              <a:buChar char="•"/>
            </a:pPr>
            <a:r>
              <a:rPr lang="fr-FR" sz="2000">
                <a:solidFill>
                  <a:srgbClr val="595959"/>
                </a:solidFill>
                <a:latin typeface="Calibri"/>
                <a:ea typeface="Calibri"/>
                <a:cs typeface="Calibri"/>
                <a:sym typeface="Calibri"/>
              </a:rPr>
              <a:t>Big variability of symptoms from one patient to another </a:t>
            </a:r>
            <a:endParaRPr/>
          </a:p>
          <a:p>
            <a:pPr indent="-342900" lvl="0" marL="342900" marR="0" rtl="0" algn="l">
              <a:spcBef>
                <a:spcPts val="0"/>
              </a:spcBef>
              <a:spcAft>
                <a:spcPts val="0"/>
              </a:spcAft>
              <a:buClr>
                <a:srgbClr val="595959"/>
              </a:buClr>
              <a:buSzPts val="2000"/>
              <a:buFont typeface="Arial"/>
              <a:buChar char="•"/>
            </a:pPr>
            <a:r>
              <a:rPr lang="fr-FR" sz="2000">
                <a:solidFill>
                  <a:srgbClr val="595959"/>
                </a:solidFill>
                <a:latin typeface="Calibri"/>
                <a:ea typeface="Calibri"/>
                <a:cs typeface="Calibri"/>
                <a:sym typeface="Calibri"/>
              </a:rPr>
              <a:t>The perception of the disease can be significantly different from patients' and physician’s perspective. </a:t>
            </a:r>
            <a:endParaRPr/>
          </a:p>
          <a:p>
            <a:pPr indent="-342900" lvl="0" marL="342900" marR="0" rtl="0" algn="l">
              <a:spcBef>
                <a:spcPts val="0"/>
              </a:spcBef>
              <a:spcAft>
                <a:spcPts val="0"/>
              </a:spcAft>
              <a:buClr>
                <a:srgbClr val="595959"/>
              </a:buClr>
              <a:buSzPts val="2000"/>
              <a:buFont typeface="Arial"/>
              <a:buChar char="•"/>
            </a:pPr>
            <a:r>
              <a:rPr lang="fr-FR" sz="2000">
                <a:solidFill>
                  <a:srgbClr val="595959"/>
                </a:solidFill>
                <a:latin typeface="Calibri"/>
                <a:ea typeface="Calibri"/>
                <a:cs typeface="Calibri"/>
                <a:sym typeface="Calibri"/>
              </a:rPr>
              <a:t>Endometriosis-related burdens: physical, mental, social, financial… </a:t>
            </a:r>
            <a:endParaRPr sz="2000">
              <a:solidFill>
                <a:srgbClr val="59595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
          <p:cNvSpPr/>
          <p:nvPr/>
        </p:nvSpPr>
        <p:spPr>
          <a:xfrm>
            <a:off x="6537365" y="1680358"/>
            <a:ext cx="3716977" cy="3396343"/>
          </a:xfrm>
          <a:prstGeom prst="ellipse">
            <a:avLst/>
          </a:prstGeom>
          <a:noFill/>
          <a:ln cap="flat" cmpd="sng" w="12700">
            <a:solidFill>
              <a:srgbClr val="8E2700"/>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4"/>
          <p:cNvSpPr/>
          <p:nvPr/>
        </p:nvSpPr>
        <p:spPr>
          <a:xfrm>
            <a:off x="-11151" y="6336492"/>
            <a:ext cx="12191999" cy="521508"/>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4"/>
          <p:cNvSpPr/>
          <p:nvPr/>
        </p:nvSpPr>
        <p:spPr>
          <a:xfrm>
            <a:off x="7861463" y="1254619"/>
            <a:ext cx="1068780" cy="1030184"/>
          </a:xfrm>
          <a:prstGeom prst="ellipse">
            <a:avLst/>
          </a:prstGeom>
          <a:solidFill>
            <a:srgbClr val="8E2700"/>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4"/>
          <p:cNvSpPr/>
          <p:nvPr/>
        </p:nvSpPr>
        <p:spPr>
          <a:xfrm>
            <a:off x="9549739" y="2246939"/>
            <a:ext cx="1068780" cy="1030184"/>
          </a:xfrm>
          <a:prstGeom prst="ellipse">
            <a:avLst/>
          </a:prstGeom>
          <a:solidFill>
            <a:srgbClr val="8E2700"/>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4"/>
          <p:cNvSpPr/>
          <p:nvPr/>
        </p:nvSpPr>
        <p:spPr>
          <a:xfrm>
            <a:off x="9015349" y="4147458"/>
            <a:ext cx="1068780" cy="1030184"/>
          </a:xfrm>
          <a:prstGeom prst="ellipse">
            <a:avLst/>
          </a:prstGeom>
          <a:solidFill>
            <a:srgbClr val="8E2700"/>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4"/>
          <p:cNvSpPr/>
          <p:nvPr/>
        </p:nvSpPr>
        <p:spPr>
          <a:xfrm>
            <a:off x="6707577" y="4096988"/>
            <a:ext cx="1068780" cy="1030184"/>
          </a:xfrm>
          <a:prstGeom prst="ellipse">
            <a:avLst/>
          </a:prstGeom>
          <a:solidFill>
            <a:srgbClr val="8E2700"/>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4"/>
          <p:cNvSpPr/>
          <p:nvPr/>
        </p:nvSpPr>
        <p:spPr>
          <a:xfrm>
            <a:off x="6084848" y="2284803"/>
            <a:ext cx="1068780" cy="1030184"/>
          </a:xfrm>
          <a:prstGeom prst="ellipse">
            <a:avLst/>
          </a:prstGeom>
          <a:solidFill>
            <a:srgbClr val="8E2700"/>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4"/>
          <p:cNvSpPr/>
          <p:nvPr/>
        </p:nvSpPr>
        <p:spPr>
          <a:xfrm>
            <a:off x="604149" y="2662170"/>
            <a:ext cx="1068780" cy="1030184"/>
          </a:xfrm>
          <a:prstGeom prst="ellipse">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4"/>
          <p:cNvSpPr/>
          <p:nvPr/>
        </p:nvSpPr>
        <p:spPr>
          <a:xfrm>
            <a:off x="2433538" y="2640191"/>
            <a:ext cx="1068780" cy="1030184"/>
          </a:xfrm>
          <a:prstGeom prst="ellipse">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8" name="Google Shape;168;p4"/>
          <p:cNvPicPr preferRelativeResize="0"/>
          <p:nvPr/>
        </p:nvPicPr>
        <p:blipFill rotWithShape="1">
          <a:blip r:embed="rId3">
            <a:alphaModFix/>
          </a:blip>
          <a:srcRect b="17220" l="0" r="0" t="0"/>
          <a:stretch/>
        </p:blipFill>
        <p:spPr>
          <a:xfrm>
            <a:off x="495389" y="2716281"/>
            <a:ext cx="1296333" cy="1073087"/>
          </a:xfrm>
          <a:prstGeom prst="rect">
            <a:avLst/>
          </a:prstGeom>
          <a:noFill/>
          <a:ln>
            <a:noFill/>
          </a:ln>
        </p:spPr>
      </p:pic>
      <p:pic>
        <p:nvPicPr>
          <p:cNvPr id="169" name="Google Shape;169;p4"/>
          <p:cNvPicPr preferRelativeResize="0"/>
          <p:nvPr/>
        </p:nvPicPr>
        <p:blipFill rotWithShape="1">
          <a:blip r:embed="rId4">
            <a:alphaModFix/>
          </a:blip>
          <a:srcRect b="7347" l="0" r="0" t="0"/>
          <a:stretch/>
        </p:blipFill>
        <p:spPr>
          <a:xfrm>
            <a:off x="6084848" y="2388467"/>
            <a:ext cx="1027226" cy="951756"/>
          </a:xfrm>
          <a:prstGeom prst="rect">
            <a:avLst/>
          </a:prstGeom>
          <a:noFill/>
          <a:ln>
            <a:noFill/>
          </a:ln>
        </p:spPr>
      </p:pic>
      <p:pic>
        <p:nvPicPr>
          <p:cNvPr id="170" name="Google Shape;170;p4"/>
          <p:cNvPicPr preferRelativeResize="0"/>
          <p:nvPr/>
        </p:nvPicPr>
        <p:blipFill rotWithShape="1">
          <a:blip r:embed="rId5">
            <a:alphaModFix/>
          </a:blip>
          <a:srcRect b="15336" l="0" r="0" t="0"/>
          <a:stretch/>
        </p:blipFill>
        <p:spPr>
          <a:xfrm>
            <a:off x="6743400" y="4223026"/>
            <a:ext cx="890557" cy="753975"/>
          </a:xfrm>
          <a:prstGeom prst="rect">
            <a:avLst/>
          </a:prstGeom>
          <a:noFill/>
          <a:ln>
            <a:noFill/>
          </a:ln>
        </p:spPr>
      </p:pic>
      <p:pic>
        <p:nvPicPr>
          <p:cNvPr id="171" name="Google Shape;171;p4"/>
          <p:cNvPicPr preferRelativeResize="0"/>
          <p:nvPr/>
        </p:nvPicPr>
        <p:blipFill rotWithShape="1">
          <a:blip r:embed="rId6">
            <a:alphaModFix/>
          </a:blip>
          <a:srcRect b="11077" l="0" r="0" t="0"/>
          <a:stretch/>
        </p:blipFill>
        <p:spPr>
          <a:xfrm>
            <a:off x="9044675" y="4210476"/>
            <a:ext cx="1087644" cy="967165"/>
          </a:xfrm>
          <a:prstGeom prst="rect">
            <a:avLst/>
          </a:prstGeom>
          <a:noFill/>
          <a:ln>
            <a:noFill/>
          </a:ln>
        </p:spPr>
      </p:pic>
      <p:pic>
        <p:nvPicPr>
          <p:cNvPr id="172" name="Google Shape;172;p4"/>
          <p:cNvPicPr preferRelativeResize="0"/>
          <p:nvPr/>
        </p:nvPicPr>
        <p:blipFill rotWithShape="1">
          <a:blip r:embed="rId3">
            <a:alphaModFix/>
          </a:blip>
          <a:srcRect b="17220" l="0" r="0" t="0"/>
          <a:stretch/>
        </p:blipFill>
        <p:spPr>
          <a:xfrm>
            <a:off x="7747686" y="1295034"/>
            <a:ext cx="1296333" cy="1073087"/>
          </a:xfrm>
          <a:prstGeom prst="rect">
            <a:avLst/>
          </a:prstGeom>
          <a:noFill/>
          <a:ln>
            <a:noFill/>
          </a:ln>
        </p:spPr>
      </p:pic>
      <p:pic>
        <p:nvPicPr>
          <p:cNvPr id="173" name="Google Shape;173;p4"/>
          <p:cNvPicPr preferRelativeResize="0"/>
          <p:nvPr/>
        </p:nvPicPr>
        <p:blipFill rotWithShape="1">
          <a:blip r:embed="rId7">
            <a:alphaModFix/>
          </a:blip>
          <a:srcRect b="15255" l="0" r="0" t="0"/>
          <a:stretch/>
        </p:blipFill>
        <p:spPr>
          <a:xfrm>
            <a:off x="9513489" y="2308008"/>
            <a:ext cx="1141279" cy="967166"/>
          </a:xfrm>
          <a:prstGeom prst="rect">
            <a:avLst/>
          </a:prstGeom>
          <a:noFill/>
          <a:ln>
            <a:noFill/>
          </a:ln>
        </p:spPr>
      </p:pic>
      <p:pic>
        <p:nvPicPr>
          <p:cNvPr id="174" name="Google Shape;174;p4"/>
          <p:cNvPicPr preferRelativeResize="0"/>
          <p:nvPr/>
        </p:nvPicPr>
        <p:blipFill rotWithShape="1">
          <a:blip r:embed="rId4">
            <a:alphaModFix/>
          </a:blip>
          <a:srcRect b="7347" l="0" r="0" t="0"/>
          <a:stretch/>
        </p:blipFill>
        <p:spPr>
          <a:xfrm>
            <a:off x="6096000" y="2388467"/>
            <a:ext cx="1027226" cy="951756"/>
          </a:xfrm>
          <a:prstGeom prst="rect">
            <a:avLst/>
          </a:prstGeom>
          <a:noFill/>
          <a:ln>
            <a:noFill/>
          </a:ln>
        </p:spPr>
      </p:pic>
      <p:pic>
        <p:nvPicPr>
          <p:cNvPr id="175" name="Google Shape;175;p4"/>
          <p:cNvPicPr preferRelativeResize="0"/>
          <p:nvPr/>
        </p:nvPicPr>
        <p:blipFill rotWithShape="1">
          <a:blip r:embed="rId4">
            <a:alphaModFix/>
          </a:blip>
          <a:srcRect b="7347" l="0" r="0" t="0"/>
          <a:stretch/>
        </p:blipFill>
        <p:spPr>
          <a:xfrm>
            <a:off x="6099330" y="2377463"/>
            <a:ext cx="1027226" cy="951756"/>
          </a:xfrm>
          <a:prstGeom prst="rect">
            <a:avLst/>
          </a:prstGeom>
          <a:noFill/>
          <a:ln>
            <a:noFill/>
          </a:ln>
        </p:spPr>
      </p:pic>
      <p:pic>
        <p:nvPicPr>
          <p:cNvPr id="176" name="Google Shape;176;p4"/>
          <p:cNvPicPr preferRelativeResize="0"/>
          <p:nvPr/>
        </p:nvPicPr>
        <p:blipFill rotWithShape="1">
          <a:blip r:embed="rId5">
            <a:alphaModFix/>
          </a:blip>
          <a:srcRect b="15336" l="0" r="0" t="0"/>
          <a:stretch/>
        </p:blipFill>
        <p:spPr>
          <a:xfrm>
            <a:off x="6743400" y="4223026"/>
            <a:ext cx="890557" cy="753975"/>
          </a:xfrm>
          <a:prstGeom prst="rect">
            <a:avLst/>
          </a:prstGeom>
          <a:noFill/>
          <a:ln>
            <a:noFill/>
          </a:ln>
        </p:spPr>
      </p:pic>
      <p:pic>
        <p:nvPicPr>
          <p:cNvPr id="177" name="Google Shape;177;p4"/>
          <p:cNvPicPr preferRelativeResize="0"/>
          <p:nvPr/>
        </p:nvPicPr>
        <p:blipFill rotWithShape="1">
          <a:blip r:embed="rId5">
            <a:alphaModFix/>
          </a:blip>
          <a:srcRect b="15336" l="0" r="0" t="0"/>
          <a:stretch/>
        </p:blipFill>
        <p:spPr>
          <a:xfrm>
            <a:off x="6737375" y="4230667"/>
            <a:ext cx="890557" cy="753975"/>
          </a:xfrm>
          <a:prstGeom prst="rect">
            <a:avLst/>
          </a:prstGeom>
          <a:noFill/>
          <a:ln>
            <a:noFill/>
          </a:ln>
        </p:spPr>
      </p:pic>
      <p:pic>
        <p:nvPicPr>
          <p:cNvPr id="178" name="Google Shape;178;p4"/>
          <p:cNvPicPr preferRelativeResize="0"/>
          <p:nvPr/>
        </p:nvPicPr>
        <p:blipFill rotWithShape="1">
          <a:blip r:embed="rId8">
            <a:alphaModFix/>
          </a:blip>
          <a:srcRect b="20288" l="8473" r="0" t="0"/>
          <a:stretch/>
        </p:blipFill>
        <p:spPr>
          <a:xfrm>
            <a:off x="2603538" y="2756244"/>
            <a:ext cx="942898" cy="821177"/>
          </a:xfrm>
          <a:prstGeom prst="rect">
            <a:avLst/>
          </a:prstGeom>
          <a:noFill/>
          <a:ln>
            <a:noFill/>
          </a:ln>
        </p:spPr>
      </p:pic>
      <p:sp>
        <p:nvSpPr>
          <p:cNvPr id="179" name="Google Shape;179;p4"/>
          <p:cNvSpPr txBox="1"/>
          <p:nvPr/>
        </p:nvSpPr>
        <p:spPr>
          <a:xfrm>
            <a:off x="407762" y="3778126"/>
            <a:ext cx="14615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Gynecologist </a:t>
            </a:r>
            <a:endParaRPr b="1" sz="1800">
              <a:solidFill>
                <a:srgbClr val="3F3F3F"/>
              </a:solidFill>
              <a:latin typeface="Calibri"/>
              <a:ea typeface="Calibri"/>
              <a:cs typeface="Calibri"/>
              <a:sym typeface="Calibri"/>
            </a:endParaRPr>
          </a:p>
        </p:txBody>
      </p:sp>
      <p:sp>
        <p:nvSpPr>
          <p:cNvPr id="180" name="Google Shape;180;p4"/>
          <p:cNvSpPr txBox="1"/>
          <p:nvPr/>
        </p:nvSpPr>
        <p:spPr>
          <a:xfrm>
            <a:off x="2285818" y="3714333"/>
            <a:ext cx="136422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3F3F3F"/>
                </a:solidFill>
                <a:latin typeface="Calibri"/>
                <a:ea typeface="Calibri"/>
                <a:cs typeface="Calibri"/>
                <a:sym typeface="Calibri"/>
              </a:rPr>
              <a:t>General </a:t>
            </a:r>
            <a:endParaRPr/>
          </a:p>
          <a:p>
            <a:pPr indent="0" lvl="0" marL="0" marR="0" rtl="0" algn="ctr">
              <a:spcBef>
                <a:spcPts val="0"/>
              </a:spcBef>
              <a:spcAft>
                <a:spcPts val="0"/>
              </a:spcAft>
              <a:buNone/>
            </a:pPr>
            <a:r>
              <a:rPr b="1" lang="fr-FR" sz="1800">
                <a:solidFill>
                  <a:srgbClr val="3F3F3F"/>
                </a:solidFill>
                <a:latin typeface="Calibri"/>
                <a:ea typeface="Calibri"/>
                <a:cs typeface="Calibri"/>
                <a:sym typeface="Calibri"/>
              </a:rPr>
              <a:t>practitioner </a:t>
            </a:r>
            <a:endParaRPr b="1" sz="1800">
              <a:solidFill>
                <a:srgbClr val="3F3F3F"/>
              </a:solidFill>
              <a:latin typeface="Calibri"/>
              <a:ea typeface="Calibri"/>
              <a:cs typeface="Calibri"/>
              <a:sym typeface="Calibri"/>
            </a:endParaRPr>
          </a:p>
        </p:txBody>
      </p:sp>
      <p:sp>
        <p:nvSpPr>
          <p:cNvPr id="181" name="Google Shape;181;p4"/>
          <p:cNvSpPr txBox="1"/>
          <p:nvPr/>
        </p:nvSpPr>
        <p:spPr>
          <a:xfrm>
            <a:off x="1848215" y="2982167"/>
            <a:ext cx="47000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3F3F3F"/>
                </a:solidFill>
                <a:latin typeface="Calibri"/>
                <a:ea typeface="Calibri"/>
                <a:cs typeface="Calibri"/>
                <a:sym typeface="Calibri"/>
              </a:rPr>
              <a:t>OR</a:t>
            </a:r>
            <a:endParaRPr b="1" sz="1800">
              <a:solidFill>
                <a:srgbClr val="3F3F3F"/>
              </a:solidFill>
              <a:latin typeface="Calibri"/>
              <a:ea typeface="Calibri"/>
              <a:cs typeface="Calibri"/>
              <a:sym typeface="Calibri"/>
            </a:endParaRPr>
          </a:p>
        </p:txBody>
      </p:sp>
      <p:sp>
        <p:nvSpPr>
          <p:cNvPr id="182" name="Google Shape;182;p4"/>
          <p:cNvSpPr txBox="1"/>
          <p:nvPr/>
        </p:nvSpPr>
        <p:spPr>
          <a:xfrm>
            <a:off x="582622" y="1914494"/>
            <a:ext cx="317112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3F3F3F"/>
                </a:solidFill>
                <a:latin typeface="Calibri"/>
                <a:ea typeface="Calibri"/>
                <a:cs typeface="Calibri"/>
                <a:sym typeface="Calibri"/>
              </a:rPr>
              <a:t>Conventional model of care </a:t>
            </a:r>
            <a:endParaRPr/>
          </a:p>
        </p:txBody>
      </p:sp>
      <p:sp>
        <p:nvSpPr>
          <p:cNvPr id="183" name="Google Shape;183;p4"/>
          <p:cNvSpPr txBox="1"/>
          <p:nvPr/>
        </p:nvSpPr>
        <p:spPr>
          <a:xfrm>
            <a:off x="7687758" y="2292759"/>
            <a:ext cx="14615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Gynecologist </a:t>
            </a:r>
            <a:endParaRPr b="1" sz="1800">
              <a:solidFill>
                <a:srgbClr val="3F3F3F"/>
              </a:solidFill>
              <a:latin typeface="Calibri"/>
              <a:ea typeface="Calibri"/>
              <a:cs typeface="Calibri"/>
              <a:sym typeface="Calibri"/>
            </a:endParaRPr>
          </a:p>
        </p:txBody>
      </p:sp>
      <p:sp>
        <p:nvSpPr>
          <p:cNvPr id="184" name="Google Shape;184;p4"/>
          <p:cNvSpPr txBox="1"/>
          <p:nvPr/>
        </p:nvSpPr>
        <p:spPr>
          <a:xfrm>
            <a:off x="10618519" y="2601915"/>
            <a:ext cx="14091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Psychologist </a:t>
            </a:r>
            <a:endParaRPr b="1" sz="1800">
              <a:solidFill>
                <a:srgbClr val="3F3F3F"/>
              </a:solidFill>
              <a:latin typeface="Calibri"/>
              <a:ea typeface="Calibri"/>
              <a:cs typeface="Calibri"/>
              <a:sym typeface="Calibri"/>
            </a:endParaRPr>
          </a:p>
        </p:txBody>
      </p:sp>
      <p:sp>
        <p:nvSpPr>
          <p:cNvPr id="185" name="Google Shape;185;p4"/>
          <p:cNvSpPr txBox="1"/>
          <p:nvPr/>
        </p:nvSpPr>
        <p:spPr>
          <a:xfrm>
            <a:off x="10169286" y="4600013"/>
            <a:ext cx="13923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Nutritionist  </a:t>
            </a:r>
            <a:endParaRPr b="1" sz="1800">
              <a:solidFill>
                <a:srgbClr val="3F3F3F"/>
              </a:solidFill>
              <a:latin typeface="Calibri"/>
              <a:ea typeface="Calibri"/>
              <a:cs typeface="Calibri"/>
              <a:sym typeface="Calibri"/>
            </a:endParaRPr>
          </a:p>
        </p:txBody>
      </p:sp>
      <p:sp>
        <p:nvSpPr>
          <p:cNvPr id="186" name="Google Shape;186;p4"/>
          <p:cNvSpPr txBox="1"/>
          <p:nvPr/>
        </p:nvSpPr>
        <p:spPr>
          <a:xfrm>
            <a:off x="5079611" y="4565218"/>
            <a:ext cx="16637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Physiotherapist</a:t>
            </a:r>
            <a:endParaRPr/>
          </a:p>
        </p:txBody>
      </p:sp>
      <p:sp>
        <p:nvSpPr>
          <p:cNvPr id="187" name="Google Shape;187;p4"/>
          <p:cNvSpPr txBox="1"/>
          <p:nvPr/>
        </p:nvSpPr>
        <p:spPr>
          <a:xfrm>
            <a:off x="4881824" y="2575416"/>
            <a:ext cx="12367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Osteopath </a:t>
            </a:r>
            <a:endParaRPr/>
          </a:p>
        </p:txBody>
      </p:sp>
      <p:sp>
        <p:nvSpPr>
          <p:cNvPr id="188" name="Google Shape;188;p4"/>
          <p:cNvSpPr txBox="1"/>
          <p:nvPr/>
        </p:nvSpPr>
        <p:spPr>
          <a:xfrm>
            <a:off x="4851448" y="2892958"/>
            <a:ext cx="157826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fr-FR" sz="1200">
                <a:solidFill>
                  <a:srgbClr val="666665"/>
                </a:solidFill>
                <a:latin typeface="Calibri"/>
                <a:ea typeface="Calibri"/>
                <a:cs typeface="Calibri"/>
                <a:sym typeface="Calibri"/>
              </a:rPr>
              <a:t>hands-on therapy used to maintain or restore the mobility of tissues</a:t>
            </a:r>
            <a:endParaRPr/>
          </a:p>
          <a:p>
            <a:pPr indent="0" lvl="0" marL="0" marR="0" rtl="0" algn="l">
              <a:spcBef>
                <a:spcPts val="0"/>
              </a:spcBef>
              <a:spcAft>
                <a:spcPts val="0"/>
              </a:spcAft>
              <a:buNone/>
            </a:pPr>
            <a:r>
              <a:t/>
            </a:r>
            <a:endParaRPr i="0" sz="1200">
              <a:solidFill>
                <a:srgbClr val="666665"/>
              </a:solidFill>
              <a:latin typeface="Calibri"/>
              <a:ea typeface="Calibri"/>
              <a:cs typeface="Calibri"/>
              <a:sym typeface="Calibri"/>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Pelvic pain</a:t>
            </a:r>
            <a:endParaRPr i="1" sz="1200">
              <a:solidFill>
                <a:schemeClr val="dk1"/>
              </a:solidFill>
              <a:latin typeface="Calibri"/>
              <a:ea typeface="Calibri"/>
              <a:cs typeface="Calibri"/>
              <a:sym typeface="Calibri"/>
            </a:endParaRPr>
          </a:p>
        </p:txBody>
      </p:sp>
      <p:sp>
        <p:nvSpPr>
          <p:cNvPr id="189" name="Google Shape;189;p4"/>
          <p:cNvSpPr txBox="1"/>
          <p:nvPr/>
        </p:nvSpPr>
        <p:spPr>
          <a:xfrm>
            <a:off x="5110925" y="4819973"/>
            <a:ext cx="157826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fr-FR" sz="1200">
                <a:solidFill>
                  <a:srgbClr val="666665"/>
                </a:solidFill>
                <a:latin typeface="Calibri"/>
                <a:ea typeface="Calibri"/>
                <a:cs typeface="Calibri"/>
                <a:sym typeface="Calibri"/>
              </a:rPr>
              <a:t>Pelvic floor physical therapy </a:t>
            </a:r>
            <a:endParaRPr/>
          </a:p>
          <a:p>
            <a:pPr indent="0" lvl="0" marL="0" marR="0" rtl="0" algn="l">
              <a:spcBef>
                <a:spcPts val="0"/>
              </a:spcBef>
              <a:spcAft>
                <a:spcPts val="0"/>
              </a:spcAft>
              <a:buNone/>
            </a:pPr>
            <a:r>
              <a:t/>
            </a:r>
            <a:endParaRPr i="0" sz="1200">
              <a:solidFill>
                <a:srgbClr val="666665"/>
              </a:solidFill>
              <a:latin typeface="Calibri"/>
              <a:ea typeface="Calibri"/>
              <a:cs typeface="Calibri"/>
              <a:sym typeface="Calibri"/>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Dyspareunia </a:t>
            </a:r>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Urinary dysfunctions </a:t>
            </a:r>
            <a:endParaRPr i="1" sz="1200">
              <a:solidFill>
                <a:schemeClr val="dk1"/>
              </a:solidFill>
              <a:latin typeface="Calibri"/>
              <a:ea typeface="Calibri"/>
              <a:cs typeface="Calibri"/>
              <a:sym typeface="Calibri"/>
            </a:endParaRPr>
          </a:p>
        </p:txBody>
      </p:sp>
      <p:sp>
        <p:nvSpPr>
          <p:cNvPr id="190" name="Google Shape;190;p4"/>
          <p:cNvSpPr txBox="1"/>
          <p:nvPr/>
        </p:nvSpPr>
        <p:spPr>
          <a:xfrm>
            <a:off x="10654768" y="2915134"/>
            <a:ext cx="146109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rgbClr val="666665"/>
                </a:solidFill>
                <a:latin typeface="Calibri"/>
                <a:ea typeface="Calibri"/>
                <a:cs typeface="Calibri"/>
                <a:sym typeface="Calibri"/>
              </a:rPr>
              <a:t>Anxiety, depression and self-esteem </a:t>
            </a:r>
            <a:endParaRPr i="0" sz="1200">
              <a:solidFill>
                <a:srgbClr val="666665"/>
              </a:solidFill>
              <a:latin typeface="Calibri"/>
              <a:ea typeface="Calibri"/>
              <a:cs typeface="Calibri"/>
              <a:sym typeface="Calibri"/>
            </a:endParaRPr>
          </a:p>
          <a:p>
            <a:pPr indent="0" lvl="0" marL="0" marR="0" rtl="0" algn="l">
              <a:spcBef>
                <a:spcPts val="0"/>
              </a:spcBef>
              <a:spcAft>
                <a:spcPts val="0"/>
              </a:spcAft>
              <a:buNone/>
            </a:pPr>
            <a:r>
              <a:t/>
            </a:r>
            <a:endParaRPr i="1" sz="1200">
              <a:solidFill>
                <a:srgbClr val="666665"/>
              </a:solidFill>
              <a:latin typeface="Calibri"/>
              <a:ea typeface="Calibri"/>
              <a:cs typeface="Calibri"/>
              <a:sym typeface="Calibri"/>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Disease related mental/social burden </a:t>
            </a:r>
            <a:endParaRPr i="1" sz="1200">
              <a:solidFill>
                <a:schemeClr val="dk1"/>
              </a:solidFill>
              <a:latin typeface="Calibri"/>
              <a:ea typeface="Calibri"/>
              <a:cs typeface="Calibri"/>
              <a:sym typeface="Calibri"/>
            </a:endParaRPr>
          </a:p>
        </p:txBody>
      </p:sp>
      <p:sp>
        <p:nvSpPr>
          <p:cNvPr id="191" name="Google Shape;191;p4"/>
          <p:cNvSpPr txBox="1"/>
          <p:nvPr/>
        </p:nvSpPr>
        <p:spPr>
          <a:xfrm>
            <a:off x="10188066" y="4891286"/>
            <a:ext cx="17712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rgbClr val="666665"/>
                </a:solidFill>
                <a:latin typeface="Calibri"/>
                <a:ea typeface="Calibri"/>
                <a:cs typeface="Calibri"/>
                <a:sym typeface="Calibri"/>
              </a:rPr>
              <a:t>Anti-inflammatory diet</a:t>
            </a:r>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 </a:t>
            </a:r>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Digestive dysfonctions </a:t>
            </a:r>
            <a:endParaRPr i="1" sz="1200">
              <a:solidFill>
                <a:schemeClr val="dk1"/>
              </a:solidFill>
              <a:latin typeface="Calibri"/>
              <a:ea typeface="Calibri"/>
              <a:cs typeface="Calibri"/>
              <a:sym typeface="Calibri"/>
            </a:endParaRPr>
          </a:p>
        </p:txBody>
      </p:sp>
      <p:sp>
        <p:nvSpPr>
          <p:cNvPr id="192" name="Google Shape;192;p4"/>
          <p:cNvSpPr txBox="1"/>
          <p:nvPr/>
        </p:nvSpPr>
        <p:spPr>
          <a:xfrm>
            <a:off x="6071905" y="880148"/>
            <a:ext cx="50350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3F3F3F"/>
                </a:solidFill>
                <a:latin typeface="Calibri"/>
                <a:ea typeface="Calibri"/>
                <a:cs typeface="Calibri"/>
                <a:sym typeface="Calibri"/>
              </a:rPr>
              <a:t>A multidisciplinary coordinated model of care</a:t>
            </a:r>
            <a:endParaRPr/>
          </a:p>
        </p:txBody>
      </p:sp>
      <p:sp>
        <p:nvSpPr>
          <p:cNvPr id="193" name="Google Shape;193;p4"/>
          <p:cNvSpPr/>
          <p:nvPr/>
        </p:nvSpPr>
        <p:spPr>
          <a:xfrm>
            <a:off x="4851448" y="880148"/>
            <a:ext cx="7176175" cy="509770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4"/>
          <p:cNvSpPr txBox="1"/>
          <p:nvPr/>
        </p:nvSpPr>
        <p:spPr>
          <a:xfrm>
            <a:off x="278226" y="220201"/>
            <a:ext cx="10515600"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A multidisciplinary coordinated model of care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
          <p:cNvSpPr/>
          <p:nvPr/>
        </p:nvSpPr>
        <p:spPr>
          <a:xfrm>
            <a:off x="6537365" y="1680358"/>
            <a:ext cx="3716977" cy="3396343"/>
          </a:xfrm>
          <a:prstGeom prst="ellipse">
            <a:avLst/>
          </a:prstGeom>
          <a:noFill/>
          <a:ln cap="flat" cmpd="sng" w="12700">
            <a:solidFill>
              <a:srgbClr val="793312"/>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5"/>
          <p:cNvSpPr/>
          <p:nvPr/>
        </p:nvSpPr>
        <p:spPr>
          <a:xfrm>
            <a:off x="-11151" y="6336492"/>
            <a:ext cx="12191999" cy="521508"/>
          </a:xfrm>
          <a:prstGeom prst="rect">
            <a:avLst/>
          </a:prstGeom>
          <a:solidFill>
            <a:srgbClr val="79331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5"/>
          <p:cNvSpPr/>
          <p:nvPr/>
        </p:nvSpPr>
        <p:spPr>
          <a:xfrm>
            <a:off x="7861463" y="1254619"/>
            <a:ext cx="1068780" cy="1030184"/>
          </a:xfrm>
          <a:prstGeom prst="ellipse">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5"/>
          <p:cNvSpPr/>
          <p:nvPr/>
        </p:nvSpPr>
        <p:spPr>
          <a:xfrm>
            <a:off x="9549739" y="2246939"/>
            <a:ext cx="1068780" cy="1030184"/>
          </a:xfrm>
          <a:prstGeom prst="ellipse">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5"/>
          <p:cNvSpPr/>
          <p:nvPr/>
        </p:nvSpPr>
        <p:spPr>
          <a:xfrm>
            <a:off x="9015349" y="4147458"/>
            <a:ext cx="1068780" cy="1030184"/>
          </a:xfrm>
          <a:prstGeom prst="ellipse">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5"/>
          <p:cNvSpPr/>
          <p:nvPr/>
        </p:nvSpPr>
        <p:spPr>
          <a:xfrm>
            <a:off x="6707577" y="4096988"/>
            <a:ext cx="1068780" cy="1030184"/>
          </a:xfrm>
          <a:prstGeom prst="ellipse">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5"/>
          <p:cNvSpPr/>
          <p:nvPr/>
        </p:nvSpPr>
        <p:spPr>
          <a:xfrm>
            <a:off x="6084848" y="2284803"/>
            <a:ext cx="1068780" cy="1030184"/>
          </a:xfrm>
          <a:prstGeom prst="ellipse">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7" name="Google Shape;207;p5"/>
          <p:cNvPicPr preferRelativeResize="0"/>
          <p:nvPr/>
        </p:nvPicPr>
        <p:blipFill rotWithShape="1">
          <a:blip r:embed="rId3">
            <a:alphaModFix/>
          </a:blip>
          <a:srcRect b="7347" l="0" r="0" t="0"/>
          <a:stretch/>
        </p:blipFill>
        <p:spPr>
          <a:xfrm>
            <a:off x="6084848" y="2388467"/>
            <a:ext cx="1027226" cy="951756"/>
          </a:xfrm>
          <a:prstGeom prst="rect">
            <a:avLst/>
          </a:prstGeom>
          <a:noFill/>
          <a:ln>
            <a:noFill/>
          </a:ln>
        </p:spPr>
      </p:pic>
      <p:pic>
        <p:nvPicPr>
          <p:cNvPr id="208" name="Google Shape;208;p5"/>
          <p:cNvPicPr preferRelativeResize="0"/>
          <p:nvPr/>
        </p:nvPicPr>
        <p:blipFill rotWithShape="1">
          <a:blip r:embed="rId4">
            <a:alphaModFix/>
          </a:blip>
          <a:srcRect b="15336" l="0" r="0" t="0"/>
          <a:stretch/>
        </p:blipFill>
        <p:spPr>
          <a:xfrm>
            <a:off x="6743400" y="4223026"/>
            <a:ext cx="890557" cy="753975"/>
          </a:xfrm>
          <a:prstGeom prst="rect">
            <a:avLst/>
          </a:prstGeom>
          <a:noFill/>
          <a:ln>
            <a:noFill/>
          </a:ln>
        </p:spPr>
      </p:pic>
      <p:pic>
        <p:nvPicPr>
          <p:cNvPr id="209" name="Google Shape;209;p5"/>
          <p:cNvPicPr preferRelativeResize="0"/>
          <p:nvPr/>
        </p:nvPicPr>
        <p:blipFill rotWithShape="1">
          <a:blip r:embed="rId5">
            <a:alphaModFix/>
          </a:blip>
          <a:srcRect b="11077" l="0" r="0" t="0"/>
          <a:stretch/>
        </p:blipFill>
        <p:spPr>
          <a:xfrm>
            <a:off x="8996485" y="4258812"/>
            <a:ext cx="1087644" cy="967165"/>
          </a:xfrm>
          <a:prstGeom prst="rect">
            <a:avLst/>
          </a:prstGeom>
          <a:noFill/>
          <a:ln>
            <a:noFill/>
          </a:ln>
        </p:spPr>
      </p:pic>
      <p:pic>
        <p:nvPicPr>
          <p:cNvPr id="210" name="Google Shape;210;p5"/>
          <p:cNvPicPr preferRelativeResize="0"/>
          <p:nvPr/>
        </p:nvPicPr>
        <p:blipFill rotWithShape="1">
          <a:blip r:embed="rId6">
            <a:alphaModFix/>
          </a:blip>
          <a:srcRect b="17220" l="0" r="0" t="0"/>
          <a:stretch/>
        </p:blipFill>
        <p:spPr>
          <a:xfrm>
            <a:off x="7734254" y="1304278"/>
            <a:ext cx="1296333" cy="1073087"/>
          </a:xfrm>
          <a:prstGeom prst="rect">
            <a:avLst/>
          </a:prstGeom>
          <a:noFill/>
          <a:ln>
            <a:noFill/>
          </a:ln>
        </p:spPr>
      </p:pic>
      <p:pic>
        <p:nvPicPr>
          <p:cNvPr id="211" name="Google Shape;211;p5"/>
          <p:cNvPicPr preferRelativeResize="0"/>
          <p:nvPr/>
        </p:nvPicPr>
        <p:blipFill rotWithShape="1">
          <a:blip r:embed="rId7">
            <a:alphaModFix/>
          </a:blip>
          <a:srcRect b="15255" l="0" r="0" t="0"/>
          <a:stretch/>
        </p:blipFill>
        <p:spPr>
          <a:xfrm>
            <a:off x="9531855" y="2343983"/>
            <a:ext cx="1141279" cy="967166"/>
          </a:xfrm>
          <a:prstGeom prst="rect">
            <a:avLst/>
          </a:prstGeom>
          <a:noFill/>
          <a:ln>
            <a:noFill/>
          </a:ln>
        </p:spPr>
      </p:pic>
      <p:pic>
        <p:nvPicPr>
          <p:cNvPr id="212" name="Google Shape;212;p5"/>
          <p:cNvPicPr preferRelativeResize="0"/>
          <p:nvPr/>
        </p:nvPicPr>
        <p:blipFill rotWithShape="1">
          <a:blip r:embed="rId3">
            <a:alphaModFix/>
          </a:blip>
          <a:srcRect b="7347" l="0" r="0" t="0"/>
          <a:stretch/>
        </p:blipFill>
        <p:spPr>
          <a:xfrm>
            <a:off x="6096000" y="2388467"/>
            <a:ext cx="1027226" cy="951756"/>
          </a:xfrm>
          <a:prstGeom prst="rect">
            <a:avLst/>
          </a:prstGeom>
          <a:noFill/>
          <a:ln>
            <a:noFill/>
          </a:ln>
        </p:spPr>
      </p:pic>
      <p:pic>
        <p:nvPicPr>
          <p:cNvPr id="213" name="Google Shape;213;p5"/>
          <p:cNvPicPr preferRelativeResize="0"/>
          <p:nvPr/>
        </p:nvPicPr>
        <p:blipFill rotWithShape="1">
          <a:blip r:embed="rId3">
            <a:alphaModFix/>
          </a:blip>
          <a:srcRect b="7347" l="0" r="0" t="0"/>
          <a:stretch/>
        </p:blipFill>
        <p:spPr>
          <a:xfrm>
            <a:off x="6087532" y="2377463"/>
            <a:ext cx="1027226" cy="951756"/>
          </a:xfrm>
          <a:prstGeom prst="rect">
            <a:avLst/>
          </a:prstGeom>
          <a:noFill/>
          <a:ln>
            <a:noFill/>
          </a:ln>
        </p:spPr>
      </p:pic>
      <p:pic>
        <p:nvPicPr>
          <p:cNvPr id="214" name="Google Shape;214;p5"/>
          <p:cNvPicPr preferRelativeResize="0"/>
          <p:nvPr/>
        </p:nvPicPr>
        <p:blipFill rotWithShape="1">
          <a:blip r:embed="rId4">
            <a:alphaModFix/>
          </a:blip>
          <a:srcRect b="15336" l="0" r="0" t="0"/>
          <a:stretch/>
        </p:blipFill>
        <p:spPr>
          <a:xfrm>
            <a:off x="6743400" y="4223026"/>
            <a:ext cx="890557" cy="753975"/>
          </a:xfrm>
          <a:prstGeom prst="rect">
            <a:avLst/>
          </a:prstGeom>
          <a:noFill/>
          <a:ln>
            <a:noFill/>
          </a:ln>
        </p:spPr>
      </p:pic>
      <p:pic>
        <p:nvPicPr>
          <p:cNvPr id="215" name="Google Shape;215;p5"/>
          <p:cNvPicPr preferRelativeResize="0"/>
          <p:nvPr/>
        </p:nvPicPr>
        <p:blipFill rotWithShape="1">
          <a:blip r:embed="rId4">
            <a:alphaModFix/>
          </a:blip>
          <a:srcRect b="15336" l="0" r="0" t="0"/>
          <a:stretch/>
        </p:blipFill>
        <p:spPr>
          <a:xfrm>
            <a:off x="6737375" y="4230667"/>
            <a:ext cx="890557" cy="753975"/>
          </a:xfrm>
          <a:prstGeom prst="rect">
            <a:avLst/>
          </a:prstGeom>
          <a:noFill/>
          <a:ln>
            <a:noFill/>
          </a:ln>
        </p:spPr>
      </p:pic>
      <p:sp>
        <p:nvSpPr>
          <p:cNvPr id="216" name="Google Shape;216;p5"/>
          <p:cNvSpPr txBox="1"/>
          <p:nvPr/>
        </p:nvSpPr>
        <p:spPr>
          <a:xfrm>
            <a:off x="7687758" y="2292759"/>
            <a:ext cx="14615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Gynecologist </a:t>
            </a:r>
            <a:endParaRPr b="1" sz="1800">
              <a:solidFill>
                <a:srgbClr val="3F3F3F"/>
              </a:solidFill>
              <a:latin typeface="Calibri"/>
              <a:ea typeface="Calibri"/>
              <a:cs typeface="Calibri"/>
              <a:sym typeface="Calibri"/>
            </a:endParaRPr>
          </a:p>
        </p:txBody>
      </p:sp>
      <p:sp>
        <p:nvSpPr>
          <p:cNvPr id="217" name="Google Shape;217;p5"/>
          <p:cNvSpPr txBox="1"/>
          <p:nvPr/>
        </p:nvSpPr>
        <p:spPr>
          <a:xfrm>
            <a:off x="10618519" y="2601915"/>
            <a:ext cx="14091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Psychologist </a:t>
            </a:r>
            <a:endParaRPr b="1" sz="1800">
              <a:solidFill>
                <a:srgbClr val="3F3F3F"/>
              </a:solidFill>
              <a:latin typeface="Calibri"/>
              <a:ea typeface="Calibri"/>
              <a:cs typeface="Calibri"/>
              <a:sym typeface="Calibri"/>
            </a:endParaRPr>
          </a:p>
        </p:txBody>
      </p:sp>
      <p:sp>
        <p:nvSpPr>
          <p:cNvPr id="218" name="Google Shape;218;p5"/>
          <p:cNvSpPr txBox="1"/>
          <p:nvPr/>
        </p:nvSpPr>
        <p:spPr>
          <a:xfrm>
            <a:off x="10169286" y="4600013"/>
            <a:ext cx="13923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Nutritionist  </a:t>
            </a:r>
            <a:endParaRPr b="1" sz="1800">
              <a:solidFill>
                <a:srgbClr val="3F3F3F"/>
              </a:solidFill>
              <a:latin typeface="Calibri"/>
              <a:ea typeface="Calibri"/>
              <a:cs typeface="Calibri"/>
              <a:sym typeface="Calibri"/>
            </a:endParaRPr>
          </a:p>
        </p:txBody>
      </p:sp>
      <p:sp>
        <p:nvSpPr>
          <p:cNvPr id="219" name="Google Shape;219;p5"/>
          <p:cNvSpPr txBox="1"/>
          <p:nvPr/>
        </p:nvSpPr>
        <p:spPr>
          <a:xfrm>
            <a:off x="5079611" y="4565218"/>
            <a:ext cx="16637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Physiotherapist</a:t>
            </a:r>
            <a:endParaRPr/>
          </a:p>
        </p:txBody>
      </p:sp>
      <p:sp>
        <p:nvSpPr>
          <p:cNvPr id="220" name="Google Shape;220;p5"/>
          <p:cNvSpPr txBox="1"/>
          <p:nvPr/>
        </p:nvSpPr>
        <p:spPr>
          <a:xfrm>
            <a:off x="4881824" y="2575416"/>
            <a:ext cx="12367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Osteopath </a:t>
            </a:r>
            <a:endParaRPr/>
          </a:p>
        </p:txBody>
      </p:sp>
      <p:sp>
        <p:nvSpPr>
          <p:cNvPr id="221" name="Google Shape;221;p5"/>
          <p:cNvSpPr txBox="1"/>
          <p:nvPr/>
        </p:nvSpPr>
        <p:spPr>
          <a:xfrm>
            <a:off x="4851448" y="2892958"/>
            <a:ext cx="157826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fr-FR" sz="1200">
                <a:solidFill>
                  <a:srgbClr val="666665"/>
                </a:solidFill>
                <a:latin typeface="Calibri"/>
                <a:ea typeface="Calibri"/>
                <a:cs typeface="Calibri"/>
                <a:sym typeface="Calibri"/>
              </a:rPr>
              <a:t>hands-on therapy used to maintain or restore the mobility of tissues</a:t>
            </a:r>
            <a:endParaRPr/>
          </a:p>
          <a:p>
            <a:pPr indent="0" lvl="0" marL="0" marR="0" rtl="0" algn="l">
              <a:spcBef>
                <a:spcPts val="0"/>
              </a:spcBef>
              <a:spcAft>
                <a:spcPts val="0"/>
              </a:spcAft>
              <a:buNone/>
            </a:pPr>
            <a:r>
              <a:t/>
            </a:r>
            <a:endParaRPr i="0" sz="1200">
              <a:solidFill>
                <a:srgbClr val="666665"/>
              </a:solidFill>
              <a:latin typeface="Calibri"/>
              <a:ea typeface="Calibri"/>
              <a:cs typeface="Calibri"/>
              <a:sym typeface="Calibri"/>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Pelvic pain</a:t>
            </a:r>
            <a:endParaRPr i="1" sz="1200">
              <a:solidFill>
                <a:schemeClr val="dk1"/>
              </a:solidFill>
              <a:latin typeface="Calibri"/>
              <a:ea typeface="Calibri"/>
              <a:cs typeface="Calibri"/>
              <a:sym typeface="Calibri"/>
            </a:endParaRPr>
          </a:p>
        </p:txBody>
      </p:sp>
      <p:sp>
        <p:nvSpPr>
          <p:cNvPr id="222" name="Google Shape;222;p5"/>
          <p:cNvSpPr txBox="1"/>
          <p:nvPr/>
        </p:nvSpPr>
        <p:spPr>
          <a:xfrm>
            <a:off x="5110925" y="4819973"/>
            <a:ext cx="157826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fr-FR" sz="1200">
                <a:solidFill>
                  <a:srgbClr val="666665"/>
                </a:solidFill>
                <a:latin typeface="Calibri"/>
                <a:ea typeface="Calibri"/>
                <a:cs typeface="Calibri"/>
                <a:sym typeface="Calibri"/>
              </a:rPr>
              <a:t>Pelvic floor physical therapy </a:t>
            </a:r>
            <a:endParaRPr/>
          </a:p>
          <a:p>
            <a:pPr indent="0" lvl="0" marL="0" marR="0" rtl="0" algn="l">
              <a:spcBef>
                <a:spcPts val="0"/>
              </a:spcBef>
              <a:spcAft>
                <a:spcPts val="0"/>
              </a:spcAft>
              <a:buNone/>
            </a:pPr>
            <a:r>
              <a:t/>
            </a:r>
            <a:endParaRPr i="0" sz="1200">
              <a:solidFill>
                <a:srgbClr val="666665"/>
              </a:solidFill>
              <a:latin typeface="Calibri"/>
              <a:ea typeface="Calibri"/>
              <a:cs typeface="Calibri"/>
              <a:sym typeface="Calibri"/>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Dyspareunia </a:t>
            </a:r>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Urinary dysfunctions </a:t>
            </a:r>
            <a:endParaRPr i="1" sz="1200">
              <a:solidFill>
                <a:schemeClr val="dk1"/>
              </a:solidFill>
              <a:latin typeface="Calibri"/>
              <a:ea typeface="Calibri"/>
              <a:cs typeface="Calibri"/>
              <a:sym typeface="Calibri"/>
            </a:endParaRPr>
          </a:p>
        </p:txBody>
      </p:sp>
      <p:sp>
        <p:nvSpPr>
          <p:cNvPr id="223" name="Google Shape;223;p5"/>
          <p:cNvSpPr txBox="1"/>
          <p:nvPr/>
        </p:nvSpPr>
        <p:spPr>
          <a:xfrm>
            <a:off x="10654768" y="2915134"/>
            <a:ext cx="146109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rgbClr val="666665"/>
                </a:solidFill>
                <a:latin typeface="Calibri"/>
                <a:ea typeface="Calibri"/>
                <a:cs typeface="Calibri"/>
                <a:sym typeface="Calibri"/>
              </a:rPr>
              <a:t>Anxiety, depression and self-esteem </a:t>
            </a:r>
            <a:endParaRPr i="0" sz="1200">
              <a:solidFill>
                <a:srgbClr val="666665"/>
              </a:solidFill>
              <a:latin typeface="Calibri"/>
              <a:ea typeface="Calibri"/>
              <a:cs typeface="Calibri"/>
              <a:sym typeface="Calibri"/>
            </a:endParaRPr>
          </a:p>
          <a:p>
            <a:pPr indent="0" lvl="0" marL="0" marR="0" rtl="0" algn="l">
              <a:spcBef>
                <a:spcPts val="0"/>
              </a:spcBef>
              <a:spcAft>
                <a:spcPts val="0"/>
              </a:spcAft>
              <a:buNone/>
            </a:pPr>
            <a:r>
              <a:t/>
            </a:r>
            <a:endParaRPr i="1" sz="1200">
              <a:solidFill>
                <a:srgbClr val="666665"/>
              </a:solidFill>
              <a:latin typeface="Calibri"/>
              <a:ea typeface="Calibri"/>
              <a:cs typeface="Calibri"/>
              <a:sym typeface="Calibri"/>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Disease related mental/social burden </a:t>
            </a:r>
            <a:endParaRPr i="1" sz="1200">
              <a:solidFill>
                <a:schemeClr val="dk1"/>
              </a:solidFill>
              <a:latin typeface="Calibri"/>
              <a:ea typeface="Calibri"/>
              <a:cs typeface="Calibri"/>
              <a:sym typeface="Calibri"/>
            </a:endParaRPr>
          </a:p>
        </p:txBody>
      </p:sp>
      <p:sp>
        <p:nvSpPr>
          <p:cNvPr id="224" name="Google Shape;224;p5"/>
          <p:cNvSpPr txBox="1"/>
          <p:nvPr/>
        </p:nvSpPr>
        <p:spPr>
          <a:xfrm>
            <a:off x="10188066" y="4891286"/>
            <a:ext cx="17712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rgbClr val="666665"/>
                </a:solidFill>
                <a:latin typeface="Calibri"/>
                <a:ea typeface="Calibri"/>
                <a:cs typeface="Calibri"/>
                <a:sym typeface="Calibri"/>
              </a:rPr>
              <a:t>Anti-inflammatory diet</a:t>
            </a:r>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 </a:t>
            </a:r>
            <a:endParaRPr/>
          </a:p>
          <a:p>
            <a:pPr indent="0" lvl="0" marL="0" marR="0" rtl="0" algn="l">
              <a:spcBef>
                <a:spcPts val="0"/>
              </a:spcBef>
              <a:spcAft>
                <a:spcPts val="0"/>
              </a:spcAft>
              <a:buNone/>
            </a:pPr>
            <a:r>
              <a:rPr i="1" lang="fr-FR" sz="1200">
                <a:solidFill>
                  <a:srgbClr val="666665"/>
                </a:solidFill>
                <a:latin typeface="Calibri"/>
                <a:ea typeface="Calibri"/>
                <a:cs typeface="Calibri"/>
                <a:sym typeface="Calibri"/>
              </a:rPr>
              <a:t>Digestive dysfonctions </a:t>
            </a:r>
            <a:endParaRPr i="1" sz="1200">
              <a:solidFill>
                <a:schemeClr val="dk1"/>
              </a:solidFill>
              <a:latin typeface="Calibri"/>
              <a:ea typeface="Calibri"/>
              <a:cs typeface="Calibri"/>
              <a:sym typeface="Calibri"/>
            </a:endParaRPr>
          </a:p>
        </p:txBody>
      </p:sp>
      <p:sp>
        <p:nvSpPr>
          <p:cNvPr id="225" name="Google Shape;225;p5"/>
          <p:cNvSpPr txBox="1"/>
          <p:nvPr/>
        </p:nvSpPr>
        <p:spPr>
          <a:xfrm>
            <a:off x="6071905" y="880148"/>
            <a:ext cx="50350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3F3F3F"/>
                </a:solidFill>
                <a:latin typeface="Calibri"/>
                <a:ea typeface="Calibri"/>
                <a:cs typeface="Calibri"/>
                <a:sym typeface="Calibri"/>
              </a:rPr>
              <a:t>A multidisciplinary coordinated model of care</a:t>
            </a:r>
            <a:endParaRPr/>
          </a:p>
        </p:txBody>
      </p:sp>
      <p:sp>
        <p:nvSpPr>
          <p:cNvPr id="226" name="Google Shape;226;p5"/>
          <p:cNvSpPr txBox="1"/>
          <p:nvPr/>
        </p:nvSpPr>
        <p:spPr>
          <a:xfrm>
            <a:off x="278226" y="220201"/>
            <a:ext cx="10515600"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A multidisciplinary coordinated model of care </a:t>
            </a:r>
            <a:endParaRPr/>
          </a:p>
        </p:txBody>
      </p:sp>
      <p:sp>
        <p:nvSpPr>
          <p:cNvPr id="227" name="Google Shape;227;p5"/>
          <p:cNvSpPr/>
          <p:nvPr/>
        </p:nvSpPr>
        <p:spPr>
          <a:xfrm>
            <a:off x="604149" y="2662170"/>
            <a:ext cx="1068780" cy="1030184"/>
          </a:xfrm>
          <a:prstGeom prst="ellipse">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5"/>
          <p:cNvSpPr/>
          <p:nvPr/>
        </p:nvSpPr>
        <p:spPr>
          <a:xfrm>
            <a:off x="2433538" y="2640191"/>
            <a:ext cx="1068780" cy="1030184"/>
          </a:xfrm>
          <a:prstGeom prst="ellipse">
            <a:avLst/>
          </a:prstGeom>
          <a:solidFill>
            <a:srgbClr val="793312"/>
          </a:solidFill>
          <a:ln cap="flat" cmpd="sng" w="12700">
            <a:solidFill>
              <a:srgbClr val="8E27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9" name="Google Shape;229;p5"/>
          <p:cNvPicPr preferRelativeResize="0"/>
          <p:nvPr/>
        </p:nvPicPr>
        <p:blipFill rotWithShape="1">
          <a:blip r:embed="rId6">
            <a:alphaModFix/>
          </a:blip>
          <a:srcRect b="17220" l="0" r="0" t="0"/>
          <a:stretch/>
        </p:blipFill>
        <p:spPr>
          <a:xfrm>
            <a:off x="495389" y="2716281"/>
            <a:ext cx="1296333" cy="1073087"/>
          </a:xfrm>
          <a:prstGeom prst="rect">
            <a:avLst/>
          </a:prstGeom>
          <a:noFill/>
          <a:ln>
            <a:noFill/>
          </a:ln>
        </p:spPr>
      </p:pic>
      <p:pic>
        <p:nvPicPr>
          <p:cNvPr id="230" name="Google Shape;230;p5"/>
          <p:cNvPicPr preferRelativeResize="0"/>
          <p:nvPr/>
        </p:nvPicPr>
        <p:blipFill rotWithShape="1">
          <a:blip r:embed="rId8">
            <a:alphaModFix/>
          </a:blip>
          <a:srcRect b="20288" l="8473" r="0" t="0"/>
          <a:stretch/>
        </p:blipFill>
        <p:spPr>
          <a:xfrm>
            <a:off x="2603538" y="2756244"/>
            <a:ext cx="942898" cy="821177"/>
          </a:xfrm>
          <a:prstGeom prst="rect">
            <a:avLst/>
          </a:prstGeom>
          <a:noFill/>
          <a:ln>
            <a:noFill/>
          </a:ln>
        </p:spPr>
      </p:pic>
      <p:sp>
        <p:nvSpPr>
          <p:cNvPr id="231" name="Google Shape;231;p5"/>
          <p:cNvSpPr txBox="1"/>
          <p:nvPr/>
        </p:nvSpPr>
        <p:spPr>
          <a:xfrm>
            <a:off x="407762" y="3778126"/>
            <a:ext cx="14615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3F3F3F"/>
                </a:solidFill>
                <a:latin typeface="Calibri"/>
                <a:ea typeface="Calibri"/>
                <a:cs typeface="Calibri"/>
                <a:sym typeface="Calibri"/>
              </a:rPr>
              <a:t>Gynecologist </a:t>
            </a:r>
            <a:endParaRPr b="1" sz="1800">
              <a:solidFill>
                <a:srgbClr val="3F3F3F"/>
              </a:solidFill>
              <a:latin typeface="Calibri"/>
              <a:ea typeface="Calibri"/>
              <a:cs typeface="Calibri"/>
              <a:sym typeface="Calibri"/>
            </a:endParaRPr>
          </a:p>
        </p:txBody>
      </p:sp>
      <p:sp>
        <p:nvSpPr>
          <p:cNvPr id="232" name="Google Shape;232;p5"/>
          <p:cNvSpPr txBox="1"/>
          <p:nvPr/>
        </p:nvSpPr>
        <p:spPr>
          <a:xfrm>
            <a:off x="2285818" y="3714333"/>
            <a:ext cx="136422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3F3F3F"/>
                </a:solidFill>
                <a:latin typeface="Calibri"/>
                <a:ea typeface="Calibri"/>
                <a:cs typeface="Calibri"/>
                <a:sym typeface="Calibri"/>
              </a:rPr>
              <a:t>General </a:t>
            </a:r>
            <a:endParaRPr/>
          </a:p>
          <a:p>
            <a:pPr indent="0" lvl="0" marL="0" marR="0" rtl="0" algn="ctr">
              <a:spcBef>
                <a:spcPts val="0"/>
              </a:spcBef>
              <a:spcAft>
                <a:spcPts val="0"/>
              </a:spcAft>
              <a:buNone/>
            </a:pPr>
            <a:r>
              <a:rPr b="1" lang="fr-FR" sz="1800">
                <a:solidFill>
                  <a:srgbClr val="3F3F3F"/>
                </a:solidFill>
                <a:latin typeface="Calibri"/>
                <a:ea typeface="Calibri"/>
                <a:cs typeface="Calibri"/>
                <a:sym typeface="Calibri"/>
              </a:rPr>
              <a:t>practitioner </a:t>
            </a:r>
            <a:endParaRPr b="1" sz="1800">
              <a:solidFill>
                <a:srgbClr val="3F3F3F"/>
              </a:solidFill>
              <a:latin typeface="Calibri"/>
              <a:ea typeface="Calibri"/>
              <a:cs typeface="Calibri"/>
              <a:sym typeface="Calibri"/>
            </a:endParaRPr>
          </a:p>
        </p:txBody>
      </p:sp>
      <p:sp>
        <p:nvSpPr>
          <p:cNvPr id="233" name="Google Shape;233;p5"/>
          <p:cNvSpPr txBox="1"/>
          <p:nvPr/>
        </p:nvSpPr>
        <p:spPr>
          <a:xfrm>
            <a:off x="1848215" y="2982167"/>
            <a:ext cx="47000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3F3F3F"/>
                </a:solidFill>
                <a:latin typeface="Calibri"/>
                <a:ea typeface="Calibri"/>
                <a:cs typeface="Calibri"/>
                <a:sym typeface="Calibri"/>
              </a:rPr>
              <a:t>OR</a:t>
            </a:r>
            <a:endParaRPr b="1" sz="1800">
              <a:solidFill>
                <a:srgbClr val="3F3F3F"/>
              </a:solidFill>
              <a:latin typeface="Calibri"/>
              <a:ea typeface="Calibri"/>
              <a:cs typeface="Calibri"/>
              <a:sym typeface="Calibri"/>
            </a:endParaRPr>
          </a:p>
        </p:txBody>
      </p:sp>
      <p:sp>
        <p:nvSpPr>
          <p:cNvPr id="234" name="Google Shape;234;p5"/>
          <p:cNvSpPr txBox="1"/>
          <p:nvPr/>
        </p:nvSpPr>
        <p:spPr>
          <a:xfrm>
            <a:off x="582622" y="1914494"/>
            <a:ext cx="317112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3F3F3F"/>
                </a:solidFill>
                <a:latin typeface="Calibri"/>
                <a:ea typeface="Calibri"/>
                <a:cs typeface="Calibri"/>
                <a:sym typeface="Calibri"/>
              </a:rPr>
              <a:t>Conventional model of care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
          <p:cNvSpPr/>
          <p:nvPr/>
        </p:nvSpPr>
        <p:spPr>
          <a:xfrm>
            <a:off x="-11151" y="6336492"/>
            <a:ext cx="12191999" cy="521508"/>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6"/>
          <p:cNvSpPr/>
          <p:nvPr/>
        </p:nvSpPr>
        <p:spPr>
          <a:xfrm>
            <a:off x="-1" y="1551718"/>
            <a:ext cx="12192001" cy="4183523"/>
          </a:xfrm>
          <a:prstGeom prst="rightArrow">
            <a:avLst>
              <a:gd fmla="val 50000" name="adj1"/>
              <a:gd fmla="val 50000" name="adj2"/>
            </a:avLst>
          </a:prstGeom>
          <a:solidFill>
            <a:srgbClr val="CA9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6"/>
          <p:cNvSpPr/>
          <p:nvPr/>
        </p:nvSpPr>
        <p:spPr>
          <a:xfrm>
            <a:off x="0" y="971842"/>
            <a:ext cx="1570383" cy="2288346"/>
          </a:xfrm>
          <a:prstGeom prst="roundRect">
            <a:avLst>
              <a:gd fmla="val 16667" name="adj"/>
            </a:avLst>
          </a:prstGeom>
          <a:solidFill>
            <a:srgbClr val="07073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The gynecologist recommends the patient to integrate the pathway </a:t>
            </a:r>
            <a:endParaRPr/>
          </a:p>
        </p:txBody>
      </p:sp>
      <p:sp>
        <p:nvSpPr>
          <p:cNvPr id="243" name="Google Shape;243;p6"/>
          <p:cNvSpPr txBox="1"/>
          <p:nvPr/>
        </p:nvSpPr>
        <p:spPr>
          <a:xfrm>
            <a:off x="785191" y="689313"/>
            <a:ext cx="111478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800">
                <a:solidFill>
                  <a:schemeClr val="dk2"/>
                </a:solidFill>
                <a:latin typeface="Calibri"/>
                <a:ea typeface="Calibri"/>
                <a:cs typeface="Calibri"/>
                <a:sym typeface="Calibri"/>
              </a:rPr>
              <a:t>The objective of this 6-month pathway is to  give the patient the keys to improve their life with endometriosis</a:t>
            </a:r>
            <a:endParaRPr/>
          </a:p>
        </p:txBody>
      </p:sp>
      <p:sp>
        <p:nvSpPr>
          <p:cNvPr id="244" name="Google Shape;244;p6"/>
          <p:cNvSpPr/>
          <p:nvPr/>
        </p:nvSpPr>
        <p:spPr>
          <a:xfrm>
            <a:off x="1570382" y="2231889"/>
            <a:ext cx="6587965" cy="2288346"/>
          </a:xfrm>
          <a:prstGeom prst="roundRect">
            <a:avLst>
              <a:gd fmla="val 16667" name="adj"/>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6"/>
          <p:cNvSpPr txBox="1"/>
          <p:nvPr/>
        </p:nvSpPr>
        <p:spPr>
          <a:xfrm>
            <a:off x="1816994" y="2572869"/>
            <a:ext cx="6103916" cy="1766189"/>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7000"/>
              </a:lnSpc>
              <a:spcBef>
                <a:spcPts val="0"/>
              </a:spcBef>
              <a:spcAft>
                <a:spcPts val="0"/>
              </a:spcAft>
              <a:buClr>
                <a:schemeClr val="lt1"/>
              </a:buClr>
              <a:buSzPts val="1800"/>
              <a:buFont typeface="Arial"/>
              <a:buChar char="•"/>
            </a:pPr>
            <a:r>
              <a:rPr lang="fr-FR" sz="1800">
                <a:solidFill>
                  <a:schemeClr val="lt1"/>
                </a:solidFill>
                <a:latin typeface="Calibri"/>
                <a:ea typeface="Calibri"/>
                <a:cs typeface="Calibri"/>
                <a:sym typeface="Calibri"/>
              </a:rPr>
              <a:t>patients of legal age (&gt; 18 years old), </a:t>
            </a:r>
            <a:endParaRPr/>
          </a:p>
          <a:p>
            <a:pPr indent="-342900" lvl="0" marL="342900" marR="0" rtl="0" algn="just">
              <a:lnSpc>
                <a:spcPct val="107000"/>
              </a:lnSpc>
              <a:spcBef>
                <a:spcPts val="800"/>
              </a:spcBef>
              <a:spcAft>
                <a:spcPts val="0"/>
              </a:spcAft>
              <a:buClr>
                <a:schemeClr val="lt1"/>
              </a:buClr>
              <a:buSzPts val="1800"/>
              <a:buFont typeface="Arial"/>
              <a:buChar char="•"/>
            </a:pPr>
            <a:r>
              <a:rPr lang="fr-FR" sz="1800">
                <a:solidFill>
                  <a:schemeClr val="lt1"/>
                </a:solidFill>
                <a:latin typeface="Calibri"/>
                <a:ea typeface="Calibri"/>
                <a:cs typeface="Calibri"/>
                <a:sym typeface="Calibri"/>
              </a:rPr>
              <a:t>diagnosed with endometriosis, </a:t>
            </a:r>
            <a:endParaRPr/>
          </a:p>
          <a:p>
            <a:pPr indent="-342900" lvl="0" marL="342900" marR="0" rtl="0" algn="just">
              <a:lnSpc>
                <a:spcPct val="107000"/>
              </a:lnSpc>
              <a:spcBef>
                <a:spcPts val="800"/>
              </a:spcBef>
              <a:spcAft>
                <a:spcPts val="0"/>
              </a:spcAft>
              <a:buClr>
                <a:schemeClr val="lt1"/>
              </a:buClr>
              <a:buSzPts val="1800"/>
              <a:buFont typeface="Arial"/>
              <a:buChar char="•"/>
            </a:pPr>
            <a:r>
              <a:rPr lang="fr-FR" sz="1800">
                <a:solidFill>
                  <a:schemeClr val="lt1"/>
                </a:solidFill>
                <a:latin typeface="Calibri"/>
                <a:ea typeface="Calibri"/>
                <a:cs typeface="Calibri"/>
                <a:sym typeface="Calibri"/>
              </a:rPr>
              <a:t>presenting severe pain related symptoms (pelvic pain, dyspareunia, dysmenorrhea, intestinal or urinary problems…).</a:t>
            </a:r>
            <a:endParaRPr/>
          </a:p>
        </p:txBody>
      </p:sp>
      <p:sp>
        <p:nvSpPr>
          <p:cNvPr id="246" name="Google Shape;246;p6"/>
          <p:cNvSpPr txBox="1"/>
          <p:nvPr/>
        </p:nvSpPr>
        <p:spPr>
          <a:xfrm>
            <a:off x="1693688" y="2244689"/>
            <a:ext cx="1887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u="sng">
                <a:solidFill>
                  <a:schemeClr val="lt1"/>
                </a:solidFill>
                <a:latin typeface="Calibri"/>
                <a:ea typeface="Calibri"/>
                <a:cs typeface="Calibri"/>
                <a:sym typeface="Calibri"/>
              </a:rPr>
              <a:t>Inclusion criteria :</a:t>
            </a:r>
            <a:endParaRPr/>
          </a:p>
        </p:txBody>
      </p:sp>
      <p:sp>
        <p:nvSpPr>
          <p:cNvPr id="247" name="Google Shape;247;p6"/>
          <p:cNvSpPr txBox="1"/>
          <p:nvPr/>
        </p:nvSpPr>
        <p:spPr>
          <a:xfrm>
            <a:off x="278226" y="220201"/>
            <a:ext cx="10515600"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A patient-centered endometriosis pathway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7"/>
          <p:cNvSpPr/>
          <p:nvPr/>
        </p:nvSpPr>
        <p:spPr>
          <a:xfrm>
            <a:off x="-11151" y="6336492"/>
            <a:ext cx="12191999" cy="521508"/>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7"/>
          <p:cNvSpPr/>
          <p:nvPr/>
        </p:nvSpPr>
        <p:spPr>
          <a:xfrm>
            <a:off x="-1" y="1551718"/>
            <a:ext cx="12192001" cy="4183523"/>
          </a:xfrm>
          <a:prstGeom prst="rightArrow">
            <a:avLst>
              <a:gd fmla="val 50000" name="adj1"/>
              <a:gd fmla="val 50000" name="adj2"/>
            </a:avLst>
          </a:prstGeom>
          <a:solidFill>
            <a:srgbClr val="CA9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7"/>
          <p:cNvSpPr/>
          <p:nvPr/>
        </p:nvSpPr>
        <p:spPr>
          <a:xfrm>
            <a:off x="0" y="971842"/>
            <a:ext cx="1570383" cy="2288346"/>
          </a:xfrm>
          <a:prstGeom prst="roundRect">
            <a:avLst>
              <a:gd fmla="val 16667" name="adj"/>
            </a:avLst>
          </a:prstGeom>
          <a:solidFill>
            <a:srgbClr val="07073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The gynecologist recommends the patient to integrate the pathway </a:t>
            </a:r>
            <a:endParaRPr/>
          </a:p>
        </p:txBody>
      </p:sp>
      <p:sp>
        <p:nvSpPr>
          <p:cNvPr id="256" name="Google Shape;256;p7"/>
          <p:cNvSpPr/>
          <p:nvPr/>
        </p:nvSpPr>
        <p:spPr>
          <a:xfrm>
            <a:off x="1553555" y="2490729"/>
            <a:ext cx="1883664" cy="2578228"/>
          </a:xfrm>
          <a:prstGeom prst="roundRect">
            <a:avLst>
              <a:gd fmla="val 16667" name="adj"/>
            </a:avLst>
          </a:prstGeom>
          <a:solidFill>
            <a:srgbClr val="07073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Patient fills in the PROMs (EHP-5, ENDOPAIN-4D) + other questions (nutrition, drug consumption..) </a:t>
            </a:r>
            <a:endParaRPr/>
          </a:p>
        </p:txBody>
      </p:sp>
      <p:pic>
        <p:nvPicPr>
          <p:cNvPr id="257" name="Google Shape;257;p7"/>
          <p:cNvPicPr preferRelativeResize="0"/>
          <p:nvPr/>
        </p:nvPicPr>
        <p:blipFill rotWithShape="1">
          <a:blip r:embed="rId3">
            <a:alphaModFix/>
          </a:blip>
          <a:srcRect b="30280" l="13493" r="74715" t="21753"/>
          <a:stretch/>
        </p:blipFill>
        <p:spPr>
          <a:xfrm rot="1092710">
            <a:off x="811272" y="3700153"/>
            <a:ext cx="852473" cy="1950734"/>
          </a:xfrm>
          <a:prstGeom prst="rect">
            <a:avLst/>
          </a:prstGeom>
          <a:noFill/>
          <a:ln>
            <a:noFill/>
          </a:ln>
        </p:spPr>
      </p:pic>
      <p:sp>
        <p:nvSpPr>
          <p:cNvPr id="258" name="Google Shape;258;p7"/>
          <p:cNvSpPr txBox="1"/>
          <p:nvPr/>
        </p:nvSpPr>
        <p:spPr>
          <a:xfrm>
            <a:off x="785191" y="689313"/>
            <a:ext cx="111478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800">
                <a:solidFill>
                  <a:schemeClr val="dk2"/>
                </a:solidFill>
                <a:latin typeface="Calibri"/>
                <a:ea typeface="Calibri"/>
                <a:cs typeface="Calibri"/>
                <a:sym typeface="Calibri"/>
              </a:rPr>
              <a:t>The objective of this 6-month pathway is to  give the patient the keys to improve their life with endometriosis</a:t>
            </a:r>
            <a:endParaRPr/>
          </a:p>
        </p:txBody>
      </p:sp>
      <p:sp>
        <p:nvSpPr>
          <p:cNvPr id="259" name="Google Shape;259;p7"/>
          <p:cNvSpPr/>
          <p:nvPr/>
        </p:nvSpPr>
        <p:spPr>
          <a:xfrm>
            <a:off x="3313914" y="1462430"/>
            <a:ext cx="5604456" cy="2056597"/>
          </a:xfrm>
          <a:prstGeom prst="roundRect">
            <a:avLst>
              <a:gd fmla="val 16667" name="adj"/>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7"/>
          <p:cNvSpPr txBox="1"/>
          <p:nvPr/>
        </p:nvSpPr>
        <p:spPr>
          <a:xfrm>
            <a:off x="3560525" y="1803410"/>
            <a:ext cx="6103916" cy="157241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7000"/>
              </a:lnSpc>
              <a:spcBef>
                <a:spcPts val="0"/>
              </a:spcBef>
              <a:spcAft>
                <a:spcPts val="0"/>
              </a:spcAft>
              <a:buClr>
                <a:schemeClr val="lt1"/>
              </a:buClr>
              <a:buSzPts val="1800"/>
              <a:buFont typeface="Arial"/>
              <a:buChar char="•"/>
            </a:pPr>
            <a:r>
              <a:rPr lang="fr-FR" sz="1800">
                <a:solidFill>
                  <a:schemeClr val="lt1"/>
                </a:solidFill>
                <a:latin typeface="Calibri"/>
                <a:ea typeface="Calibri"/>
                <a:cs typeface="Calibri"/>
                <a:sym typeface="Calibri"/>
              </a:rPr>
              <a:t>Endometriosis Health Profile (EHP-5) </a:t>
            </a:r>
            <a:endParaRPr/>
          </a:p>
          <a:p>
            <a:pPr indent="-342900" lvl="0" marL="342900" marR="0" rtl="0" algn="just">
              <a:lnSpc>
                <a:spcPct val="107000"/>
              </a:lnSpc>
              <a:spcBef>
                <a:spcPts val="800"/>
              </a:spcBef>
              <a:spcAft>
                <a:spcPts val="0"/>
              </a:spcAft>
              <a:buClr>
                <a:schemeClr val="lt1"/>
              </a:buClr>
              <a:buSzPts val="1800"/>
              <a:buFont typeface="Arial"/>
              <a:buChar char="•"/>
            </a:pPr>
            <a:r>
              <a:rPr lang="fr-FR" sz="1800">
                <a:solidFill>
                  <a:schemeClr val="lt1"/>
                </a:solidFill>
                <a:latin typeface="Calibri"/>
                <a:ea typeface="Calibri"/>
                <a:cs typeface="Calibri"/>
                <a:sym typeface="Calibri"/>
              </a:rPr>
              <a:t>ENDOPAIN-4D</a:t>
            </a:r>
            <a:endParaRPr/>
          </a:p>
          <a:p>
            <a:pPr indent="-342900" lvl="0" marL="342900" marR="0" rtl="0" algn="just">
              <a:lnSpc>
                <a:spcPct val="107000"/>
              </a:lnSpc>
              <a:spcBef>
                <a:spcPts val="800"/>
              </a:spcBef>
              <a:spcAft>
                <a:spcPts val="0"/>
              </a:spcAft>
              <a:buClr>
                <a:schemeClr val="lt1"/>
              </a:buClr>
              <a:buSzPts val="1800"/>
              <a:buFont typeface="Arial"/>
              <a:buChar char="•"/>
            </a:pPr>
            <a:r>
              <a:rPr lang="fr-FR" sz="1800">
                <a:solidFill>
                  <a:schemeClr val="lt1"/>
                </a:solidFill>
                <a:latin typeface="Calibri"/>
                <a:ea typeface="Calibri"/>
                <a:cs typeface="Calibri"/>
                <a:sym typeface="Calibri"/>
              </a:rPr>
              <a:t>Work Productivity and Activity Impairment (WPAI) </a:t>
            </a:r>
            <a:endParaRPr/>
          </a:p>
          <a:p>
            <a:pPr indent="-342900" lvl="0" marL="342900" marR="0" rtl="0" algn="just">
              <a:lnSpc>
                <a:spcPct val="107000"/>
              </a:lnSpc>
              <a:spcBef>
                <a:spcPts val="800"/>
              </a:spcBef>
              <a:spcAft>
                <a:spcPts val="0"/>
              </a:spcAft>
              <a:buClr>
                <a:schemeClr val="lt1"/>
              </a:buClr>
              <a:buSzPts val="1800"/>
              <a:buFont typeface="Arial"/>
              <a:buChar char="•"/>
            </a:pPr>
            <a:r>
              <a:rPr lang="fr-FR" sz="1800">
                <a:solidFill>
                  <a:schemeClr val="lt1"/>
                </a:solidFill>
                <a:latin typeface="Calibri"/>
                <a:ea typeface="Calibri"/>
                <a:cs typeface="Calibri"/>
                <a:sym typeface="Calibri"/>
              </a:rPr>
              <a:t>Other symptoms and life habit related questions. </a:t>
            </a:r>
            <a:endParaRPr/>
          </a:p>
        </p:txBody>
      </p:sp>
      <p:sp>
        <p:nvSpPr>
          <p:cNvPr id="261" name="Google Shape;261;p7"/>
          <p:cNvSpPr txBox="1"/>
          <p:nvPr/>
        </p:nvSpPr>
        <p:spPr>
          <a:xfrm>
            <a:off x="3437219" y="1475230"/>
            <a:ext cx="37761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u="sng">
                <a:solidFill>
                  <a:schemeClr val="lt1"/>
                </a:solidFill>
                <a:latin typeface="Calibri"/>
                <a:ea typeface="Calibri"/>
                <a:cs typeface="Calibri"/>
                <a:sym typeface="Calibri"/>
              </a:rPr>
              <a:t>Patient Reported Outcome Measures </a:t>
            </a:r>
            <a:endParaRPr b="1" sz="1800" u="sng">
              <a:solidFill>
                <a:schemeClr val="lt1"/>
              </a:solidFill>
              <a:latin typeface="Calibri"/>
              <a:ea typeface="Calibri"/>
              <a:cs typeface="Calibri"/>
              <a:sym typeface="Calibri"/>
            </a:endParaRPr>
          </a:p>
        </p:txBody>
      </p:sp>
      <p:sp>
        <p:nvSpPr>
          <p:cNvPr id="262" name="Google Shape;262;p7"/>
          <p:cNvSpPr/>
          <p:nvPr/>
        </p:nvSpPr>
        <p:spPr>
          <a:xfrm>
            <a:off x="3861198" y="3396019"/>
            <a:ext cx="5430207" cy="820743"/>
          </a:xfrm>
          <a:prstGeom prst="roundRect">
            <a:avLst>
              <a:gd fmla="val 16667" name="adj"/>
            </a:avLst>
          </a:prstGeom>
          <a:solidFill>
            <a:srgbClr val="7F7F7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7"/>
          <p:cNvSpPr txBox="1"/>
          <p:nvPr/>
        </p:nvSpPr>
        <p:spPr>
          <a:xfrm>
            <a:off x="4035446" y="3447498"/>
            <a:ext cx="5255959" cy="73635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i="1" lang="fr-FR" sz="2000">
                <a:solidFill>
                  <a:schemeClr val="lt1"/>
                </a:solidFill>
                <a:latin typeface="Calibri"/>
                <a:ea typeface="Calibri"/>
                <a:cs typeface="Calibri"/>
                <a:sym typeface="Calibri"/>
              </a:rPr>
              <a:t>PROMs were selected in an international Delphi Study</a:t>
            </a:r>
            <a:endParaRPr i="1" sz="2000">
              <a:solidFill>
                <a:schemeClr val="lt1"/>
              </a:solidFill>
              <a:latin typeface="Calibri"/>
              <a:ea typeface="Calibri"/>
              <a:cs typeface="Calibri"/>
              <a:sym typeface="Calibri"/>
            </a:endParaRPr>
          </a:p>
        </p:txBody>
      </p:sp>
      <p:sp>
        <p:nvSpPr>
          <p:cNvPr id="264" name="Google Shape;264;p7"/>
          <p:cNvSpPr txBox="1"/>
          <p:nvPr/>
        </p:nvSpPr>
        <p:spPr>
          <a:xfrm>
            <a:off x="278226" y="220201"/>
            <a:ext cx="10515600"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A patient-centered endometriosis pathway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8"/>
          <p:cNvSpPr/>
          <p:nvPr/>
        </p:nvSpPr>
        <p:spPr>
          <a:xfrm>
            <a:off x="-11151" y="6336492"/>
            <a:ext cx="12191999" cy="521508"/>
          </a:xfrm>
          <a:prstGeom prst="rect">
            <a:avLst/>
          </a:prstGeom>
          <a:solidFill>
            <a:srgbClr val="79331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8"/>
          <p:cNvSpPr/>
          <p:nvPr/>
        </p:nvSpPr>
        <p:spPr>
          <a:xfrm>
            <a:off x="-1" y="1551718"/>
            <a:ext cx="12192001" cy="4183523"/>
          </a:xfrm>
          <a:prstGeom prst="rightArrow">
            <a:avLst>
              <a:gd fmla="val 50000" name="adj1"/>
              <a:gd fmla="val 50000" name="adj2"/>
            </a:avLst>
          </a:prstGeom>
          <a:solidFill>
            <a:srgbClr val="CA9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8"/>
          <p:cNvSpPr/>
          <p:nvPr/>
        </p:nvSpPr>
        <p:spPr>
          <a:xfrm>
            <a:off x="0" y="971842"/>
            <a:ext cx="1570383" cy="2288346"/>
          </a:xfrm>
          <a:prstGeom prst="roundRect">
            <a:avLst>
              <a:gd fmla="val 16667" name="adj"/>
            </a:avLst>
          </a:prstGeom>
          <a:solidFill>
            <a:srgbClr val="07073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The gynecologist recommends the patient to integrate the pathway </a:t>
            </a:r>
            <a:endParaRPr/>
          </a:p>
        </p:txBody>
      </p:sp>
      <p:sp>
        <p:nvSpPr>
          <p:cNvPr id="273" name="Google Shape;273;p8"/>
          <p:cNvSpPr/>
          <p:nvPr/>
        </p:nvSpPr>
        <p:spPr>
          <a:xfrm>
            <a:off x="1553555" y="2490729"/>
            <a:ext cx="1883664" cy="2578228"/>
          </a:xfrm>
          <a:prstGeom prst="roundRect">
            <a:avLst>
              <a:gd fmla="val 16667" name="adj"/>
            </a:avLst>
          </a:prstGeom>
          <a:solidFill>
            <a:srgbClr val="07073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Patient fills in the PROMs (EHP-5, ENDOPAIN-4D) + other questions (nutrition, drug consumption..) </a:t>
            </a:r>
            <a:endParaRPr/>
          </a:p>
        </p:txBody>
      </p:sp>
      <p:sp>
        <p:nvSpPr>
          <p:cNvPr id="274" name="Google Shape;274;p8"/>
          <p:cNvSpPr/>
          <p:nvPr/>
        </p:nvSpPr>
        <p:spPr>
          <a:xfrm>
            <a:off x="3500037" y="1980610"/>
            <a:ext cx="1883664" cy="2090461"/>
          </a:xfrm>
          <a:prstGeom prst="roundRect">
            <a:avLst>
              <a:gd fmla="val 16667" name="adj"/>
            </a:avLst>
          </a:prstGeom>
          <a:solidFill>
            <a:srgbClr val="07073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Interview with care manager to determine (based on PROMs) the needs of the patient </a:t>
            </a:r>
            <a:endParaRPr/>
          </a:p>
        </p:txBody>
      </p:sp>
      <p:pic>
        <p:nvPicPr>
          <p:cNvPr id="275" name="Google Shape;275;p8"/>
          <p:cNvPicPr preferRelativeResize="0"/>
          <p:nvPr/>
        </p:nvPicPr>
        <p:blipFill rotWithShape="1">
          <a:blip r:embed="rId3">
            <a:alphaModFix/>
          </a:blip>
          <a:srcRect b="0" l="1197" r="8009" t="5787"/>
          <a:stretch/>
        </p:blipFill>
        <p:spPr>
          <a:xfrm>
            <a:off x="3394736" y="4315428"/>
            <a:ext cx="2919662" cy="1284547"/>
          </a:xfrm>
          <a:prstGeom prst="rect">
            <a:avLst/>
          </a:prstGeom>
          <a:noFill/>
          <a:ln cap="flat" cmpd="sng" w="57150">
            <a:solidFill>
              <a:srgbClr val="7F7F7F"/>
            </a:solidFill>
            <a:prstDash val="solid"/>
            <a:round/>
            <a:headEnd len="sm" w="sm" type="none"/>
            <a:tailEnd len="sm" w="sm" type="none"/>
          </a:ln>
        </p:spPr>
      </p:pic>
      <p:sp>
        <p:nvSpPr>
          <p:cNvPr id="276" name="Google Shape;276;p8"/>
          <p:cNvSpPr/>
          <p:nvPr/>
        </p:nvSpPr>
        <p:spPr>
          <a:xfrm>
            <a:off x="9041062" y="1110061"/>
            <a:ext cx="1929654" cy="3065997"/>
          </a:xfrm>
          <a:prstGeom prst="roundRect">
            <a:avLst>
              <a:gd fmla="val 16667" name="adj"/>
            </a:avLst>
          </a:prstGeom>
          <a:solidFill>
            <a:srgbClr val="07073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After 3 months patient evaluation (PROMs) + interview with care manager</a:t>
            </a:r>
            <a:br>
              <a:rPr lang="fr-FR" sz="1800">
                <a:solidFill>
                  <a:schemeClr val="lt1"/>
                </a:solidFill>
                <a:latin typeface="Calibri"/>
                <a:ea typeface="Calibri"/>
                <a:cs typeface="Calibri"/>
                <a:sym typeface="Calibri"/>
              </a:rPr>
            </a:br>
            <a:r>
              <a:rPr lang="fr-FR" sz="1800">
                <a:solidFill>
                  <a:schemeClr val="lt1"/>
                </a:solidFill>
                <a:latin typeface="Calibri"/>
                <a:ea typeface="Calibri"/>
                <a:cs typeface="Calibri"/>
                <a:sym typeface="Calibri"/>
              </a:rPr>
              <a:t>- care pathway readapted according to patient needs   </a:t>
            </a:r>
            <a:endParaRPr/>
          </a:p>
        </p:txBody>
      </p:sp>
      <p:pic>
        <p:nvPicPr>
          <p:cNvPr id="277" name="Google Shape;277;p8"/>
          <p:cNvPicPr preferRelativeResize="0"/>
          <p:nvPr/>
        </p:nvPicPr>
        <p:blipFill rotWithShape="1">
          <a:blip r:embed="rId4">
            <a:alphaModFix/>
          </a:blip>
          <a:srcRect b="30280" l="13493" r="74715" t="21753"/>
          <a:stretch/>
        </p:blipFill>
        <p:spPr>
          <a:xfrm rot="1092710">
            <a:off x="811272" y="3700153"/>
            <a:ext cx="852473" cy="1950734"/>
          </a:xfrm>
          <a:prstGeom prst="rect">
            <a:avLst/>
          </a:prstGeom>
          <a:noFill/>
          <a:ln>
            <a:noFill/>
          </a:ln>
        </p:spPr>
      </p:pic>
      <p:sp>
        <p:nvSpPr>
          <p:cNvPr id="278" name="Google Shape;278;p8"/>
          <p:cNvSpPr/>
          <p:nvPr/>
        </p:nvSpPr>
        <p:spPr>
          <a:xfrm>
            <a:off x="5429691" y="1150442"/>
            <a:ext cx="1883664" cy="1931145"/>
          </a:xfrm>
          <a:prstGeom prst="roundRect">
            <a:avLst>
              <a:gd fmla="val 16667" name="adj"/>
            </a:avLst>
          </a:prstGeom>
          <a:solidFill>
            <a:srgbClr val="07073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Definition of a personalized care pathway based on patient needs </a:t>
            </a:r>
            <a:endParaRPr/>
          </a:p>
        </p:txBody>
      </p:sp>
      <p:sp>
        <p:nvSpPr>
          <p:cNvPr id="279" name="Google Shape;279;p8"/>
          <p:cNvSpPr/>
          <p:nvPr/>
        </p:nvSpPr>
        <p:spPr>
          <a:xfrm>
            <a:off x="7043602" y="2450734"/>
            <a:ext cx="1933303" cy="347471"/>
          </a:xfrm>
          <a:prstGeom prst="roundRect">
            <a:avLst>
              <a:gd fmla="val 16667" name="adj"/>
            </a:avLst>
          </a:prstGeom>
          <a:solidFill>
            <a:srgbClr val="793312"/>
          </a:solidFill>
          <a:ln cap="flat" cmpd="sng" w="12700">
            <a:solidFill>
              <a:srgbClr val="F0F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Nutritionist  </a:t>
            </a:r>
            <a:endParaRPr sz="1800">
              <a:solidFill>
                <a:schemeClr val="lt1"/>
              </a:solidFill>
              <a:latin typeface="Calibri"/>
              <a:ea typeface="Calibri"/>
              <a:cs typeface="Calibri"/>
              <a:sym typeface="Calibri"/>
            </a:endParaRPr>
          </a:p>
        </p:txBody>
      </p:sp>
      <p:sp>
        <p:nvSpPr>
          <p:cNvPr id="280" name="Google Shape;280;p8"/>
          <p:cNvSpPr/>
          <p:nvPr/>
        </p:nvSpPr>
        <p:spPr>
          <a:xfrm>
            <a:off x="7010002" y="3916577"/>
            <a:ext cx="1963324" cy="2880701"/>
          </a:xfrm>
          <a:prstGeom prst="roundRect">
            <a:avLst>
              <a:gd fmla="val 16667" name="adj"/>
            </a:avLst>
          </a:prstGeom>
          <a:solidFill>
            <a:srgbClr val="C55A11"/>
          </a:solidFill>
          <a:ln cap="flat" cmpd="sng" w="12700">
            <a:solidFill>
              <a:srgbClr val="F0F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Group  workshops (sophrology for pain management, adapted exercise for endometriosis, discussion groups…)</a:t>
            </a:r>
            <a:endParaRPr/>
          </a:p>
        </p:txBody>
      </p:sp>
      <p:sp>
        <p:nvSpPr>
          <p:cNvPr id="281" name="Google Shape;281;p8"/>
          <p:cNvSpPr/>
          <p:nvPr/>
        </p:nvSpPr>
        <p:spPr>
          <a:xfrm>
            <a:off x="7040024" y="2832368"/>
            <a:ext cx="1933303" cy="347471"/>
          </a:xfrm>
          <a:prstGeom prst="roundRect">
            <a:avLst>
              <a:gd fmla="val 16667" name="adj"/>
            </a:avLst>
          </a:prstGeom>
          <a:solidFill>
            <a:srgbClr val="793312"/>
          </a:solidFill>
          <a:ln cap="flat" cmpd="sng" w="12700">
            <a:solidFill>
              <a:srgbClr val="F0F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Psychologist </a:t>
            </a:r>
            <a:endParaRPr sz="1800">
              <a:solidFill>
                <a:schemeClr val="lt1"/>
              </a:solidFill>
              <a:latin typeface="Calibri"/>
              <a:ea typeface="Calibri"/>
              <a:cs typeface="Calibri"/>
              <a:sym typeface="Calibri"/>
            </a:endParaRPr>
          </a:p>
        </p:txBody>
      </p:sp>
      <p:sp>
        <p:nvSpPr>
          <p:cNvPr id="282" name="Google Shape;282;p8"/>
          <p:cNvSpPr/>
          <p:nvPr/>
        </p:nvSpPr>
        <p:spPr>
          <a:xfrm>
            <a:off x="7040023" y="3192821"/>
            <a:ext cx="1933303" cy="347471"/>
          </a:xfrm>
          <a:prstGeom prst="roundRect">
            <a:avLst>
              <a:gd fmla="val 16667" name="adj"/>
            </a:avLst>
          </a:prstGeom>
          <a:solidFill>
            <a:srgbClr val="793312"/>
          </a:solidFill>
          <a:ln cap="flat" cmpd="sng" w="12700">
            <a:solidFill>
              <a:srgbClr val="F0F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Physiotherapist  </a:t>
            </a:r>
            <a:endParaRPr sz="1800">
              <a:solidFill>
                <a:schemeClr val="lt1"/>
              </a:solidFill>
              <a:latin typeface="Calibri"/>
              <a:ea typeface="Calibri"/>
              <a:cs typeface="Calibri"/>
              <a:sym typeface="Calibri"/>
            </a:endParaRPr>
          </a:p>
        </p:txBody>
      </p:sp>
      <p:sp>
        <p:nvSpPr>
          <p:cNvPr id="283" name="Google Shape;283;p8"/>
          <p:cNvSpPr txBox="1"/>
          <p:nvPr/>
        </p:nvSpPr>
        <p:spPr>
          <a:xfrm>
            <a:off x="785191" y="689313"/>
            <a:ext cx="111478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800">
                <a:solidFill>
                  <a:schemeClr val="dk2"/>
                </a:solidFill>
                <a:latin typeface="Calibri"/>
                <a:ea typeface="Calibri"/>
                <a:cs typeface="Calibri"/>
                <a:sym typeface="Calibri"/>
              </a:rPr>
              <a:t>The objective of this 6-month pathway is to  give the patient the keys to improve their life with endometriosis</a:t>
            </a:r>
            <a:endParaRPr/>
          </a:p>
        </p:txBody>
      </p:sp>
      <p:sp>
        <p:nvSpPr>
          <p:cNvPr id="284" name="Google Shape;284;p8"/>
          <p:cNvSpPr/>
          <p:nvPr/>
        </p:nvSpPr>
        <p:spPr>
          <a:xfrm>
            <a:off x="7040023" y="3554699"/>
            <a:ext cx="1933303" cy="347471"/>
          </a:xfrm>
          <a:prstGeom prst="roundRect">
            <a:avLst>
              <a:gd fmla="val 16667" name="adj"/>
            </a:avLst>
          </a:prstGeom>
          <a:solidFill>
            <a:srgbClr val="793312"/>
          </a:solidFill>
          <a:ln cap="flat" cmpd="sng" w="12700">
            <a:solidFill>
              <a:srgbClr val="F0F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800">
                <a:solidFill>
                  <a:schemeClr val="lt1"/>
                </a:solidFill>
                <a:latin typeface="Calibri"/>
                <a:ea typeface="Calibri"/>
                <a:cs typeface="Calibri"/>
                <a:sym typeface="Calibri"/>
              </a:rPr>
              <a:t>Osteopath</a:t>
            </a:r>
            <a:endParaRPr/>
          </a:p>
        </p:txBody>
      </p:sp>
      <p:sp>
        <p:nvSpPr>
          <p:cNvPr id="285" name="Google Shape;285;p8"/>
          <p:cNvSpPr txBox="1"/>
          <p:nvPr/>
        </p:nvSpPr>
        <p:spPr>
          <a:xfrm>
            <a:off x="278226" y="220201"/>
            <a:ext cx="10515600" cy="683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81818"/>
              </a:buClr>
              <a:buSzPts val="3600"/>
              <a:buFont typeface="Calibri"/>
              <a:buNone/>
            </a:pPr>
            <a:r>
              <a:rPr b="1" lang="fr-FR" sz="3600">
                <a:solidFill>
                  <a:srgbClr val="181818"/>
                </a:solidFill>
                <a:latin typeface="Calibri"/>
                <a:ea typeface="Calibri"/>
                <a:cs typeface="Calibri"/>
                <a:sym typeface="Calibri"/>
              </a:rPr>
              <a:t>A patient-centered endometriosis pathway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2022-10-18T13:35:46Z</dcterms:created>
  <dc:creator>Alba NICOLAS-BOLUDA</dc:creator>
</cp:coreProperties>
</file>