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62" r:id="rId2"/>
  </p:sldMasterIdLst>
  <p:notesMasterIdLst>
    <p:notesMasterId r:id="rId19"/>
  </p:notesMasterIdLst>
  <p:handoutMasterIdLst>
    <p:handoutMasterId r:id="rId20"/>
  </p:handoutMasterIdLst>
  <p:sldIdLst>
    <p:sldId id="1520" r:id="rId3"/>
    <p:sldId id="1882" r:id="rId4"/>
    <p:sldId id="1896" r:id="rId5"/>
    <p:sldId id="1887" r:id="rId6"/>
    <p:sldId id="1891" r:id="rId7"/>
    <p:sldId id="1893" r:id="rId8"/>
    <p:sldId id="1892" r:id="rId9"/>
    <p:sldId id="1895" r:id="rId10"/>
    <p:sldId id="1890" r:id="rId11"/>
    <p:sldId id="1894" r:id="rId12"/>
    <p:sldId id="1888" r:id="rId13"/>
    <p:sldId id="1897" r:id="rId14"/>
    <p:sldId id="1317" r:id="rId15"/>
    <p:sldId id="1883" r:id="rId16"/>
    <p:sldId id="1898" r:id="rId17"/>
    <p:sldId id="1875" r:id="rId18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cky" initials="R" lastIdx="1" clrIdx="0"/>
  <p:cmAuthor id="1" name=" Mary Witkowski" initials="MLW" lastIdx="4" clrIdx="1"/>
  <p:cmAuthor id="2" name="cstowell" initials="CS" lastIdx="1" clrIdx="2"/>
  <p:cmAuthor id="3" name="Jessica A. Hohman" initials="JAH" lastIdx="7" clrIdx="3"/>
  <p:cmAuthor id="4" name=" Mary Witkowski" initials=" MW" lastIdx="1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3366CC"/>
    <a:srgbClr val="4D3B81"/>
    <a:srgbClr val="A41034"/>
    <a:srgbClr val="006600"/>
    <a:srgbClr val="FFCC66"/>
    <a:srgbClr val="FF9933"/>
    <a:srgbClr val="FF5050"/>
    <a:srgbClr val="CC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05" autoAdjust="0"/>
    <p:restoredTop sz="89876" autoAdjust="0"/>
  </p:normalViewPr>
  <p:slideViewPr>
    <p:cSldViewPr snapToGrid="0">
      <p:cViewPr varScale="1">
        <p:scale>
          <a:sx n="111" d="100"/>
          <a:sy n="111" d="100"/>
        </p:scale>
        <p:origin x="1236" y="96"/>
      </p:cViewPr>
      <p:guideLst>
        <p:guide orient="horz" pos="2160"/>
        <p:guide pos="448"/>
      </p:guideLst>
    </p:cSldViewPr>
  </p:slideViewPr>
  <p:outlineViewPr>
    <p:cViewPr>
      <p:scale>
        <a:sx n="33" d="100"/>
        <a:sy n="33" d="100"/>
      </p:scale>
      <p:origin x="42" y="16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130" d="100"/>
          <a:sy n="130" d="100"/>
        </p:scale>
        <p:origin x="-1092" y="218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4"/>
            <a:ext cx="3027466" cy="464503"/>
          </a:xfrm>
          <a:prstGeom prst="rect">
            <a:avLst/>
          </a:prstGeom>
        </p:spPr>
        <p:txBody>
          <a:bodyPr vert="horz" lIns="91210" tIns="45604" rIns="91210" bIns="45604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69F9D735-68C9-4D90-933F-DEA47869ED78}" type="datetimeFigureOut">
              <a:rPr lang="pl-PL"/>
              <a:pPr>
                <a:defRPr/>
              </a:pPr>
              <a:t>01.11.2022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17616"/>
            <a:ext cx="3027466" cy="464503"/>
          </a:xfrm>
          <a:prstGeom prst="rect">
            <a:avLst/>
          </a:prstGeom>
        </p:spPr>
        <p:txBody>
          <a:bodyPr vert="horz" lIns="91210" tIns="45604" rIns="91210" bIns="4560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6"/>
            <a:ext cx="3027466" cy="464503"/>
          </a:xfrm>
          <a:prstGeom prst="rect">
            <a:avLst/>
          </a:prstGeom>
        </p:spPr>
        <p:txBody>
          <a:bodyPr vert="horz" lIns="91210" tIns="45604" rIns="91210" bIns="45604" rtlCol="0" anchor="b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93EACE5-8BC6-4F60-A96A-81B48A253D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76886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4"/>
            <a:ext cx="3027466" cy="464503"/>
          </a:xfrm>
          <a:prstGeom prst="rect">
            <a:avLst/>
          </a:prstGeom>
        </p:spPr>
        <p:txBody>
          <a:bodyPr vert="horz" lIns="92941" tIns="46471" rIns="92941" bIns="464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1D85A6-67D6-4DC1-8973-E2DCB222B2BB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1" tIns="46471" rIns="92941" bIns="4647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5" y="4410396"/>
            <a:ext cx="5586735" cy="4177347"/>
          </a:xfrm>
          <a:prstGeom prst="rect">
            <a:avLst/>
          </a:prstGeom>
        </p:spPr>
        <p:txBody>
          <a:bodyPr vert="horz" lIns="92941" tIns="46471" rIns="92941" bIns="4647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17616"/>
            <a:ext cx="3027466" cy="464503"/>
          </a:xfrm>
          <a:prstGeom prst="rect">
            <a:avLst/>
          </a:prstGeom>
        </p:spPr>
        <p:txBody>
          <a:bodyPr vert="horz" lIns="92941" tIns="46471" rIns="92941" bIns="464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6"/>
            <a:ext cx="3027466" cy="464503"/>
          </a:xfrm>
          <a:prstGeom prst="rect">
            <a:avLst/>
          </a:prstGeom>
        </p:spPr>
        <p:txBody>
          <a:bodyPr vert="horz" lIns="92941" tIns="46471" rIns="92941" bIns="464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853EF4-52DD-447F-9F9C-E277ECDE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6483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29FC160-E38A-4666-97D0-EDB1A9965A43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853EF4-52DD-447F-9F9C-E277ECDEA8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5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D9DABF1-D094-4B31-86DD-D7A8AE4213FC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53EF4-52DD-447F-9F9C-E277ECDEA89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5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73113" indent="-342900">
              <a:buFont typeface="Courier New" panose="02070309020205020404" pitchFamily="49" charset="0"/>
              <a:buChar char="o"/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62133"/>
            <a:ext cx="11360800" cy="4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457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A934-2B0B-4F82-B139-0B4AC0F035A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FED8-F804-41D1-998E-1B931AF42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0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1B48620-EB34-F842-BD01-FB0FEA94C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66DA78F9-443E-482D-8D68-7D52329FB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469" y="174225"/>
            <a:ext cx="11570163" cy="36933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500" cap="all" baseline="0">
                <a:solidFill>
                  <a:srgbClr val="2E75B6"/>
                </a:solidFill>
              </a:defRPr>
            </a:lvl1pPr>
          </a:lstStyle>
          <a:p>
            <a:r>
              <a:rPr lang="pt-BR" dirty="0"/>
              <a:t>ÁREA PARA OS TÍTULOS INTERNOS DA APRESENTAÇÃO</a:t>
            </a:r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660CDD4F-C41C-48E2-9411-FF6E847478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539" y="6262993"/>
            <a:ext cx="6002896" cy="59050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6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7572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35740"/>
            <a:ext cx="11683999" cy="73501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12192000" cy="1892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22400"/>
            <a:ext cx="12192000" cy="520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NameLogo-condensed-rvs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134" y="1511300"/>
            <a:ext cx="5875033" cy="342901"/>
          </a:xfrm>
          <a:prstGeom prst="rect">
            <a:avLst/>
          </a:prstGeom>
        </p:spPr>
      </p:pic>
      <p:sp>
        <p:nvSpPr>
          <p:cNvPr id="3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556" y="0"/>
            <a:ext cx="3011424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032488" y="0"/>
            <a:ext cx="3011424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06532" y="0"/>
            <a:ext cx="3011424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80576" y="0"/>
            <a:ext cx="3011424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09600" y="2463800"/>
            <a:ext cx="10786533" cy="1054100"/>
          </a:xfrm>
        </p:spPr>
        <p:txBody>
          <a:bodyPr/>
          <a:lstStyle>
            <a:lvl1pPr>
              <a:defRPr sz="3200">
                <a:solidFill>
                  <a:srgbClr val="A41034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441701"/>
            <a:ext cx="10786533" cy="53022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ShieldLogo-WEB-small-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511301"/>
            <a:ext cx="960876" cy="8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1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22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55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44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35740"/>
            <a:ext cx="11683999" cy="73501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25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5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12192000" cy="1892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22400"/>
            <a:ext cx="12192000" cy="520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NameLogo-condensed-rvs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134" y="1511300"/>
            <a:ext cx="5875033" cy="342901"/>
          </a:xfrm>
          <a:prstGeom prst="rect">
            <a:avLst/>
          </a:prstGeom>
        </p:spPr>
      </p:pic>
      <p:sp>
        <p:nvSpPr>
          <p:cNvPr id="3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556" y="0"/>
            <a:ext cx="3011424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032488" y="0"/>
            <a:ext cx="3011424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06532" y="0"/>
            <a:ext cx="3011424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80576" y="0"/>
            <a:ext cx="3011424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09600" y="2463800"/>
            <a:ext cx="10786533" cy="1054100"/>
          </a:xfrm>
        </p:spPr>
        <p:txBody>
          <a:bodyPr/>
          <a:lstStyle>
            <a:lvl1pPr>
              <a:defRPr sz="3200">
                <a:solidFill>
                  <a:srgbClr val="A41034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441701"/>
            <a:ext cx="10786533" cy="53022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ShieldLogo-WEB-small-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511301"/>
            <a:ext cx="960876" cy="8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1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rgbClr val="A4103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7338" marR="0" indent="-287338" algn="l" defTabSz="8604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1" y="76200"/>
            <a:ext cx="1178983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39" tIns="0" rIns="85939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485" y="1244600"/>
            <a:ext cx="11305116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39" tIns="42973" rIns="85939" bIns="42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A-point</a:t>
            </a:r>
          </a:p>
          <a:p>
            <a:pPr lvl="1"/>
            <a:r>
              <a:rPr lang="en-US" dirty="0"/>
              <a:t>B-point</a:t>
            </a:r>
          </a:p>
          <a:p>
            <a:pPr lvl="2"/>
            <a:r>
              <a:rPr lang="en-US" dirty="0"/>
              <a:t>C-point</a:t>
            </a:r>
          </a:p>
          <a:p>
            <a:pPr lvl="3"/>
            <a:r>
              <a:rPr lang="en-US" dirty="0"/>
              <a:t>D-point</a:t>
            </a:r>
          </a:p>
          <a:p>
            <a:pPr lvl="4"/>
            <a:r>
              <a:rPr lang="en-US" dirty="0"/>
              <a:t>E-point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820562"/>
            <a:ext cx="12192000" cy="0"/>
          </a:xfrm>
          <a:prstGeom prst="line">
            <a:avLst/>
          </a:prstGeom>
          <a:solidFill>
            <a:srgbClr val="FFFFB7"/>
          </a:solidFill>
          <a:ln w="476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1794067" y="6629400"/>
            <a:ext cx="299804" cy="21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40" tIns="43275" rIns="86540" bIns="43275">
            <a:spAutoFit/>
          </a:bodyPr>
          <a:lstStyle/>
          <a:p>
            <a:pPr defTabSz="860425" eaLnBrk="0" hangingPunct="0">
              <a:defRPr/>
            </a:pPr>
            <a:fld id="{3FA7EB74-CE23-4270-A2B9-822256C57282}" type="slidenum">
              <a:rPr lang="en-US" sz="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defTabSz="860425" eaLnBrk="0" hangingPunct="0">
                <a:defRPr/>
              </a:pPr>
              <a:t>‹#›</a:t>
            </a:fld>
            <a:endParaRPr lang="en-US" sz="8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0" y="6657946"/>
            <a:ext cx="43688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sz="700" dirty="0">
                <a:solidFill>
                  <a:srgbClr val="000000"/>
                </a:solidFill>
                <a:cs typeface="+mn-cs"/>
              </a:rPr>
              <a:t>Copyright © </a:t>
            </a:r>
            <a:r>
              <a:rPr lang="en-US" sz="700" baseline="0" dirty="0">
                <a:solidFill>
                  <a:srgbClr val="000000"/>
                </a:solidFill>
                <a:cs typeface="+mn-cs"/>
              </a:rPr>
              <a:t>Harvard Business School, </a:t>
            </a:r>
            <a:r>
              <a:rPr lang="en-US" sz="700" dirty="0">
                <a:solidFill>
                  <a:srgbClr val="000000"/>
                </a:solidFill>
                <a:cs typeface="+mn-cs"/>
              </a:rPr>
              <a:t>2021</a:t>
            </a:r>
          </a:p>
        </p:txBody>
      </p:sp>
      <p:pic>
        <p:nvPicPr>
          <p:cNvPr id="10" name="Picture 2" descr="C:\Users\Denise Shea\Desktop\Harvard\logos\NameLogo-2C-BRB-cmyk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121" y="6542747"/>
            <a:ext cx="5769761" cy="29461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1" r:id="rId2"/>
    <p:sldLayoutId id="2147483760" r:id="rId3"/>
    <p:sldLayoutId id="2147483761" r:id="rId4"/>
  </p:sldLayoutIdLst>
  <p:hf hdr="0" ftr="0" dt="0"/>
  <p:txStyles>
    <p:titleStyle>
      <a:lvl1pPr algn="l" defTabSz="86042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8604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2pPr>
      <a:lvl3pPr algn="ctr" defTabSz="8604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3pPr>
      <a:lvl4pPr algn="ctr" defTabSz="8604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4pPr>
      <a:lvl5pPr algn="ctr" defTabSz="8604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5pPr>
      <a:lvl6pPr marL="457200" algn="ctr" defTabSz="860425" rtl="0" fontAlgn="base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6pPr>
      <a:lvl7pPr marL="914400" algn="ctr" defTabSz="860425" rtl="0" fontAlgn="base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7pPr>
      <a:lvl8pPr marL="1371600" algn="ctr" defTabSz="860425" rtl="0" fontAlgn="base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8pPr>
      <a:lvl9pPr marL="1828800" algn="ctr" defTabSz="860425" rtl="0" fontAlgn="base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9pPr>
    </p:titleStyle>
    <p:bodyStyle>
      <a:lvl1pPr marL="287338" indent="-287338" algn="l" defTabSz="8604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00088" indent="-269875" algn="l" defTabSz="860425" rtl="0" eaLnBrk="0" fontAlgn="base" hangingPunct="0">
        <a:spcBef>
          <a:spcPct val="15000"/>
        </a:spcBef>
        <a:spcAft>
          <a:spcPct val="0"/>
        </a:spcAft>
        <a:buSzPct val="100000"/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2pPr>
      <a:lvl3pPr marL="1076325" indent="-215900" algn="l" defTabSz="860425" rtl="0" eaLnBrk="0" fontAlgn="base" hangingPunct="0">
        <a:spcBef>
          <a:spcPct val="10000"/>
        </a:spcBef>
        <a:spcAft>
          <a:spcPct val="0"/>
        </a:spcAft>
        <a:buSzPct val="100000"/>
        <a:buChar char="•"/>
        <a:defRPr sz="1800">
          <a:solidFill>
            <a:schemeClr val="tx1"/>
          </a:solidFill>
          <a:latin typeface="+mn-lt"/>
        </a:defRPr>
      </a:lvl3pPr>
      <a:lvl4pPr marL="1506538" indent="-215900" algn="l" defTabSz="860425" rtl="0" eaLnBrk="0" fontAlgn="base" hangingPunct="0">
        <a:spcBef>
          <a:spcPct val="5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4pPr>
      <a:lvl5pPr marL="1936750" indent="-215900" algn="l" defTabSz="860425" rtl="0" eaLnBrk="0" fontAlgn="base" hangingPunct="0">
        <a:spcBef>
          <a:spcPct val="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393950" indent="-215900" algn="l" defTabSz="860425" rtl="0" fontAlgn="base">
        <a:spcBef>
          <a:spcPct val="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851150" indent="-215900" algn="l" defTabSz="860425" rtl="0" fontAlgn="base">
        <a:spcBef>
          <a:spcPct val="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308350" indent="-215900" algn="l" defTabSz="860425" rtl="0" fontAlgn="base">
        <a:spcBef>
          <a:spcPct val="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765550" indent="-215900" algn="l" defTabSz="860425" rtl="0" fontAlgn="base">
        <a:spcBef>
          <a:spcPct val="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rgbClr val="A4103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7338" marR="0" indent="-287338" algn="l" defTabSz="8604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1" y="76200"/>
            <a:ext cx="1178983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39" tIns="0" rIns="85939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485" y="1244600"/>
            <a:ext cx="11305116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39" tIns="42973" rIns="85939" bIns="42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A-point</a:t>
            </a:r>
          </a:p>
          <a:p>
            <a:pPr lvl="1"/>
            <a:r>
              <a:rPr lang="en-US" dirty="0"/>
              <a:t>B-point</a:t>
            </a:r>
          </a:p>
          <a:p>
            <a:pPr lvl="2"/>
            <a:r>
              <a:rPr lang="en-US" dirty="0"/>
              <a:t>C-point</a:t>
            </a:r>
          </a:p>
          <a:p>
            <a:pPr lvl="3"/>
            <a:r>
              <a:rPr lang="en-US" dirty="0"/>
              <a:t>D-point</a:t>
            </a:r>
          </a:p>
          <a:p>
            <a:pPr lvl="4"/>
            <a:r>
              <a:rPr lang="en-US" dirty="0"/>
              <a:t>E-point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820562"/>
            <a:ext cx="12192000" cy="0"/>
          </a:xfrm>
          <a:prstGeom prst="line">
            <a:avLst/>
          </a:prstGeom>
          <a:solidFill>
            <a:srgbClr val="FFFFB7"/>
          </a:solidFill>
          <a:ln w="476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1794067" y="6629400"/>
            <a:ext cx="299804" cy="21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40" tIns="43275" rIns="86540" bIns="43275">
            <a:spAutoFit/>
          </a:bodyPr>
          <a:lstStyle/>
          <a:p>
            <a:pPr defTabSz="860425" eaLnBrk="0" hangingPunct="0">
              <a:defRPr/>
            </a:pPr>
            <a:fld id="{3FA7EB74-CE23-4270-A2B9-822256C57282}" type="slidenum">
              <a:rPr lang="en-US" sz="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defTabSz="860425" eaLnBrk="0" hangingPunct="0">
                <a:defRPr/>
              </a:pPr>
              <a:t>‹#›</a:t>
            </a:fld>
            <a:endParaRPr lang="en-US" sz="8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0" y="6657946"/>
            <a:ext cx="43688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sz="700" dirty="0">
                <a:solidFill>
                  <a:srgbClr val="000000"/>
                </a:solidFill>
                <a:cs typeface="+mn-cs"/>
              </a:rPr>
              <a:t>Copyright © </a:t>
            </a:r>
            <a:r>
              <a:rPr lang="en-US" sz="700" baseline="0" dirty="0">
                <a:solidFill>
                  <a:srgbClr val="000000"/>
                </a:solidFill>
                <a:cs typeface="+mn-cs"/>
              </a:rPr>
              <a:t>Harvard Business School, </a:t>
            </a:r>
            <a:r>
              <a:rPr lang="en-US" sz="700" dirty="0">
                <a:solidFill>
                  <a:srgbClr val="000000"/>
                </a:solidFill>
                <a:cs typeface="+mn-cs"/>
              </a:rPr>
              <a:t>2021</a:t>
            </a:r>
          </a:p>
        </p:txBody>
      </p:sp>
      <p:pic>
        <p:nvPicPr>
          <p:cNvPr id="10" name="Picture 2" descr="C:\Users\Denise Shea\Desktop\Harvard\logos\NameLogo-2C-BRB-cmyk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121" y="6542747"/>
            <a:ext cx="5769761" cy="294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0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</p:sldLayoutIdLst>
  <p:hf hdr="0" ftr="0" dt="0"/>
  <p:txStyles>
    <p:titleStyle>
      <a:lvl1pPr algn="l" defTabSz="86042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8604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2pPr>
      <a:lvl3pPr algn="ctr" defTabSz="8604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3pPr>
      <a:lvl4pPr algn="ctr" defTabSz="8604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4pPr>
      <a:lvl5pPr algn="ctr" defTabSz="8604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5pPr>
      <a:lvl6pPr marL="457200" algn="ctr" defTabSz="860425" rtl="0" fontAlgn="base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6pPr>
      <a:lvl7pPr marL="914400" algn="ctr" defTabSz="860425" rtl="0" fontAlgn="base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7pPr>
      <a:lvl8pPr marL="1371600" algn="ctr" defTabSz="860425" rtl="0" fontAlgn="base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8pPr>
      <a:lvl9pPr marL="1828800" algn="ctr" defTabSz="860425" rtl="0" fontAlgn="base">
        <a:spcBef>
          <a:spcPct val="0"/>
        </a:spcBef>
        <a:spcAft>
          <a:spcPct val="0"/>
        </a:spcAft>
        <a:defRPr sz="2400" b="1">
          <a:solidFill>
            <a:srgbClr val="010000"/>
          </a:solidFill>
          <a:latin typeface="Arial" charset="0"/>
        </a:defRPr>
      </a:lvl9pPr>
    </p:titleStyle>
    <p:bodyStyle>
      <a:lvl1pPr marL="287338" indent="-287338" algn="l" defTabSz="8604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00088" indent="-269875" algn="l" defTabSz="860425" rtl="0" eaLnBrk="0" fontAlgn="base" hangingPunct="0">
        <a:spcBef>
          <a:spcPct val="15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76325" indent="-215900" algn="l" defTabSz="860425" rtl="0" eaLnBrk="0" fontAlgn="base" hangingPunct="0">
        <a:spcBef>
          <a:spcPct val="1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3pPr>
      <a:lvl4pPr marL="1506538" indent="-215900" algn="l" defTabSz="860425" rtl="0" eaLnBrk="0" fontAlgn="base" hangingPunct="0">
        <a:spcBef>
          <a:spcPct val="5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4pPr>
      <a:lvl5pPr marL="1936750" indent="-215900" algn="l" defTabSz="860425" rtl="0" eaLnBrk="0" fontAlgn="base" hangingPunct="0">
        <a:spcBef>
          <a:spcPct val="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393950" indent="-215900" algn="l" defTabSz="860425" rtl="0" fontAlgn="base">
        <a:spcBef>
          <a:spcPct val="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851150" indent="-215900" algn="l" defTabSz="860425" rtl="0" fontAlgn="base">
        <a:spcBef>
          <a:spcPct val="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308350" indent="-215900" algn="l" defTabSz="860425" rtl="0" fontAlgn="base">
        <a:spcBef>
          <a:spcPct val="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765550" indent="-215900" algn="l" defTabSz="860425" rtl="0" fontAlgn="base">
        <a:spcBef>
          <a:spcPct val="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tiff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058949" y="2656710"/>
            <a:ext cx="8089900" cy="10541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8E052F"/>
                </a:solidFill>
              </a:rPr>
              <a:t>Brigham &amp; Women’s Hospital:</a:t>
            </a:r>
            <a:br>
              <a:rPr lang="en-US" sz="2400" dirty="0">
                <a:solidFill>
                  <a:srgbClr val="8E052F"/>
                </a:solidFill>
              </a:rPr>
            </a:br>
            <a:r>
              <a:rPr lang="en-US" sz="2400" dirty="0">
                <a:solidFill>
                  <a:srgbClr val="8E052F"/>
                </a:solidFill>
              </a:rPr>
              <a:t>Using Patient Reported Outcomes to Improve Breast Cancer Care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28136" y="4789715"/>
            <a:ext cx="10403456" cy="1473197"/>
          </a:xfrm>
        </p:spPr>
        <p:txBody>
          <a:bodyPr/>
          <a:lstStyle/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Robert S. Kaplan, Senior Fellow and Marvin Bower Professor of Leadership Development, Emeritus</a:t>
            </a:r>
          </a:p>
        </p:txBody>
      </p:sp>
    </p:spTree>
    <p:extLst>
      <p:ext uri="{BB962C8B-B14F-4D97-AF65-F5344CB8AC3E}">
        <p14:creationId xmlns:p14="http://schemas.microsoft.com/office/powerpoint/2010/main" val="399638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A4E9-ECD6-4469-9B4D-930A90BA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70" y="257386"/>
            <a:ext cx="11630025" cy="457199"/>
          </a:xfrm>
        </p:spPr>
        <p:txBody>
          <a:bodyPr/>
          <a:lstStyle/>
          <a:p>
            <a:r>
              <a:rPr lang="en-US" sz="2000" dirty="0"/>
              <a:t>Seems like introducing PROs is a full-time job. Why did Dr. Pusic also launch a TDABC study?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12A7D-E415-4DC4-8F40-EE00FC430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306" y="851829"/>
            <a:ext cx="11414366" cy="3951288"/>
          </a:xfrm>
        </p:spPr>
        <p:txBody>
          <a:bodyPr/>
          <a:lstStyle/>
          <a:p>
            <a:r>
              <a:rPr lang="en-US" sz="2000" dirty="0"/>
              <a:t>Surgeons like to purchase the newest, shiny thing. How does this new process (e.g., own tissue reconstruction), device, implant, test not only change patient outcomes, but also “cost”? </a:t>
            </a:r>
          </a:p>
          <a:p>
            <a:endParaRPr lang="en-US" sz="2000" dirty="0"/>
          </a:p>
          <a:p>
            <a:r>
              <a:rPr lang="en-US" sz="2000" dirty="0"/>
              <a:t>Willie Sutton rule – where would he look for cost-reducing process innovations?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Can we reduce cost by eliminating non-value-added activities and processes. Currently using 2 ADM sheets, can we get by with 1? </a:t>
            </a:r>
          </a:p>
          <a:p>
            <a:endParaRPr lang="en-US" sz="2000" dirty="0"/>
          </a:p>
          <a:p>
            <a:r>
              <a:rPr lang="en-US" sz="2000" dirty="0"/>
              <a:t>Can optimize cost across an entire cycle of care that the patient experiences; spend more earlier, save a lot later.</a:t>
            </a:r>
          </a:p>
          <a:p>
            <a:endParaRPr lang="en-US" sz="2000" dirty="0"/>
          </a:p>
          <a:p>
            <a:r>
              <a:rPr lang="en-US" sz="2000" dirty="0"/>
              <a:t>Outcomes and Cost are the essential components in VBHC. Dr Pusic as advocate for improving value – wanted to see the cost components of breast cancer care.</a:t>
            </a:r>
          </a:p>
          <a:p>
            <a:endParaRPr lang="en-US" sz="2000" dirty="0"/>
          </a:p>
          <a:p>
            <a:r>
              <a:rPr lang="en-US" sz="2000" dirty="0"/>
              <a:t>Help to prepare for outcomes-contingent bundled payments. What does it cost to deliver treatments with high patient outcomes?</a:t>
            </a:r>
          </a:p>
        </p:txBody>
      </p:sp>
    </p:spTree>
    <p:extLst>
      <p:ext uri="{BB962C8B-B14F-4D97-AF65-F5344CB8AC3E}">
        <p14:creationId xmlns:p14="http://schemas.microsoft.com/office/powerpoint/2010/main" val="414585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A4E9-ECD6-4469-9B4D-930A90BA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274639"/>
            <a:ext cx="11194472" cy="457199"/>
          </a:xfrm>
        </p:spPr>
        <p:txBody>
          <a:bodyPr/>
          <a:lstStyle/>
          <a:p>
            <a:r>
              <a:rPr lang="en-US" dirty="0"/>
              <a:t>Can RTLS reduce the burden of developing TDABC process maps?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12A7D-E415-4DC4-8F40-EE00FC430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64" y="1082347"/>
            <a:ext cx="10187821" cy="335583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4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A4E9-ECD6-4469-9B4D-930A90BA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7" y="274639"/>
            <a:ext cx="10955547" cy="457199"/>
          </a:xfrm>
        </p:spPr>
        <p:txBody>
          <a:bodyPr/>
          <a:lstStyle/>
          <a:p>
            <a:r>
              <a:rPr lang="en-US" dirty="0"/>
              <a:t>Can RTLS reduce the burden of developing TDABC process maps?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12A7D-E415-4DC4-8F40-EE00FC430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068" y="1082347"/>
            <a:ext cx="10120117" cy="3355839"/>
          </a:xfrm>
        </p:spPr>
        <p:txBody>
          <a:bodyPr/>
          <a:lstStyle/>
          <a:p>
            <a:r>
              <a:rPr lang="en-US" dirty="0"/>
              <a:t>RTLC can quantify an interaction, but does not tell us what is going on.</a:t>
            </a:r>
          </a:p>
          <a:p>
            <a:r>
              <a:rPr lang="en-US" dirty="0"/>
              <a:t>Still need a qualitative process map</a:t>
            </a:r>
          </a:p>
          <a:p>
            <a:r>
              <a:rPr lang="en-US" dirty="0"/>
              <a:t>Higher number of data points than shadowing a few patients. Can see variation and associate the variation with patient characteristics. </a:t>
            </a:r>
          </a:p>
          <a:p>
            <a:r>
              <a:rPr lang="en-US" dirty="0"/>
              <a:t>AI algorithms to confirm validity</a:t>
            </a:r>
          </a:p>
        </p:txBody>
      </p:sp>
    </p:spTree>
    <p:extLst>
      <p:ext uri="{BB962C8B-B14F-4D97-AF65-F5344CB8AC3E}">
        <p14:creationId xmlns:p14="http://schemas.microsoft.com/office/powerpoint/2010/main" val="375593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76400" y="51619"/>
            <a:ext cx="91440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39" tIns="0" rIns="85939" bIns="0" numCol="1" anchor="b" anchorCtr="0" compatLnSpc="1">
            <a:prstTxWarp prst="textNoShape">
              <a:avLst/>
            </a:prstTxWarp>
          </a:bodyPr>
          <a:lstStyle>
            <a:lvl1pPr algn="l" defTabSz="860425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6042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2pPr>
            <a:lvl3pPr algn="ctr" defTabSz="86042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3pPr>
            <a:lvl4pPr algn="ctr" defTabSz="86042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4pPr>
            <a:lvl5pPr algn="ctr" defTabSz="86042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5pPr>
            <a:lvl6pPr marL="457200" algn="ctr" defTabSz="86042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6pPr>
            <a:lvl7pPr marL="914400" algn="ctr" defTabSz="86042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7pPr>
            <a:lvl8pPr marL="1371600" algn="ctr" defTabSz="86042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8pPr>
            <a:lvl9pPr marL="1828800" algn="ctr" defTabSz="86042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1600" u="sng" kern="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60218" y="678873"/>
            <a:ext cx="769719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939" tIns="42973" rIns="85939" bIns="42973"/>
          <a:lstStyle>
            <a:lvl1pPr marL="287338" indent="-287338" defTabSz="8604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65125" indent="-365125" defTabSz="8604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indent="-273050" defTabSz="8604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604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604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ebdings" pitchFamily="18" charset="2"/>
              <a:buNone/>
            </a:pPr>
            <a:endParaRPr lang="en-US" sz="200" b="1" dirty="0">
              <a:solidFill>
                <a:srgbClr val="BC37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</a:pPr>
            <a:endParaRPr lang="en-US" sz="800" dirty="0">
              <a:solidFill>
                <a:srgbClr val="000000"/>
              </a:solidFill>
              <a:latin typeface="+mn-lt"/>
            </a:endParaRPr>
          </a:p>
          <a:p>
            <a:pPr marL="344488" indent="-344488" eaLnBrk="1" hangingPunct="1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Font typeface="Arial" pitchFamily="34" charset="0"/>
              <a:buAutoNum type="arabicPeriod"/>
            </a:pPr>
            <a:r>
              <a:rPr lang="en-US" sz="2000" b="1" dirty="0">
                <a:latin typeface="+mn-lt"/>
              </a:rPr>
              <a:t>University of Texas MD Anderson Cancer Center</a:t>
            </a:r>
          </a:p>
          <a:p>
            <a:pPr marL="344488" indent="-344488" eaLnBrk="1" hangingPunct="1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Font typeface="Arial" pitchFamily="34" charset="0"/>
              <a:buAutoNum type="arabicPeriod"/>
            </a:pPr>
            <a:r>
              <a:rPr lang="en-US" sz="2000" b="1" dirty="0">
                <a:solidFill>
                  <a:srgbClr val="993300"/>
                </a:solidFill>
                <a:latin typeface="+mn-lt"/>
              </a:rPr>
              <a:t>Memorial Sloan Kettering Cancer Center</a:t>
            </a:r>
          </a:p>
          <a:p>
            <a:pPr marL="344488" indent="-344488" eaLnBrk="1" hangingPunct="1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Font typeface="Arial" pitchFamily="34" charset="0"/>
              <a:buAutoNum type="arabicPeriod"/>
            </a:pPr>
            <a:r>
              <a:rPr lang="en-US" sz="2000" b="1" dirty="0">
                <a:latin typeface="+mn-lt"/>
              </a:rPr>
              <a:t>Mayo Clinic</a:t>
            </a:r>
          </a:p>
          <a:p>
            <a:pPr marL="344488" indent="-344488" eaLnBrk="1" hangingPunct="1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Font typeface="Arial" pitchFamily="34" charset="0"/>
              <a:buAutoNum type="arabicPeriod"/>
            </a:pPr>
            <a:r>
              <a:rPr lang="en-US" sz="2000" b="1" dirty="0">
                <a:solidFill>
                  <a:srgbClr val="993300"/>
                </a:solidFill>
                <a:latin typeface="+mn-lt"/>
              </a:rPr>
              <a:t>Dana-Farber/Brigham &amp; Women’s Cancer Center</a:t>
            </a:r>
          </a:p>
          <a:p>
            <a:pPr marL="344488" indent="-344488" eaLnBrk="1" hangingPunct="1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Font typeface="Arial" pitchFamily="34" charset="0"/>
              <a:buAutoNum type="arabicPeriod"/>
            </a:pPr>
            <a:r>
              <a:rPr lang="en-US" sz="2000" b="1" dirty="0">
                <a:latin typeface="+mn-lt"/>
              </a:rPr>
              <a:t>Cleveland Clinic</a:t>
            </a:r>
          </a:p>
          <a:p>
            <a:pPr marL="0" indent="0" eaLnBrk="1" hangingPunct="1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0218" y="76735"/>
            <a:ext cx="8742217" cy="70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39" tIns="0" rIns="85939" bIns="0" numCol="1" anchor="ctr" anchorCtr="0" compatLnSpc="1">
            <a:prstTxWarp prst="textNoShape">
              <a:avLst/>
            </a:prstTxWarp>
          </a:bodyPr>
          <a:lstStyle>
            <a:lvl1pPr algn="l" defTabSz="860425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6042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2pPr>
            <a:lvl3pPr algn="ctr" defTabSz="86042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3pPr>
            <a:lvl4pPr algn="ctr" defTabSz="86042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4pPr>
            <a:lvl5pPr algn="ctr" defTabSz="86042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5pPr>
            <a:lvl6pPr marL="457200" algn="ctr" defTabSz="86042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6pPr>
            <a:lvl7pPr marL="914400" algn="ctr" defTabSz="86042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7pPr>
            <a:lvl8pPr marL="1371600" algn="ctr" defTabSz="86042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8pPr>
            <a:lvl9pPr marL="1828800" algn="ctr" defTabSz="86042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0000"/>
                </a:solidFill>
                <a:latin typeface="Arial" charset="0"/>
              </a:defRPr>
            </a:lvl9pPr>
          </a:lstStyle>
          <a:p>
            <a:r>
              <a:rPr lang="en-US" sz="2400" kern="0" cap="none" dirty="0"/>
              <a:t>Dr. Pusic has worked at two of top-5 ranked Hospitals for cancer treatment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247671" y="6459795"/>
            <a:ext cx="348854" cy="3465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860425">
              <a:spcBef>
                <a:spcPct val="20000"/>
              </a:spcBef>
              <a:buSzPct val="100000"/>
            </a:pPr>
            <a:endParaRPr lang="en-US" sz="2000" dirty="0"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569D6C-59CE-4D5D-B605-C942B1D1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277" y="41894"/>
            <a:ext cx="2883513" cy="7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6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4F6C-0FE7-486E-B4E0-45F03F47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307254"/>
            <a:ext cx="11776363" cy="475013"/>
          </a:xfrm>
        </p:spPr>
        <p:txBody>
          <a:bodyPr/>
          <a:lstStyle/>
          <a:p>
            <a:r>
              <a:rPr lang="en-US" dirty="0"/>
              <a:t>Can the imPROVE app be feasibly extended for women treated at community hospitals and clinics?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8BD2A-FBA9-4847-9195-E044CECA5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3964" y="868589"/>
            <a:ext cx="11998036" cy="3951288"/>
          </a:xfrm>
        </p:spPr>
        <p:txBody>
          <a:bodyPr/>
          <a:lstStyle/>
          <a:p>
            <a:r>
              <a:rPr lang="en-US" b="1" dirty="0"/>
              <a:t>Yes because …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r>
              <a:rPr lang="en-US" b="1" dirty="0"/>
              <a:t>No, because</a:t>
            </a:r>
          </a:p>
        </p:txBody>
      </p:sp>
    </p:spTree>
    <p:extLst>
      <p:ext uri="{BB962C8B-B14F-4D97-AF65-F5344CB8AC3E}">
        <p14:creationId xmlns:p14="http://schemas.microsoft.com/office/powerpoint/2010/main" val="258717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4F6C-0FE7-486E-B4E0-45F03F47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307254"/>
            <a:ext cx="11671540" cy="475013"/>
          </a:xfrm>
        </p:spPr>
        <p:txBody>
          <a:bodyPr/>
          <a:lstStyle/>
          <a:p>
            <a:r>
              <a:rPr lang="en-US" dirty="0"/>
              <a:t>Can the imPROVE app be feasibly extended for women treated at community hospitals and clinics?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8BD2A-FBA9-4847-9195-E044CECA5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562" y="1027338"/>
            <a:ext cx="11542144" cy="3951288"/>
          </a:xfrm>
        </p:spPr>
        <p:txBody>
          <a:bodyPr/>
          <a:lstStyle/>
          <a:p>
            <a:r>
              <a:rPr lang="en-US" sz="1800" dirty="0"/>
              <a:t>This is an important task to address; understand and overcome the barriers to adoption of imPROVE and similar apps. Not just have it be a feature for upper-income women</a:t>
            </a:r>
          </a:p>
          <a:p>
            <a:r>
              <a:rPr lang="en-US" sz="1800" dirty="0"/>
              <a:t>In rural and low-income settings, people have no voice about the effectiveness of their treatment. Empowers them to obtain higher-value treatment</a:t>
            </a:r>
          </a:p>
          <a:p>
            <a:r>
              <a:rPr lang="en-US" sz="1800" dirty="0"/>
              <a:t>May have a completely different set of values and outcomes that matter to patients in these settings.</a:t>
            </a:r>
          </a:p>
          <a:p>
            <a:r>
              <a:rPr lang="en-US" sz="1800" dirty="0"/>
              <a:t>Identify other resources required for success – transportation, technology support to supply tablets and smartphones, as well as technical assistance, to patients of low-resourced hospitals. Implementation costs will be higher at community hospitals.</a:t>
            </a:r>
          </a:p>
          <a:p>
            <a:r>
              <a:rPr lang="en-US" sz="1800" dirty="0"/>
              <a:t>Perhaps pick up problems earlier before they escalate to serious disease; leverage technology into primary care treatments.</a:t>
            </a:r>
          </a:p>
          <a:p>
            <a:endParaRPr lang="en-US" sz="1800" dirty="0"/>
          </a:p>
          <a:p>
            <a:r>
              <a:rPr lang="en-US" sz="1800" dirty="0"/>
              <a:t>Don’t boil the ocean; go slow with a well-defined pilot to learn and demonstrate feasibility. </a:t>
            </a:r>
          </a:p>
          <a:p>
            <a:r>
              <a:rPr lang="en-US" sz="1800" dirty="0"/>
              <a:t>Need to build trust about how data will be used. Need to leverage trusted community health resources</a:t>
            </a:r>
          </a:p>
        </p:txBody>
      </p:sp>
    </p:spTree>
    <p:extLst>
      <p:ext uri="{BB962C8B-B14F-4D97-AF65-F5344CB8AC3E}">
        <p14:creationId xmlns:p14="http://schemas.microsoft.com/office/powerpoint/2010/main" val="98798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C8D82BE5-686B-441F-96A1-8D03FFE3ECCF}"/>
              </a:ext>
            </a:extLst>
          </p:cNvPr>
          <p:cNvGrpSpPr/>
          <p:nvPr/>
        </p:nvGrpSpPr>
        <p:grpSpPr>
          <a:xfrm>
            <a:off x="1768906" y="4300977"/>
            <a:ext cx="4255915" cy="1184302"/>
            <a:chOff x="326539" y="4591636"/>
            <a:chExt cx="5674553" cy="1579069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52F031B1-06A2-47CE-9CD8-958B4005D577}"/>
                </a:ext>
              </a:extLst>
            </p:cNvPr>
            <p:cNvSpPr/>
            <p:nvPr/>
          </p:nvSpPr>
          <p:spPr>
            <a:xfrm>
              <a:off x="326539" y="4591636"/>
              <a:ext cx="5674553" cy="1558725"/>
            </a:xfrm>
            <a:prstGeom prst="roundRect">
              <a:avLst>
                <a:gd name="adj" fmla="val 9372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Rectangle 29">
              <a:extLst>
                <a:ext uri="{FF2B5EF4-FFF2-40B4-BE49-F238E27FC236}">
                  <a16:creationId xmlns:a16="http://schemas.microsoft.com/office/drawing/2014/main" id="{C3F54C8B-4CA2-4EA9-A447-871862E45DB0}"/>
                </a:ext>
              </a:extLst>
            </p:cNvPr>
            <p:cNvSpPr/>
            <p:nvPr/>
          </p:nvSpPr>
          <p:spPr>
            <a:xfrm>
              <a:off x="386227" y="4627719"/>
              <a:ext cx="2728744" cy="1542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alibri" panose="020F0502020204030204" pitchFamily="34" charset="0"/>
                </a:rPr>
                <a:t>Staff </a:t>
              </a: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alibri" panose="020F0502020204030204" pitchFamily="34" charset="0"/>
                </a:rPr>
                <a:t>certification</a:t>
              </a:r>
            </a:p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alibri" panose="020F0502020204030204" pitchFamily="34" charset="0"/>
                </a:rPr>
                <a:t>Facility standards</a:t>
              </a:r>
            </a:p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alibri" panose="020F0502020204030204" pitchFamily="34" charset="0"/>
                </a:rPr>
                <a:t>Quality and safety </a:t>
              </a: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alibri" panose="020F0502020204030204" pitchFamily="34" charset="0"/>
                </a:rPr>
                <a:t>verification programs</a:t>
              </a:r>
            </a:p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alibri" panose="020F0502020204030204" pitchFamily="34" charset="0"/>
                </a:rPr>
                <a:t>Organizational </a:t>
              </a: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alibri" panose="020F0502020204030204" pitchFamily="34" charset="0"/>
                </a:rPr>
                <a:t>leadership and culture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E623B48B-4304-4BAC-A34B-26DD99EEAC66}"/>
              </a:ext>
            </a:extLst>
          </p:cNvPr>
          <p:cNvGrpSpPr/>
          <p:nvPr/>
        </p:nvGrpSpPr>
        <p:grpSpPr>
          <a:xfrm>
            <a:off x="8484762" y="2553798"/>
            <a:ext cx="2060553" cy="2411237"/>
            <a:chOff x="9281014" y="2262063"/>
            <a:chExt cx="2747404" cy="3214982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F700DC85-3565-4660-BDAC-C0D8E5107E2C}"/>
                </a:ext>
              </a:extLst>
            </p:cNvPr>
            <p:cNvSpPr/>
            <p:nvPr/>
          </p:nvSpPr>
          <p:spPr>
            <a:xfrm>
              <a:off x="9409290" y="2840203"/>
              <a:ext cx="2619128" cy="2528746"/>
            </a:xfrm>
            <a:prstGeom prst="roundRect">
              <a:avLst>
                <a:gd name="adj" fmla="val 9372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C0D6EC5A-328D-443B-BC4B-B5D83E2162D3}"/>
                </a:ext>
              </a:extLst>
            </p:cNvPr>
            <p:cNvSpPr/>
            <p:nvPr/>
          </p:nvSpPr>
          <p:spPr>
            <a:xfrm>
              <a:off x="9281014" y="2262063"/>
              <a:ext cx="2500577" cy="795098"/>
            </a:xfrm>
            <a:prstGeom prst="roundRect">
              <a:avLst>
                <a:gd name="adj" fmla="val 3268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1F8BDBD-E0B9-4251-BA67-36EAB50EE9D0}"/>
                </a:ext>
              </a:extLst>
            </p:cNvPr>
            <p:cNvSpPr txBox="1"/>
            <p:nvPr/>
          </p:nvSpPr>
          <p:spPr>
            <a:xfrm>
              <a:off x="10258403" y="2397898"/>
              <a:ext cx="1523188" cy="566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indent="-215504" defTabSz="645319">
                <a:lnSpc>
                  <a:spcPct val="90000"/>
                </a:lnSpc>
                <a:buSzPct val="100000"/>
                <a:defRPr sz="2000" b="1">
                  <a:solidFill>
                    <a:schemeClr val="bg1"/>
                  </a:solidFill>
                  <a:latin typeface="+mj-lt"/>
                  <a:ea typeface="ＭＳ Ｐゴシック" charset="-128"/>
                </a:defRPr>
              </a:lvl1pPr>
            </a:lstStyle>
            <a:p>
              <a:r>
                <a:rPr lang="pt-BR" sz="1200" dirty="0"/>
                <a:t>PATIENT OUTCOMES</a:t>
              </a: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0B3D0B9-4646-49F4-AE39-014D54EE1F39}"/>
                </a:ext>
              </a:extLst>
            </p:cNvPr>
            <p:cNvSpPr/>
            <p:nvPr/>
          </p:nvSpPr>
          <p:spPr>
            <a:xfrm>
              <a:off x="9563350" y="3158461"/>
              <a:ext cx="2302111" cy="2318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Condition-specific clinical outcomes</a:t>
              </a:r>
            </a:p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Patient Reported Outcomes (PROs)</a:t>
              </a:r>
            </a:p>
            <a:p>
              <a:pPr marL="389335" lvl="1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Courier New" panose="02070309020205020404" pitchFamily="49" charset="0"/>
                <a:buChar char="o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Resumption of activities of daily life</a:t>
              </a:r>
            </a:p>
            <a:p>
              <a:pPr marL="389335" lvl="1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Courier New" panose="02070309020205020404" pitchFamily="49" charset="0"/>
                <a:buChar char="o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Relief from </a:t>
              </a: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pain and mental anxiety</a:t>
              </a:r>
            </a:p>
          </p:txBody>
        </p:sp>
        <p:pic>
          <p:nvPicPr>
            <p:cNvPr id="61" name="Gráfico 60">
              <a:extLst>
                <a:ext uri="{FF2B5EF4-FFF2-40B4-BE49-F238E27FC236}">
                  <a16:creationId xmlns:a16="http://schemas.microsoft.com/office/drawing/2014/main" id="{DBF95261-9755-4231-8347-9BFA06EA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34296" y="2385463"/>
              <a:ext cx="544632" cy="544632"/>
            </a:xfrm>
            <a:prstGeom prst="rect">
              <a:avLst/>
            </a:prstGeom>
          </p:spPr>
        </p:pic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340FF516-529A-4539-B1BE-2A347BF0C587}"/>
              </a:ext>
            </a:extLst>
          </p:cNvPr>
          <p:cNvGrpSpPr/>
          <p:nvPr/>
        </p:nvGrpSpPr>
        <p:grpSpPr>
          <a:xfrm>
            <a:off x="6290655" y="2553797"/>
            <a:ext cx="2168078" cy="2842710"/>
            <a:chOff x="6355539" y="2262063"/>
            <a:chExt cx="2890771" cy="3790280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C18113E7-F25F-4F2A-ABF8-FFE73F5B5982}"/>
                </a:ext>
              </a:extLst>
            </p:cNvPr>
            <p:cNvSpPr/>
            <p:nvPr/>
          </p:nvSpPr>
          <p:spPr>
            <a:xfrm>
              <a:off x="6490237" y="2840203"/>
              <a:ext cx="2756073" cy="3212140"/>
            </a:xfrm>
            <a:prstGeom prst="roundRect">
              <a:avLst>
                <a:gd name="adj" fmla="val 9372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292444FF-6B4D-4C2B-A91A-29011877763D}"/>
                </a:ext>
              </a:extLst>
            </p:cNvPr>
            <p:cNvSpPr/>
            <p:nvPr/>
          </p:nvSpPr>
          <p:spPr>
            <a:xfrm>
              <a:off x="6355539" y="2262063"/>
              <a:ext cx="2756073" cy="795098"/>
            </a:xfrm>
            <a:prstGeom prst="roundRect">
              <a:avLst>
                <a:gd name="adj" fmla="val 26633"/>
              </a:avLst>
            </a:prstGeom>
            <a:solidFill>
              <a:srgbClr val="E84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F7BFC73-5848-40C3-BCD2-99A4EC436BCD}"/>
                </a:ext>
              </a:extLst>
            </p:cNvPr>
            <p:cNvSpPr txBox="1"/>
            <p:nvPr/>
          </p:nvSpPr>
          <p:spPr>
            <a:xfrm>
              <a:off x="7367632" y="2287098"/>
              <a:ext cx="1849244" cy="787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indent="-215504" defTabSz="645319">
                <a:lnSpc>
                  <a:spcPct val="90000"/>
                </a:lnSpc>
                <a:buSzPct val="100000"/>
                <a:defRPr sz="2000" b="1">
                  <a:solidFill>
                    <a:schemeClr val="bg1"/>
                  </a:solidFill>
                  <a:latin typeface="+mj-lt"/>
                  <a:ea typeface="ＭＳ Ｐゴシック" charset="-128"/>
                </a:defRPr>
              </a:lvl1pPr>
            </a:lstStyle>
            <a:p>
              <a:r>
                <a:rPr lang="pt-BR" sz="1200" dirty="0"/>
                <a:t>CLINICAL DEFECTS   </a:t>
              </a:r>
            </a:p>
            <a:p>
              <a:r>
                <a:rPr lang="pt-BR" sz="1200" dirty="0"/>
                <a:t>“DO NO HARM”</a:t>
              </a:r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A897128C-6A42-42A8-90E3-06BC7FAD013D}"/>
                </a:ext>
              </a:extLst>
            </p:cNvPr>
            <p:cNvSpPr/>
            <p:nvPr/>
          </p:nvSpPr>
          <p:spPr>
            <a:xfrm>
              <a:off x="6616750" y="3158462"/>
              <a:ext cx="2509416" cy="2381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Safety Incidents</a:t>
              </a:r>
            </a:p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Wrong site surgery</a:t>
              </a:r>
            </a:p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Adverse Events and</a:t>
              </a: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 </a:t>
              </a: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Complications</a:t>
              </a:r>
            </a:p>
            <a:p>
              <a:pPr marL="296466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Courier New" panose="02070309020205020404" pitchFamily="49" charset="0"/>
                <a:buChar char="o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Medication Errors </a:t>
              </a:r>
            </a:p>
            <a:p>
              <a:pPr marL="296466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Courier New" panose="02070309020205020404" pitchFamily="49" charset="0"/>
                <a:buChar char="o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Healthcare Associated Infections (HAIs)</a:t>
              </a:r>
            </a:p>
            <a:p>
              <a:pPr marL="296466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Courier New" panose="02070309020205020404" pitchFamily="49" charset="0"/>
                <a:buChar char="o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Revisions</a:t>
              </a:r>
            </a:p>
            <a:p>
              <a:pPr marL="296466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Courier New" panose="02070309020205020404" pitchFamily="49" charset="0"/>
                <a:buChar char="o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Readmissions</a:t>
              </a:r>
            </a:p>
          </p:txBody>
        </p:sp>
        <p:pic>
          <p:nvPicPr>
            <p:cNvPr id="62" name="Gráfico 61">
              <a:extLst>
                <a:ext uri="{FF2B5EF4-FFF2-40B4-BE49-F238E27FC236}">
                  <a16:creationId xmlns:a16="http://schemas.microsoft.com/office/drawing/2014/main" id="{7A2AC955-7B08-42A5-B4A0-62BC1890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72761" y="2440809"/>
              <a:ext cx="645414" cy="426435"/>
            </a:xfrm>
            <a:prstGeom prst="rect">
              <a:avLst/>
            </a:prstGeom>
          </p:spPr>
        </p:pic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B7C0AC10-46BB-489F-819C-C9CA948700FF}"/>
              </a:ext>
            </a:extLst>
          </p:cNvPr>
          <p:cNvGrpSpPr/>
          <p:nvPr/>
        </p:nvGrpSpPr>
        <p:grpSpPr>
          <a:xfrm>
            <a:off x="4092427" y="4563862"/>
            <a:ext cx="2067055" cy="596324"/>
            <a:chOff x="3424567" y="4804219"/>
            <a:chExt cx="2756073" cy="795098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91F42332-022E-4CBD-BDE9-0055C6B3F13D}"/>
                </a:ext>
              </a:extLst>
            </p:cNvPr>
            <p:cNvSpPr/>
            <p:nvPr/>
          </p:nvSpPr>
          <p:spPr>
            <a:xfrm>
              <a:off x="3424567" y="4804219"/>
              <a:ext cx="2756073" cy="795098"/>
            </a:xfrm>
            <a:prstGeom prst="roundRect">
              <a:avLst>
                <a:gd name="adj" fmla="val 27843"/>
              </a:avLst>
            </a:prstGeom>
            <a:solidFill>
              <a:srgbClr val="E84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6F0F2AB-2B9A-46B8-BA7F-80F5496906E9}"/>
                </a:ext>
              </a:extLst>
            </p:cNvPr>
            <p:cNvSpPr txBox="1"/>
            <p:nvPr/>
          </p:nvSpPr>
          <p:spPr>
            <a:xfrm>
              <a:off x="4433907" y="4934571"/>
              <a:ext cx="1721241" cy="566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61628" defTabSz="483989">
                <a:lnSpc>
                  <a:spcPct val="90000"/>
                </a:lnSpc>
                <a:buSzPct val="100000"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ea typeface="ＭＳ Ｐゴシック" charset="-128"/>
                </a:rPr>
                <a:t>STRUCTURAL INPUTS</a:t>
              </a:r>
            </a:p>
          </p:txBody>
        </p:sp>
        <p:pic>
          <p:nvPicPr>
            <p:cNvPr id="70" name="Gráfico 69">
              <a:extLst>
                <a:ext uri="{FF2B5EF4-FFF2-40B4-BE49-F238E27FC236}">
                  <a16:creationId xmlns:a16="http://schemas.microsoft.com/office/drawing/2014/main" id="{429BBF7A-DC05-459C-91F5-CAAFB49DF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15440"/>
            <a:stretch/>
          </p:blipFill>
          <p:spPr>
            <a:xfrm>
              <a:off x="3684995" y="4925442"/>
              <a:ext cx="537661" cy="568308"/>
            </a:xfrm>
            <a:prstGeom prst="rect">
              <a:avLst/>
            </a:prstGeom>
          </p:spPr>
        </p:pic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1B0DA885-9293-421C-9882-A7CDC75E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cap="none" dirty="0">
                <a:solidFill>
                  <a:schemeClr val="tx1"/>
                </a:solidFill>
              </a:rPr>
              <a:t>Measure Performance Over a Patient’s Treatment Care Cycle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C2F553-DBF6-42CC-ADC0-707169C7E8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539" y="6262993"/>
            <a:ext cx="10708552" cy="590505"/>
          </a:xfrm>
        </p:spPr>
        <p:txBody>
          <a:bodyPr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Source: Kaplan, Jehi, Ko, Pusic and Witkowski, “Health Care Measurements that Improve Patient Outcomes,” </a:t>
            </a:r>
            <a:r>
              <a:rPr lang="en-US" sz="1200" i="1" dirty="0">
                <a:solidFill>
                  <a:schemeClr val="tx1"/>
                </a:solidFill>
              </a:rPr>
              <a:t>NEJM Catalyst </a:t>
            </a:r>
            <a:r>
              <a:rPr lang="en-US" sz="1200" dirty="0">
                <a:solidFill>
                  <a:schemeClr val="tx1"/>
                </a:solidFill>
              </a:rPr>
              <a:t>(February 2021).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00B6E0E8-BD07-4A8C-8AA7-40823C2F261B}"/>
              </a:ext>
            </a:extLst>
          </p:cNvPr>
          <p:cNvCxnSpPr>
            <a:cxnSpLocks/>
          </p:cNvCxnSpPr>
          <p:nvPr/>
        </p:nvCxnSpPr>
        <p:spPr>
          <a:xfrm flipH="1">
            <a:off x="8288424" y="2850584"/>
            <a:ext cx="33312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99C92BA9-D3B5-4977-B3BD-15D27D3B9027}"/>
              </a:ext>
            </a:extLst>
          </p:cNvPr>
          <p:cNvGrpSpPr/>
          <p:nvPr/>
        </p:nvGrpSpPr>
        <p:grpSpPr>
          <a:xfrm>
            <a:off x="1626547" y="2553799"/>
            <a:ext cx="2439851" cy="1676603"/>
            <a:chOff x="136727" y="2262063"/>
            <a:chExt cx="3253135" cy="2235470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3475FF60-44E6-4962-AFFE-2CE9214D38F6}"/>
                </a:ext>
              </a:extLst>
            </p:cNvPr>
            <p:cNvSpPr/>
            <p:nvPr/>
          </p:nvSpPr>
          <p:spPr>
            <a:xfrm>
              <a:off x="327380" y="2840203"/>
              <a:ext cx="3036702" cy="1621328"/>
            </a:xfrm>
            <a:prstGeom prst="roundRect">
              <a:avLst>
                <a:gd name="adj" fmla="val 9372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26673053-8FC6-4E63-9785-7F2634563A78}"/>
                </a:ext>
              </a:extLst>
            </p:cNvPr>
            <p:cNvSpPr/>
            <p:nvPr/>
          </p:nvSpPr>
          <p:spPr>
            <a:xfrm>
              <a:off x="136727" y="2262063"/>
              <a:ext cx="3036702" cy="795098"/>
            </a:xfrm>
            <a:prstGeom prst="roundRect">
              <a:avLst>
                <a:gd name="adj" fmla="val 23001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DA99EE2-19F5-4442-BF99-A0B07DCAA7CD}"/>
                </a:ext>
              </a:extLst>
            </p:cNvPr>
            <p:cNvSpPr txBox="1"/>
            <p:nvPr/>
          </p:nvSpPr>
          <p:spPr>
            <a:xfrm>
              <a:off x="1364431" y="2287098"/>
              <a:ext cx="1659851" cy="787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61628" defTabSz="483989">
                <a:lnSpc>
                  <a:spcPct val="90000"/>
                </a:lnSpc>
                <a:buSzPct val="100000"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ea typeface="ＭＳ Ｐゴシック" charset="-128"/>
                </a:rPr>
                <a:t>PATIENT PRE-TREATMENT STATUS</a:t>
              </a:r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433EED8C-3174-4793-966D-C452C2610319}"/>
                </a:ext>
              </a:extLst>
            </p:cNvPr>
            <p:cNvSpPr/>
            <p:nvPr/>
          </p:nvSpPr>
          <p:spPr>
            <a:xfrm>
              <a:off x="386227" y="3148446"/>
              <a:ext cx="3003635" cy="1349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Patient’s medical condition, including </a:t>
              </a: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co-morbidities</a:t>
              </a: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 </a:t>
              </a:r>
            </a:p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Obesity, substance use</a:t>
              </a:r>
            </a:p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Demographics</a:t>
              </a:r>
            </a:p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Social determinants</a:t>
              </a:r>
            </a:p>
          </p:txBody>
        </p:sp>
        <p:pic>
          <p:nvPicPr>
            <p:cNvPr id="55" name="Gráfico 54">
              <a:extLst>
                <a:ext uri="{FF2B5EF4-FFF2-40B4-BE49-F238E27FC236}">
                  <a16:creationId xmlns:a16="http://schemas.microsoft.com/office/drawing/2014/main" id="{E9C35971-5364-41F4-9D13-D7F87640D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1429" y="2372591"/>
              <a:ext cx="544632" cy="544632"/>
            </a:xfrm>
            <a:prstGeom prst="rect">
              <a:avLst/>
            </a:prstGeom>
          </p:spPr>
        </p:pic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62829EE9-0C40-4A12-A85F-0518D821C7DD}"/>
              </a:ext>
            </a:extLst>
          </p:cNvPr>
          <p:cNvGrpSpPr/>
          <p:nvPr/>
        </p:nvGrpSpPr>
        <p:grpSpPr>
          <a:xfrm>
            <a:off x="4092426" y="2553798"/>
            <a:ext cx="2172200" cy="1649624"/>
            <a:chOff x="3424567" y="2262063"/>
            <a:chExt cx="2896267" cy="2199499"/>
          </a:xfrm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D3E1BBB5-83EB-4083-A0ED-93F3D46C43AC}"/>
                </a:ext>
              </a:extLst>
            </p:cNvPr>
            <p:cNvSpPr/>
            <p:nvPr/>
          </p:nvSpPr>
          <p:spPr>
            <a:xfrm>
              <a:off x="3543772" y="2780022"/>
              <a:ext cx="2777062" cy="1681540"/>
            </a:xfrm>
            <a:prstGeom prst="roundRect">
              <a:avLst>
                <a:gd name="adj" fmla="val 9372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E7BA4F54-62A1-451A-AC50-7CE44FC42EF2}"/>
                </a:ext>
              </a:extLst>
            </p:cNvPr>
            <p:cNvSpPr/>
            <p:nvPr/>
          </p:nvSpPr>
          <p:spPr>
            <a:xfrm>
              <a:off x="3424567" y="2262063"/>
              <a:ext cx="2756073" cy="795098"/>
            </a:xfrm>
            <a:prstGeom prst="roundRect">
              <a:avLst>
                <a:gd name="adj" fmla="val 23001"/>
              </a:avLst>
            </a:prstGeom>
            <a:solidFill>
              <a:srgbClr val="E84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331D584-A4F2-4A32-BD49-BF62B0FE8A6E}"/>
                </a:ext>
              </a:extLst>
            </p:cNvPr>
            <p:cNvSpPr txBox="1"/>
            <p:nvPr/>
          </p:nvSpPr>
          <p:spPr>
            <a:xfrm>
              <a:off x="4433908" y="2508696"/>
              <a:ext cx="1514368" cy="3447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indent="-215504" defTabSz="645319">
                <a:lnSpc>
                  <a:spcPct val="90000"/>
                </a:lnSpc>
                <a:buSzPct val="100000"/>
                <a:defRPr sz="2000" b="1">
                  <a:solidFill>
                    <a:schemeClr val="bg1"/>
                  </a:solidFill>
                  <a:latin typeface="+mj-lt"/>
                  <a:ea typeface="ＭＳ Ｐゴシック" charset="-128"/>
                </a:defRPr>
              </a:lvl1pPr>
            </a:lstStyle>
            <a:p>
              <a:r>
                <a:rPr lang="en-US" sz="1200" dirty="0"/>
                <a:t>PROCESSES</a:t>
              </a:r>
            </a:p>
          </p:txBody>
        </p:sp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56980074-C960-4D67-B109-1C065326C38F}"/>
                </a:ext>
              </a:extLst>
            </p:cNvPr>
            <p:cNvSpPr/>
            <p:nvPr/>
          </p:nvSpPr>
          <p:spPr>
            <a:xfrm>
              <a:off x="3676147" y="3158460"/>
              <a:ext cx="2367482" cy="1069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Protocols</a:t>
              </a: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 </a:t>
              </a:r>
            </a:p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Checklists</a:t>
              </a:r>
            </a:p>
            <a:p>
              <a:pPr marL="214313" indent="-214313">
                <a:lnSpc>
                  <a:spcPct val="90000"/>
                </a:lnSpc>
                <a:spcAft>
                  <a:spcPts val="450"/>
                </a:spcAft>
                <a:buClr>
                  <a:srgbClr val="1990D0"/>
                </a:buClr>
                <a:buFont typeface="Wingdings" panose="05000000000000000000" pitchFamily="2" charset="2"/>
                <a:buChar char="§"/>
              </a:pPr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Quality and Safety </a:t>
              </a: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ＭＳ Ｐゴシック" pitchFamily="34" charset="-128"/>
                  <a:cs typeface="Calibri" panose="020F0502020204030204" pitchFamily="34" charset="0"/>
                </a:rPr>
                <a:t>Compliance </a:t>
              </a:r>
            </a:p>
          </p:txBody>
        </p:sp>
        <p:pic>
          <p:nvPicPr>
            <p:cNvPr id="57" name="Gráfico 56">
              <a:extLst>
                <a:ext uri="{FF2B5EF4-FFF2-40B4-BE49-F238E27FC236}">
                  <a16:creationId xmlns:a16="http://schemas.microsoft.com/office/drawing/2014/main" id="{C2C3B706-132D-4D54-ABAB-412B06E92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8631"/>
            <a:stretch/>
          </p:blipFill>
          <p:spPr>
            <a:xfrm>
              <a:off x="3765922" y="2405074"/>
              <a:ext cx="503802" cy="575395"/>
            </a:xfrm>
            <a:prstGeom prst="rect">
              <a:avLst/>
            </a:prstGeom>
          </p:spPr>
        </p:pic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76B0067E-49E2-4232-B03C-82B2C69CA35D}"/>
              </a:ext>
            </a:extLst>
          </p:cNvPr>
          <p:cNvGrpSpPr/>
          <p:nvPr/>
        </p:nvGrpSpPr>
        <p:grpSpPr>
          <a:xfrm>
            <a:off x="4092425" y="1541683"/>
            <a:ext cx="2067056" cy="857699"/>
            <a:chOff x="3424567" y="912576"/>
            <a:chExt cx="2756074" cy="1143598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C365467A-E789-4C42-BD06-E30AF8792ACF}"/>
                </a:ext>
              </a:extLst>
            </p:cNvPr>
            <p:cNvSpPr/>
            <p:nvPr/>
          </p:nvSpPr>
          <p:spPr>
            <a:xfrm>
              <a:off x="3424567" y="912576"/>
              <a:ext cx="2756073" cy="1143598"/>
            </a:xfrm>
            <a:prstGeom prst="roundRect">
              <a:avLst>
                <a:gd name="adj" fmla="val 2609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F29B548-A42A-45F0-83D6-9D7513745D04}"/>
                </a:ext>
              </a:extLst>
            </p:cNvPr>
            <p:cNvSpPr txBox="1"/>
            <p:nvPr/>
          </p:nvSpPr>
          <p:spPr>
            <a:xfrm>
              <a:off x="4368949" y="1049956"/>
              <a:ext cx="1811692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61628" defTabSz="483989">
                <a:buSzPct val="100000"/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ea typeface="ＭＳ Ｐゴシック" charset="-128"/>
                </a:rPr>
                <a:t>PATIENT EXPERIENCE &amp; ENGAGEMENT</a:t>
              </a:r>
            </a:p>
          </p:txBody>
        </p:sp>
        <p:pic>
          <p:nvPicPr>
            <p:cNvPr id="64" name="Gráfico 63">
              <a:extLst>
                <a:ext uri="{FF2B5EF4-FFF2-40B4-BE49-F238E27FC236}">
                  <a16:creationId xmlns:a16="http://schemas.microsoft.com/office/drawing/2014/main" id="{259957A0-0307-4540-9836-E0B732BAE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666697" y="1133249"/>
              <a:ext cx="702252" cy="702252"/>
            </a:xfrm>
            <a:prstGeom prst="rect">
              <a:avLst/>
            </a:prstGeom>
          </p:spPr>
        </p:pic>
      </p:grp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A020EBC9-AC86-42D5-9F97-1D2E73DB2BB6}"/>
              </a:ext>
            </a:extLst>
          </p:cNvPr>
          <p:cNvSpPr/>
          <p:nvPr/>
        </p:nvSpPr>
        <p:spPr>
          <a:xfrm>
            <a:off x="2534653" y="1449892"/>
            <a:ext cx="6915752" cy="1147124"/>
          </a:xfrm>
          <a:custGeom>
            <a:avLst/>
            <a:gdLst>
              <a:gd name="connsiteX0" fmla="*/ 0 w 9317255"/>
              <a:gd name="connsiteY0" fmla="*/ 1568917 h 1568917"/>
              <a:gd name="connsiteX1" fmla="*/ 0 w 9317255"/>
              <a:gd name="connsiteY1" fmla="*/ 0 h 1568917"/>
              <a:gd name="connsiteX2" fmla="*/ 9317255 w 9317255"/>
              <a:gd name="connsiteY2" fmla="*/ 0 h 1568917"/>
              <a:gd name="connsiteX3" fmla="*/ 9317255 w 9317255"/>
              <a:gd name="connsiteY3" fmla="*/ 1559292 h 156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7255" h="1568917">
                <a:moveTo>
                  <a:pt x="0" y="1568917"/>
                </a:moveTo>
                <a:lnTo>
                  <a:pt x="0" y="0"/>
                </a:lnTo>
                <a:lnTo>
                  <a:pt x="9317255" y="0"/>
                </a:lnTo>
                <a:lnTo>
                  <a:pt x="9317255" y="1559292"/>
                </a:lnTo>
              </a:path>
            </a:pathLst>
          </a:custGeom>
          <a:ln w="381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23D922F7-7FCB-449F-8310-B0B9A092A048}"/>
              </a:ext>
            </a:extLst>
          </p:cNvPr>
          <p:cNvCxnSpPr>
            <a:cxnSpLocks/>
          </p:cNvCxnSpPr>
          <p:nvPr/>
        </p:nvCxnSpPr>
        <p:spPr>
          <a:xfrm>
            <a:off x="5133474" y="2315477"/>
            <a:ext cx="0" cy="25709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1B5F73E7-FA9A-49FB-834A-51ECE6851E62}"/>
              </a:ext>
            </a:extLst>
          </p:cNvPr>
          <p:cNvCxnSpPr>
            <a:cxnSpLocks/>
          </p:cNvCxnSpPr>
          <p:nvPr/>
        </p:nvCxnSpPr>
        <p:spPr>
          <a:xfrm flipH="1">
            <a:off x="3812677" y="2857803"/>
            <a:ext cx="33312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2571CCC4-6D71-4947-BA7F-2B7A9C62BD92}"/>
              </a:ext>
            </a:extLst>
          </p:cNvPr>
          <p:cNvCxnSpPr>
            <a:cxnSpLocks/>
          </p:cNvCxnSpPr>
          <p:nvPr/>
        </p:nvCxnSpPr>
        <p:spPr>
          <a:xfrm flipH="1">
            <a:off x="6064989" y="2857803"/>
            <a:ext cx="33312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3B8E6324-6A7C-48C7-A3D2-166E1242C019}"/>
              </a:ext>
            </a:extLst>
          </p:cNvPr>
          <p:cNvCxnSpPr>
            <a:cxnSpLocks/>
          </p:cNvCxnSpPr>
          <p:nvPr/>
        </p:nvCxnSpPr>
        <p:spPr>
          <a:xfrm>
            <a:off x="5133474" y="4160742"/>
            <a:ext cx="0" cy="4352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9">
            <a:extLst>
              <a:ext uri="{FF2B5EF4-FFF2-40B4-BE49-F238E27FC236}">
                <a16:creationId xmlns:a16="http://schemas.microsoft.com/office/drawing/2014/main" id="{44A971BB-1DE9-4596-AFFD-C23DD68B02F5}"/>
              </a:ext>
            </a:extLst>
          </p:cNvPr>
          <p:cNvCxnSpPr>
            <a:cxnSpLocks/>
          </p:cNvCxnSpPr>
          <p:nvPr/>
        </p:nvCxnSpPr>
        <p:spPr>
          <a:xfrm flipH="1">
            <a:off x="6179693" y="1952928"/>
            <a:ext cx="327071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D6306347-484A-46C7-A4F4-510A7D3641F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693" y="4958438"/>
            <a:ext cx="3338883" cy="181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90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A4E9-ECD6-4469-9B4D-930A90BA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274639"/>
            <a:ext cx="9948182" cy="457199"/>
          </a:xfrm>
        </p:spPr>
        <p:txBody>
          <a:bodyPr/>
          <a:lstStyle/>
          <a:p>
            <a:r>
              <a:rPr lang="en-US" sz="2800" dirty="0"/>
              <a:t>What roles can PROs play in Value-Based Health Care?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12A7D-E415-4DC4-8F40-EE00FC430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842764"/>
            <a:ext cx="11970327" cy="5593662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/>
              <a:t>[Each table discuss for 5 minutes]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/>
              <a:t>Physician</a:t>
            </a:r>
          </a:p>
          <a:p>
            <a:pPr marL="1377950" lvl="2" indent="-517525">
              <a:buFont typeface="Courier New" panose="02070309020205020404" pitchFamily="49" charset="0"/>
              <a:buChar char="o"/>
            </a:pPr>
            <a:endParaRPr lang="en-US" sz="2600" b="1" dirty="0"/>
          </a:p>
          <a:p>
            <a:pPr marL="1377950" lvl="2" indent="-517525">
              <a:buFont typeface="Courier New" panose="02070309020205020404" pitchFamily="49" charset="0"/>
              <a:buChar char="o"/>
            </a:pPr>
            <a:endParaRPr lang="en-US" sz="26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/>
              <a:t>Patient</a:t>
            </a:r>
          </a:p>
          <a:p>
            <a:pPr marL="1258888" lvl="2" indent="-398463">
              <a:buFont typeface="Courier New" panose="02070309020205020404" pitchFamily="49" charset="0"/>
              <a:buChar char="o"/>
            </a:pPr>
            <a:endParaRPr lang="en-US" sz="2600" b="1" dirty="0"/>
          </a:p>
          <a:p>
            <a:pPr marL="1258888" lvl="2" indent="-398463">
              <a:buFont typeface="Courier New" panose="02070309020205020404" pitchFamily="49" charset="0"/>
              <a:buChar char="o"/>
            </a:pPr>
            <a:endParaRPr lang="en-US" sz="26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/>
              <a:t>Payer</a:t>
            </a:r>
          </a:p>
          <a:p>
            <a:pPr marL="1317625" lvl="2" indent="-457200">
              <a:buFont typeface="Courier New" panose="02070309020205020404" pitchFamily="49" charset="0"/>
              <a:buChar char="o"/>
            </a:pPr>
            <a:endParaRPr lang="en-US" sz="2600" b="1" dirty="0"/>
          </a:p>
          <a:p>
            <a:pPr marL="1317625" lvl="2" indent="-457200">
              <a:buFont typeface="Courier New" panose="02070309020205020404" pitchFamily="49" charset="0"/>
              <a:buChar char="o"/>
            </a:pPr>
            <a:endParaRPr lang="en-US" sz="2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7248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A4E9-ECD6-4469-9B4D-930A90BA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21" y="222881"/>
            <a:ext cx="8972550" cy="457199"/>
          </a:xfrm>
        </p:spPr>
        <p:txBody>
          <a:bodyPr/>
          <a:lstStyle/>
          <a:p>
            <a:r>
              <a:rPr lang="en-US" dirty="0"/>
              <a:t>What roles can PROs play in Value-Based Health Care?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12A7D-E415-4DC4-8F40-EE00FC430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11" y="939484"/>
            <a:ext cx="8378012" cy="3951288"/>
          </a:xfrm>
        </p:spPr>
        <p:txBody>
          <a:bodyPr/>
          <a:lstStyle/>
          <a:p>
            <a:r>
              <a:rPr lang="en-US" dirty="0"/>
              <a:t>Patient</a:t>
            </a:r>
          </a:p>
          <a:p>
            <a:pPr lvl="1"/>
            <a:r>
              <a:rPr lang="en-US" sz="1400" dirty="0"/>
              <a:t>Engagement – partnership in care process, shared decision-making</a:t>
            </a:r>
          </a:p>
          <a:p>
            <a:pPr lvl="1"/>
            <a:r>
              <a:rPr lang="en-US" sz="1400" dirty="0"/>
              <a:t>Empowerment: Ability to track own progress, detect problems/complications earlier  </a:t>
            </a:r>
          </a:p>
          <a:p>
            <a:pPr lvl="1"/>
            <a:r>
              <a:rPr lang="en-US" sz="1400" dirty="0"/>
              <a:t>Transparency &amp; Accountability for own compliance with recovery</a:t>
            </a:r>
          </a:p>
          <a:p>
            <a:r>
              <a:rPr lang="en-US" dirty="0"/>
              <a:t>Physician</a:t>
            </a:r>
          </a:p>
          <a:p>
            <a:pPr lvl="1"/>
            <a:r>
              <a:rPr lang="en-US" sz="1400" dirty="0"/>
              <a:t>Enhanced communication with patient – shared decision-making discussions before intervention about likely outcomes</a:t>
            </a:r>
          </a:p>
          <a:p>
            <a:pPr lvl="1"/>
            <a:r>
              <a:rPr lang="en-US" sz="1400" dirty="0"/>
              <a:t>Continuous tracking of patient – embedded in EHR, monitoring; intervene earlier; </a:t>
            </a:r>
          </a:p>
          <a:p>
            <a:pPr lvl="1"/>
            <a:r>
              <a:rPr lang="en-US" sz="1400" dirty="0"/>
              <a:t>Internal: Benchmarking with other physicians and hospitals for learning and improvement</a:t>
            </a:r>
          </a:p>
          <a:p>
            <a:pPr lvl="1"/>
            <a:r>
              <a:rPr lang="en-US" sz="1400" dirty="0"/>
              <a:t>External Stakeholder Accountability for better performance and </a:t>
            </a:r>
            <a:r>
              <a:rPr lang="en-US" sz="1400" dirty="0" err="1"/>
              <a:t>PROs.</a:t>
            </a:r>
            <a:endParaRPr lang="en-US" sz="1400" dirty="0"/>
          </a:p>
          <a:p>
            <a:pPr lvl="1"/>
            <a:r>
              <a:rPr lang="en-US" sz="1400" dirty="0"/>
              <a:t>Research: assess outcomes from innovative approaches, clinical trials, new drugs and devices</a:t>
            </a:r>
          </a:p>
          <a:p>
            <a:pPr lvl="1"/>
            <a:r>
              <a:rPr lang="en-US" sz="1400" dirty="0"/>
              <a:t>Assess impact of SDH on patient outcomes</a:t>
            </a:r>
          </a:p>
          <a:p>
            <a:r>
              <a:rPr lang="en-US" dirty="0"/>
              <a:t>Payer</a:t>
            </a:r>
          </a:p>
          <a:p>
            <a:pPr lvl="1"/>
            <a:r>
              <a:rPr lang="en-US" sz="1400" dirty="0"/>
              <a:t>Value demonstration, both functional and psychological outcomes</a:t>
            </a:r>
          </a:p>
          <a:p>
            <a:pPr lvl="1"/>
            <a:r>
              <a:rPr lang="en-US" sz="1400" dirty="0"/>
              <a:t>Potential willingness to pay more for superior PROs (e.g., own-tissue reconstruction) </a:t>
            </a:r>
          </a:p>
          <a:p>
            <a:pPr lvl="1"/>
            <a:r>
              <a:rPr lang="en-US" sz="1400" dirty="0"/>
              <a:t>Accountability for outcomes </a:t>
            </a:r>
          </a:p>
          <a:p>
            <a:pPr lvl="1"/>
            <a:r>
              <a:rPr lang="en-US" sz="1400" dirty="0"/>
              <a:t>Contracting – Bundled payments contingent in some way on outcomes – clinical &amp; PROs</a:t>
            </a:r>
          </a:p>
          <a:p>
            <a:pPr marL="0" indent="0">
              <a:buNone/>
            </a:pPr>
            <a:r>
              <a:rPr lang="en-US" sz="1600" dirty="0"/>
              <a:t>.</a:t>
            </a:r>
          </a:p>
          <a:p>
            <a:r>
              <a:rPr lang="en-US" sz="1600" dirty="0"/>
              <a:t>Empowers team-based communication and coordination.</a:t>
            </a:r>
          </a:p>
          <a:p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1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78B112-C4A3-48A9-93BB-74E130B4CBEA}"/>
              </a:ext>
            </a:extLst>
          </p:cNvPr>
          <p:cNvSpPr/>
          <p:nvPr/>
        </p:nvSpPr>
        <p:spPr>
          <a:xfrm>
            <a:off x="138546" y="131672"/>
            <a:ext cx="11845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EA Codman, “Every hospital needs to follow every patient it treats, long enough to determine whether or not the treatment has been successful.”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4C82F4-E783-4CE1-AE2C-F25998CF2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932439"/>
            <a:ext cx="7641772" cy="57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1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C79E-FB07-48AA-998D-7905AD65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3" y="117382"/>
            <a:ext cx="11956473" cy="573515"/>
          </a:xfrm>
        </p:spPr>
        <p:txBody>
          <a:bodyPr/>
          <a:lstStyle/>
          <a:p>
            <a:r>
              <a:rPr lang="en-US" dirty="0"/>
              <a:t>Why was Dr. Pusic more successful (at MSK and BWH) than Dr. Codman in gaining acceptance for measuring patient outcomes?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08AD8C-3CAD-4C97-AD82-76E0EC2E6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026858"/>
              </p:ext>
            </p:extLst>
          </p:nvPr>
        </p:nvGraphicFramePr>
        <p:xfrm>
          <a:off x="0" y="826515"/>
          <a:ext cx="12192000" cy="616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9743">
                  <a:extLst>
                    <a:ext uri="{9D8B030D-6E8A-4147-A177-3AD203B41FA5}">
                      <a16:colId xmlns:a16="http://schemas.microsoft.com/office/drawing/2014/main" val="3388134639"/>
                    </a:ext>
                  </a:extLst>
                </a:gridCol>
                <a:gridCol w="5522257">
                  <a:extLst>
                    <a:ext uri="{9D8B030D-6E8A-4147-A177-3AD203B41FA5}">
                      <a16:colId xmlns:a16="http://schemas.microsoft.com/office/drawing/2014/main" val="1917146827"/>
                    </a:ext>
                  </a:extLst>
                </a:gridCol>
              </a:tblGrid>
              <a:tr h="52297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248087"/>
                  </a:ext>
                </a:extLst>
              </a:tr>
              <a:tr h="769344">
                <a:tc>
                  <a:txBody>
                    <a:bodyPr/>
                    <a:lstStyle/>
                    <a:p>
                      <a:endParaRPr lang="en-US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44105"/>
                  </a:ext>
                </a:extLst>
              </a:tr>
              <a:tr h="780721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10693"/>
                  </a:ext>
                </a:extLst>
              </a:tr>
              <a:tr h="87163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34831"/>
                  </a:ext>
                </a:extLst>
              </a:tr>
              <a:tr h="800812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296507"/>
                  </a:ext>
                </a:extLst>
              </a:tr>
              <a:tr h="948381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98572"/>
                  </a:ext>
                </a:extLst>
              </a:tr>
              <a:tr h="146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989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01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C79E-FB07-48AA-998D-7905AD65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6200"/>
            <a:ext cx="8991600" cy="735012"/>
          </a:xfrm>
        </p:spPr>
        <p:txBody>
          <a:bodyPr/>
          <a:lstStyle/>
          <a:p>
            <a:r>
              <a:rPr lang="en-US" sz="2000" dirty="0"/>
              <a:t>Why has Dr. Pusic been more successful than Dr. Codman, introducing PROs (Recovery Tracker, BREAST-Q, and imPROVE) at MSK and BWH?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08AD8C-3CAD-4C97-AD82-76E0EC2E6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984802"/>
              </p:ext>
            </p:extLst>
          </p:nvPr>
        </p:nvGraphicFramePr>
        <p:xfrm>
          <a:off x="1524000" y="811213"/>
          <a:ext cx="9144000" cy="608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7662">
                  <a:extLst>
                    <a:ext uri="{9D8B030D-6E8A-4147-A177-3AD203B41FA5}">
                      <a16:colId xmlns:a16="http://schemas.microsoft.com/office/drawing/2014/main" val="3388134639"/>
                    </a:ext>
                  </a:extLst>
                </a:gridCol>
                <a:gridCol w="3726338">
                  <a:extLst>
                    <a:ext uri="{9D8B030D-6E8A-4147-A177-3AD203B41FA5}">
                      <a16:colId xmlns:a16="http://schemas.microsoft.com/office/drawing/2014/main" val="1917146827"/>
                    </a:ext>
                  </a:extLst>
                </a:gridCol>
              </a:tblGrid>
              <a:tr h="6073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Technical Stuff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Leadership/Behavioral/  Organizational Stuff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248087"/>
                  </a:ext>
                </a:extLst>
              </a:tr>
              <a:tr h="1243679">
                <a:tc>
                  <a:txBody>
                    <a:bodyPr/>
                    <a:lstStyle/>
                    <a:p>
                      <a:r>
                        <a:rPr lang="en-US" sz="1600" dirty="0"/>
                        <a:t>Recent developments in psychometrics and data analytics; large patient trials and experiments; can now measure quality of life and what success means for patients.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Collaboration: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assembled multi-disciplinary teams that included patients, IT specialists, psychometricians and social scientists, other clinicians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44105"/>
                  </a:ext>
                </a:extLst>
              </a:tr>
              <a:tr h="1243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Demands for accountability; MDs more willing to accept role for PROs and doing what’s right for patients; can now overcome “my outcomes are worse because my patients are sicker” by adjust for patient’s pre-treatment status (including SDH)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Highly-responsive IT dept at both institutions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10693"/>
                  </a:ext>
                </a:extLst>
              </a:tr>
              <a:tr h="780915">
                <a:tc>
                  <a:txBody>
                    <a:bodyPr/>
                    <a:lstStyle/>
                    <a:p>
                      <a:r>
                        <a:rPr lang="en-US" sz="1600" dirty="0"/>
                        <a:t>IT capabilities in EHR’s and patient familiarity with Apps, Tablets and Smart Phones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“It’s about the patient not me.”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Extensive engagement with patients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Test &amp; Pilot; then 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34831"/>
                  </a:ext>
                </a:extLst>
              </a:tr>
              <a:tr h="780915">
                <a:tc>
                  <a:txBody>
                    <a:bodyPr/>
                    <a:lstStyle/>
                    <a:p>
                      <a:r>
                        <a:rPr lang="en-US" sz="1600" dirty="0"/>
                        <a:t>Shift in medical culture to be more patient-centric and accountable for patient outcomes; role for VBHC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C-Suite Support at both institutions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296507"/>
                  </a:ext>
                </a:extLst>
              </a:tr>
              <a:tr h="549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Bundled Payments: Pay for Quality &amp; Patient Outcomes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Women better at leading change than men?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98572"/>
                  </a:ext>
                </a:extLst>
              </a:tr>
              <a:tr h="599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989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35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34BA-B2E2-4F60-A5B9-CE12DC65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370821"/>
          </a:xfrm>
        </p:spPr>
        <p:txBody>
          <a:bodyPr/>
          <a:lstStyle/>
          <a:p>
            <a:r>
              <a:rPr lang="en-US" dirty="0"/>
              <a:t>PRO Response Rates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1D759-025F-4FD7-86C0-82145DD5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36" y="974887"/>
            <a:ext cx="11748656" cy="5235907"/>
          </a:xfrm>
        </p:spPr>
        <p:txBody>
          <a:bodyPr anchor="t"/>
          <a:lstStyle/>
          <a:p>
            <a:r>
              <a:rPr lang="en-US" b="0" dirty="0"/>
              <a:t>American College of Surgeons reports to us that their PRO response rates are &lt; 25%</a:t>
            </a:r>
          </a:p>
          <a:p>
            <a:r>
              <a:rPr lang="en-US" b="0" dirty="0"/>
              <a:t>Dr. Pusic has response rates, using imPROVE, of about 90%. </a:t>
            </a:r>
          </a:p>
          <a:p>
            <a:r>
              <a:rPr lang="en-US" b="0" dirty="0"/>
              <a:t>What accounts for the difference?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3617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34BA-B2E2-4F60-A5B9-CE12DC65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78" y="266013"/>
            <a:ext cx="8229600" cy="370821"/>
          </a:xfrm>
        </p:spPr>
        <p:txBody>
          <a:bodyPr/>
          <a:lstStyle/>
          <a:p>
            <a:r>
              <a:rPr lang="en-US" dirty="0"/>
              <a:t>Why Low Response Rates for PROs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1D759-025F-4FD7-86C0-82145DD5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778" y="3511642"/>
            <a:ext cx="8073614" cy="1582256"/>
          </a:xfrm>
        </p:spPr>
        <p:txBody>
          <a:bodyPr anchor="t"/>
          <a:lstStyle/>
          <a:p>
            <a:r>
              <a:rPr lang="en-US" b="0" dirty="0"/>
              <a:t>How to improve?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Coach patients, make it a pre-requisite for a visit, assist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Show the patient that that data are being used, and how,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Integrate the assessment into the clinical process and feedback to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Pilot test on patient focus groups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Make it easy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2FAD7-EFF1-4D38-A65A-B23715AC8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909" y="1043686"/>
            <a:ext cx="8628679" cy="2544185"/>
          </a:xfrm>
        </p:spPr>
        <p:txBody>
          <a:bodyPr/>
          <a:lstStyle/>
          <a:p>
            <a:r>
              <a:rPr lang="en-US" sz="1600" dirty="0"/>
              <a:t>Long, tedious; patient needs assistance to respond.</a:t>
            </a:r>
          </a:p>
          <a:p>
            <a:r>
              <a:rPr lang="en-US" sz="1600" dirty="0"/>
              <a:t>WIIFM? Patient doesn’t seem any benefit; it’s a reporting tool to the hospital </a:t>
            </a:r>
          </a:p>
          <a:p>
            <a:r>
              <a:rPr lang="en-US" sz="1600" dirty="0"/>
              <a:t>Top-down process from ACS – forced down to physicians at hospitals </a:t>
            </a:r>
          </a:p>
          <a:p>
            <a:r>
              <a:rPr lang="en-US" sz="1600" dirty="0"/>
              <a:t>PROs instrument cannot be viewed like a Press Ganey survey form</a:t>
            </a:r>
          </a:p>
          <a:p>
            <a:r>
              <a:rPr lang="en-US" sz="1600" dirty="0">
                <a:highlight>
                  <a:srgbClr val="FFFF00"/>
                </a:highlight>
              </a:rPr>
              <a:t>Call the PRO instrument an “assessment” not a “survey”</a:t>
            </a:r>
          </a:p>
        </p:txBody>
      </p:sp>
    </p:spTree>
    <p:extLst>
      <p:ext uri="{BB962C8B-B14F-4D97-AF65-F5344CB8AC3E}">
        <p14:creationId xmlns:p14="http://schemas.microsoft.com/office/powerpoint/2010/main" val="121833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A4E9-ECD6-4469-9B4D-930A90BA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4639"/>
            <a:ext cx="11762509" cy="457199"/>
          </a:xfrm>
        </p:spPr>
        <p:txBody>
          <a:bodyPr/>
          <a:lstStyle/>
          <a:p>
            <a:r>
              <a:rPr lang="en-US" dirty="0"/>
              <a:t>Seems like introducing PROs is a full-time job. Why did Dr. Pusic also launch a TDABC costing study?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12A7D-E415-4DC4-8F40-EE00FC430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381" y="773748"/>
            <a:ext cx="11649693" cy="5310503"/>
          </a:xfrm>
        </p:spPr>
        <p:txBody>
          <a:bodyPr/>
          <a:lstStyle/>
          <a:p>
            <a:r>
              <a:rPr lang="en-US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67138504"/>
      </p:ext>
    </p:extLst>
  </p:cSld>
  <p:clrMapOvr>
    <a:masterClrMapping/>
  </p:clrMapOvr>
</p:sld>
</file>

<file path=ppt/theme/theme1.xml><?xml version="1.0" encoding="utf-8"?>
<a:theme xmlns:a="http://schemas.openxmlformats.org/drawingml/2006/main" name="6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l" defTabSz="86042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FFB7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l" defTabSz="86042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FFB7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87071</TotalTime>
  <Words>1258</Words>
  <Application>Microsoft Office PowerPoint</Application>
  <PresentationFormat>Widescreen</PresentationFormat>
  <Paragraphs>145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Webdings</vt:lpstr>
      <vt:lpstr>Wingdings</vt:lpstr>
      <vt:lpstr>6_Blank Presentation</vt:lpstr>
      <vt:lpstr>7_Blank Presentation</vt:lpstr>
      <vt:lpstr>Brigham &amp; Women’s Hospital: Using Patient Reported Outcomes to Improve Breast Cancer Care</vt:lpstr>
      <vt:lpstr>What roles can PROs play in Value-Based Health Care? </vt:lpstr>
      <vt:lpstr>What roles can PROs play in Value-Based Health Care? </vt:lpstr>
      <vt:lpstr>PowerPoint Presentation</vt:lpstr>
      <vt:lpstr>Why was Dr. Pusic more successful (at MSK and BWH) than Dr. Codman in gaining acceptance for measuring patient outcomes?</vt:lpstr>
      <vt:lpstr>Why has Dr. Pusic been more successful than Dr. Codman, introducing PROs (Recovery Tracker, BREAST-Q, and imPROVE) at MSK and BWH?</vt:lpstr>
      <vt:lpstr>PRO Response Rates </vt:lpstr>
      <vt:lpstr>Why Low Response Rates for PROs</vt:lpstr>
      <vt:lpstr>Seems like introducing PROs is a full-time job. Why did Dr. Pusic also launch a TDABC costing study?</vt:lpstr>
      <vt:lpstr>Seems like introducing PROs is a full-time job. Why did Dr. Pusic also launch a TDABC study?</vt:lpstr>
      <vt:lpstr>Can RTLS reduce the burden of developing TDABC process maps?</vt:lpstr>
      <vt:lpstr>Can RTLS reduce the burden of developing TDABC process maps?</vt:lpstr>
      <vt:lpstr>PowerPoint Presentation</vt:lpstr>
      <vt:lpstr>Can the imPROVE app be feasibly extended for women treated at community hospitals and clinics?</vt:lpstr>
      <vt:lpstr>Can the imPROVE app be feasibly extended for women treated at community hospitals and clinics?</vt:lpstr>
      <vt:lpstr>Measure Performance Over a Patient’s Treatment Care 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Kaplan;Mahek Shah</dc:creator>
  <cp:lastModifiedBy>Kaplan, Robert</cp:lastModifiedBy>
  <cp:revision>1685</cp:revision>
  <cp:lastPrinted>2013-04-03T16:52:47Z</cp:lastPrinted>
  <dcterms:created xsi:type="dcterms:W3CDTF">2010-11-15T16:24:09Z</dcterms:created>
  <dcterms:modified xsi:type="dcterms:W3CDTF">2022-11-02T00:21:40Z</dcterms:modified>
</cp:coreProperties>
</file>