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Roboto Condensed"/>
      <p:regular r:id="rId8"/>
      <p:bold r:id="rId9"/>
      <p:italic r:id="rId10"/>
      <p:boldItalic r:id="rId11"/>
    </p:embeddedFont>
    <p:embeddedFont>
      <p:font typeface="Helvetica Neue"/>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DJFCjUWTFnyCLNJHKjYj3UyQg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font" Target="fonts/RobotoCondensed-boldItalic.fntdata"/><Relationship Id="rId10" Type="http://schemas.openxmlformats.org/officeDocument/2006/relationships/font" Target="fonts/RobotoCondensed-italic.fntdata"/><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Condensed-bold.fntdata"/><Relationship Id="rId15" Type="http://schemas.openxmlformats.org/officeDocument/2006/relationships/font" Target="fonts/HelveticaNeue-boldItalic.fntdata"/><Relationship Id="rId14" Type="http://schemas.openxmlformats.org/officeDocument/2006/relationships/font" Target="fonts/HelveticaNeue-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 Target="slides/slide1.xml"/><Relationship Id="rId19" Type="http://schemas.openxmlformats.org/officeDocument/2006/relationships/font" Target="fonts/OpenSans-boldItalic.fntdata"/><Relationship Id="rId6" Type="http://schemas.openxmlformats.org/officeDocument/2006/relationships/slide" Target="slides/slide2.xml"/><Relationship Id="rId18"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font" Target="fonts/Roboto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7c122b75c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 name="Google Shape;47;g17c122b75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Roboto Condensed"/>
              <a:buNone/>
            </a:pPr>
            <a:fld id="{00000000-1234-1234-1234-123412341234}" type="slidenum">
              <a:rPr b="0" i="0" lang="en-GB" sz="1200" u="none" cap="none" strike="noStrike">
                <a:solidFill>
                  <a:srgbClr val="000000"/>
                </a:solidFill>
                <a:latin typeface="Roboto Condensed"/>
                <a:ea typeface="Roboto Condensed"/>
                <a:cs typeface="Roboto Condensed"/>
                <a:sym typeface="Roboto Condensed"/>
              </a:rPr>
              <a:t>‹#›</a:t>
            </a:fld>
            <a:endParaRPr b="0" i="0" sz="1200" u="none" cap="none" strike="noStrike">
              <a:solidFill>
                <a:srgbClr val="000000"/>
              </a:solidFill>
              <a:latin typeface="Roboto Condensed"/>
              <a:ea typeface="Roboto Condensed"/>
              <a:cs typeface="Roboto Condensed"/>
              <a:sym typeface="Roboto Condense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p:cSld name="01">
    <p:spTree>
      <p:nvGrpSpPr>
        <p:cNvPr id="10" name="Shape 10"/>
        <p:cNvGrpSpPr/>
        <p:nvPr/>
      </p:nvGrpSpPr>
      <p:grpSpPr>
        <a:xfrm>
          <a:off x="0" y="0"/>
          <a:ext cx="0" cy="0"/>
          <a:chOff x="0" y="0"/>
          <a:chExt cx="0" cy="0"/>
        </a:xfrm>
      </p:grpSpPr>
      <p:pic>
        <p:nvPicPr>
          <p:cNvPr id="11" name="Google Shape;11;p4"/>
          <p:cNvPicPr preferRelativeResize="0"/>
          <p:nvPr/>
        </p:nvPicPr>
        <p:blipFill rotWithShape="1">
          <a:blip r:embed="rId2">
            <a:alphaModFix/>
          </a:blip>
          <a:srcRect b="0" l="1" r="2488" t="0"/>
          <a:stretch/>
        </p:blipFill>
        <p:spPr>
          <a:xfrm>
            <a:off x="424111" y="332656"/>
            <a:ext cx="1548000" cy="800100"/>
          </a:xfrm>
          <a:prstGeom prst="rect">
            <a:avLst/>
          </a:prstGeom>
          <a:noFill/>
          <a:ln>
            <a:noFill/>
          </a:ln>
        </p:spPr>
      </p:pic>
      <p:sp>
        <p:nvSpPr>
          <p:cNvPr id="12" name="Google Shape;12;p4"/>
          <p:cNvSpPr txBox="1"/>
          <p:nvPr>
            <p:ph type="title"/>
          </p:nvPr>
        </p:nvSpPr>
        <p:spPr>
          <a:xfrm>
            <a:off x="2207569" y="515219"/>
            <a:ext cx="8928745" cy="720055"/>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chemeClr val="dk1"/>
              </a:buClr>
              <a:buSzPts val="2800"/>
              <a:buFont typeface="Roboto Condensed"/>
              <a:buNone/>
              <a:defRPr b="0" i="0" sz="2800" u="none" cap="none" strike="noStrik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4"/>
          <p:cNvSpPr/>
          <p:nvPr/>
        </p:nvSpPr>
        <p:spPr>
          <a:xfrm flipH="1">
            <a:off x="62" y="1484313"/>
            <a:ext cx="12191937" cy="5373687"/>
          </a:xfrm>
          <a:prstGeom prst="rect">
            <a:avLst/>
          </a:prstGeom>
          <a:gradFill>
            <a:gsLst>
              <a:gs pos="0">
                <a:srgbClr val="E2F9FE"/>
              </a:gs>
              <a:gs pos="23000">
                <a:srgbClr val="E2F9FE"/>
              </a:gs>
              <a:gs pos="69000">
                <a:srgbClr val="DDF4FF"/>
              </a:gs>
              <a:gs pos="100000">
                <a:srgbClr val="DAE9FE"/>
              </a:gs>
            </a:gsLst>
            <a:path path="circle">
              <a:fillToRect r="100%" t="100%"/>
            </a:path>
            <a:tileRect b="-100%" l="-100%"/>
          </a:gradFill>
          <a:ln>
            <a:noFill/>
          </a:ln>
        </p:spPr>
        <p:txBody>
          <a:bodyPr anchorCtr="0" anchor="ctr" bIns="0" lIns="0" spcFirstLastPara="1" rIns="0" wrap="square" tIns="0">
            <a:no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cxnSp>
        <p:nvCxnSpPr>
          <p:cNvPr id="14" name="Google Shape;14;p4"/>
          <p:cNvCxnSpPr/>
          <p:nvPr/>
        </p:nvCxnSpPr>
        <p:spPr>
          <a:xfrm>
            <a:off x="2063552" y="620688"/>
            <a:ext cx="0" cy="440060"/>
          </a:xfrm>
          <a:prstGeom prst="straightConnector1">
            <a:avLst/>
          </a:prstGeom>
          <a:noFill/>
          <a:ln cap="flat" cmpd="sng" w="12700">
            <a:solidFill>
              <a:schemeClr val="accent1"/>
            </a:solidFill>
            <a:prstDash val="solid"/>
            <a:miter lim="800000"/>
            <a:headEnd len="sm" w="sm" type="none"/>
            <a:tailEnd len="sm" w="sm" type="none"/>
          </a:ln>
        </p:spPr>
      </p:cxnSp>
      <p:sp>
        <p:nvSpPr>
          <p:cNvPr id="15" name="Google Shape;15;p4"/>
          <p:cNvSpPr/>
          <p:nvPr>
            <p:ph idx="12" type="sldNum"/>
          </p:nvPr>
        </p:nvSpPr>
        <p:spPr>
          <a:xfrm>
            <a:off x="11640616" y="6308725"/>
            <a:ext cx="432000" cy="432000"/>
          </a:xfrm>
          <a:prstGeom prst="ellipse">
            <a:avLst/>
          </a:prstGeom>
          <a:solidFill>
            <a:schemeClr val="dk1"/>
          </a:solidFill>
          <a:ln>
            <a:noFill/>
          </a:ln>
        </p:spPr>
        <p:txBody>
          <a:bodyPr anchorCtr="0" anchor="ctr" bIns="0" lIns="0" spcFirstLastPara="1" rIns="0" wrap="square" tIns="0">
            <a:noAutofit/>
          </a:bodyPr>
          <a:lstStyle>
            <a:lvl1pPr indent="0" lvl="0"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1pPr>
            <a:lvl2pPr indent="0" lvl="1"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2pPr>
            <a:lvl3pPr indent="0" lvl="2"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3pPr>
            <a:lvl4pPr indent="0" lvl="3"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4pPr>
            <a:lvl5pPr indent="0" lvl="4"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5pPr>
            <a:lvl6pPr indent="0" lvl="5"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6pPr>
            <a:lvl7pPr indent="0" lvl="6"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7pPr>
            <a:lvl8pPr indent="0" lvl="7"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8pPr>
            <a:lvl9pPr indent="0" lvl="8" marL="0" marR="0" rtl="0" algn="ctr">
              <a:spcBef>
                <a:spcPts val="0"/>
              </a:spcBef>
              <a:buNone/>
              <a:defRPr b="0" i="0" sz="1000" u="none" cap="none" strike="noStrike">
                <a:solidFill>
                  <a:schemeClr val="lt1"/>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665">
          <p15:clr>
            <a:srgbClr val="FBAE40"/>
          </p15:clr>
        </p15:guide>
        <p15:guide id="2" orient="horz" pos="3974">
          <p15:clr>
            <a:srgbClr val="FBAE40"/>
          </p15:clr>
        </p15:guide>
        <p15:guide id="3" pos="7015">
          <p15:clr>
            <a:srgbClr val="FBAE40"/>
          </p15:clr>
        </p15:guide>
        <p15:guide id="4" orient="horz" pos="935">
          <p15:clr>
            <a:srgbClr val="FBAE40"/>
          </p15:clr>
        </p15:guide>
        <p15:guide id="5" pos="3840">
          <p15:clr>
            <a:srgbClr val="FBAE40"/>
          </p15:clr>
        </p15:guide>
        <p15:guide id="6" orient="horz" pos="2160">
          <p15:clr>
            <a:srgbClr val="FBAE40"/>
          </p15:clr>
        </p15:guide>
        <p15:guide id="7" pos="13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p:cSld name="02">
    <p:spTree>
      <p:nvGrpSpPr>
        <p:cNvPr id="16" name="Shape 16"/>
        <p:cNvGrpSpPr/>
        <p:nvPr/>
      </p:nvGrpSpPr>
      <p:grpSpPr>
        <a:xfrm>
          <a:off x="0" y="0"/>
          <a:ext cx="0" cy="0"/>
          <a:chOff x="0" y="0"/>
          <a:chExt cx="0" cy="0"/>
        </a:xfrm>
      </p:grpSpPr>
      <p:sp>
        <p:nvSpPr>
          <p:cNvPr id="17" name="Google Shape;17;p5"/>
          <p:cNvSpPr/>
          <p:nvPr/>
        </p:nvSpPr>
        <p:spPr>
          <a:xfrm rot="10800000">
            <a:off x="61" y="0"/>
            <a:ext cx="12191937" cy="1484313"/>
          </a:xfrm>
          <a:prstGeom prst="rect">
            <a:avLst/>
          </a:prstGeom>
          <a:gradFill>
            <a:gsLst>
              <a:gs pos="0">
                <a:srgbClr val="E2F9FE"/>
              </a:gs>
              <a:gs pos="23000">
                <a:srgbClr val="E2F9FE"/>
              </a:gs>
              <a:gs pos="69000">
                <a:srgbClr val="DDF4FF"/>
              </a:gs>
              <a:gs pos="100000">
                <a:srgbClr val="DAE9FE"/>
              </a:gs>
            </a:gsLst>
            <a:path path="circle">
              <a:fillToRect r="100%" t="100%"/>
            </a:path>
            <a:tileRect b="-100%" l="-100%"/>
          </a:gradFill>
          <a:ln>
            <a:noFill/>
          </a:ln>
        </p:spPr>
        <p:txBody>
          <a:bodyPr anchorCtr="0" anchor="ctr" bIns="0" lIns="0" spcFirstLastPara="1" rIns="0" wrap="square" tIns="0">
            <a:noAutofit/>
          </a:bodyPr>
          <a:lstStyle/>
          <a:p>
            <a:pPr indent="0" lvl="0" marL="0" marR="0" rtl="0" algn="l">
              <a:lnSpc>
                <a:spcPct val="155555"/>
              </a:lnSpc>
              <a:spcBef>
                <a:spcPts val="0"/>
              </a:spcBef>
              <a:spcAft>
                <a:spcPts val="0"/>
              </a:spcAft>
              <a:buNone/>
            </a:pPr>
            <a:r>
              <a:t/>
            </a:r>
            <a:endParaRPr sz="1800">
              <a:solidFill>
                <a:schemeClr val="accent1"/>
              </a:solidFill>
              <a:latin typeface="Roboto Condensed"/>
              <a:ea typeface="Roboto Condensed"/>
              <a:cs typeface="Roboto Condensed"/>
              <a:sym typeface="Roboto Condensed"/>
            </a:endParaRPr>
          </a:p>
        </p:txBody>
      </p:sp>
      <p:pic>
        <p:nvPicPr>
          <p:cNvPr id="18" name="Google Shape;18;p5"/>
          <p:cNvPicPr preferRelativeResize="0"/>
          <p:nvPr/>
        </p:nvPicPr>
        <p:blipFill rotWithShape="1">
          <a:blip r:embed="rId2">
            <a:alphaModFix/>
          </a:blip>
          <a:srcRect b="0" l="1" r="2488" t="0"/>
          <a:stretch/>
        </p:blipFill>
        <p:spPr>
          <a:xfrm>
            <a:off x="424111" y="332656"/>
            <a:ext cx="1548000" cy="800100"/>
          </a:xfrm>
          <a:prstGeom prst="rect">
            <a:avLst/>
          </a:prstGeom>
          <a:noFill/>
          <a:ln>
            <a:noFill/>
          </a:ln>
        </p:spPr>
      </p:pic>
      <p:sp>
        <p:nvSpPr>
          <p:cNvPr id="19" name="Google Shape;19;p5"/>
          <p:cNvSpPr txBox="1"/>
          <p:nvPr>
            <p:ph type="title"/>
          </p:nvPr>
        </p:nvSpPr>
        <p:spPr>
          <a:xfrm>
            <a:off x="2207569" y="515219"/>
            <a:ext cx="8928745" cy="720055"/>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chemeClr val="dk1"/>
              </a:buClr>
              <a:buSzPts val="2800"/>
              <a:buFont typeface="Roboto Condensed"/>
              <a:buNone/>
              <a:defRPr b="0" i="0" sz="2800" u="none" cap="none" strike="noStrik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0" name="Google Shape;20;p5"/>
          <p:cNvCxnSpPr/>
          <p:nvPr/>
        </p:nvCxnSpPr>
        <p:spPr>
          <a:xfrm>
            <a:off x="2063552" y="620688"/>
            <a:ext cx="0" cy="440060"/>
          </a:xfrm>
          <a:prstGeom prst="straightConnector1">
            <a:avLst/>
          </a:prstGeom>
          <a:noFill/>
          <a:ln cap="flat" cmpd="sng" w="12700">
            <a:solidFill>
              <a:schemeClr val="accent1"/>
            </a:solidFill>
            <a:prstDash val="solid"/>
            <a:miter lim="800000"/>
            <a:headEnd len="sm" w="sm" type="none"/>
            <a:tailEnd len="sm" w="sm" type="none"/>
          </a:ln>
        </p:spPr>
      </p:cxnSp>
      <p:sp>
        <p:nvSpPr>
          <p:cNvPr id="21" name="Google Shape;21;p5"/>
          <p:cNvSpPr/>
          <p:nvPr>
            <p:ph idx="12" type="sldNum"/>
          </p:nvPr>
        </p:nvSpPr>
        <p:spPr>
          <a:xfrm>
            <a:off x="11640616" y="6308725"/>
            <a:ext cx="432000" cy="432000"/>
          </a:xfrm>
          <a:prstGeom prst="ellipse">
            <a:avLst/>
          </a:prstGeom>
          <a:solidFill>
            <a:schemeClr val="dk1"/>
          </a:solidFill>
          <a:ln>
            <a:noFill/>
          </a:ln>
        </p:spPr>
        <p:txBody>
          <a:bodyPr anchorCtr="0" anchor="ctr" bIns="0" lIns="0" spcFirstLastPara="1" rIns="0" wrap="square" tIns="0">
            <a:noAutofit/>
          </a:bodyPr>
          <a:lstStyle>
            <a:lvl1pPr indent="0" lvl="0" marL="0" marR="0" rtl="0" algn="ctr">
              <a:spcBef>
                <a:spcPts val="0"/>
              </a:spcBef>
              <a:buNone/>
              <a:defRPr b="0" i="0" sz="1000">
                <a:solidFill>
                  <a:schemeClr val="lt1"/>
                </a:solidFill>
                <a:latin typeface="Roboto Condensed"/>
                <a:ea typeface="Roboto Condensed"/>
                <a:cs typeface="Roboto Condensed"/>
                <a:sym typeface="Roboto Condensed"/>
              </a:defRPr>
            </a:lvl1pPr>
            <a:lvl2pPr indent="0" lvl="1" marL="0" marR="0" rtl="0" algn="ctr">
              <a:spcBef>
                <a:spcPts val="0"/>
              </a:spcBef>
              <a:buNone/>
              <a:defRPr b="0" i="0" sz="1000">
                <a:solidFill>
                  <a:schemeClr val="lt1"/>
                </a:solidFill>
                <a:latin typeface="Roboto Condensed"/>
                <a:ea typeface="Roboto Condensed"/>
                <a:cs typeface="Roboto Condensed"/>
                <a:sym typeface="Roboto Condensed"/>
              </a:defRPr>
            </a:lvl2pPr>
            <a:lvl3pPr indent="0" lvl="2" marL="0" marR="0" rtl="0" algn="ctr">
              <a:spcBef>
                <a:spcPts val="0"/>
              </a:spcBef>
              <a:buNone/>
              <a:defRPr b="0" i="0" sz="1000">
                <a:solidFill>
                  <a:schemeClr val="lt1"/>
                </a:solidFill>
                <a:latin typeface="Roboto Condensed"/>
                <a:ea typeface="Roboto Condensed"/>
                <a:cs typeface="Roboto Condensed"/>
                <a:sym typeface="Roboto Condensed"/>
              </a:defRPr>
            </a:lvl3pPr>
            <a:lvl4pPr indent="0" lvl="3" marL="0" marR="0" rtl="0" algn="ctr">
              <a:spcBef>
                <a:spcPts val="0"/>
              </a:spcBef>
              <a:buNone/>
              <a:defRPr b="0" i="0" sz="1000">
                <a:solidFill>
                  <a:schemeClr val="lt1"/>
                </a:solidFill>
                <a:latin typeface="Roboto Condensed"/>
                <a:ea typeface="Roboto Condensed"/>
                <a:cs typeface="Roboto Condensed"/>
                <a:sym typeface="Roboto Condensed"/>
              </a:defRPr>
            </a:lvl4pPr>
            <a:lvl5pPr indent="0" lvl="4" marL="0" marR="0" rtl="0" algn="ctr">
              <a:spcBef>
                <a:spcPts val="0"/>
              </a:spcBef>
              <a:buNone/>
              <a:defRPr b="0" i="0" sz="1000">
                <a:solidFill>
                  <a:schemeClr val="lt1"/>
                </a:solidFill>
                <a:latin typeface="Roboto Condensed"/>
                <a:ea typeface="Roboto Condensed"/>
                <a:cs typeface="Roboto Condensed"/>
                <a:sym typeface="Roboto Condensed"/>
              </a:defRPr>
            </a:lvl5pPr>
            <a:lvl6pPr indent="0" lvl="5" marL="0" marR="0" rtl="0" algn="ctr">
              <a:spcBef>
                <a:spcPts val="0"/>
              </a:spcBef>
              <a:buNone/>
              <a:defRPr b="0" i="0" sz="1000">
                <a:solidFill>
                  <a:schemeClr val="lt1"/>
                </a:solidFill>
                <a:latin typeface="Roboto Condensed"/>
                <a:ea typeface="Roboto Condensed"/>
                <a:cs typeface="Roboto Condensed"/>
                <a:sym typeface="Roboto Condensed"/>
              </a:defRPr>
            </a:lvl6pPr>
            <a:lvl7pPr indent="0" lvl="6" marL="0" marR="0" rtl="0" algn="ctr">
              <a:spcBef>
                <a:spcPts val="0"/>
              </a:spcBef>
              <a:buNone/>
              <a:defRPr b="0" i="0" sz="1000">
                <a:solidFill>
                  <a:schemeClr val="lt1"/>
                </a:solidFill>
                <a:latin typeface="Roboto Condensed"/>
                <a:ea typeface="Roboto Condensed"/>
                <a:cs typeface="Roboto Condensed"/>
                <a:sym typeface="Roboto Condensed"/>
              </a:defRPr>
            </a:lvl7pPr>
            <a:lvl8pPr indent="0" lvl="7" marL="0" marR="0" rtl="0" algn="ctr">
              <a:spcBef>
                <a:spcPts val="0"/>
              </a:spcBef>
              <a:buNone/>
              <a:defRPr b="0" i="0" sz="1000">
                <a:solidFill>
                  <a:schemeClr val="lt1"/>
                </a:solidFill>
                <a:latin typeface="Roboto Condensed"/>
                <a:ea typeface="Roboto Condensed"/>
                <a:cs typeface="Roboto Condensed"/>
                <a:sym typeface="Roboto Condensed"/>
              </a:defRPr>
            </a:lvl8pPr>
            <a:lvl9pPr indent="0" lvl="8" marL="0" marR="0" rtl="0" algn="ctr">
              <a:spcBef>
                <a:spcPts val="0"/>
              </a:spcBef>
              <a:buNone/>
              <a:defRPr b="0" i="0" sz="1000">
                <a:solidFill>
                  <a:schemeClr val="lt1"/>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665">
          <p15:clr>
            <a:srgbClr val="FBAE40"/>
          </p15:clr>
        </p15:guide>
        <p15:guide id="2" orient="horz" pos="3974">
          <p15:clr>
            <a:srgbClr val="FBAE40"/>
          </p15:clr>
        </p15:guide>
        <p15:guide id="3" pos="7015">
          <p15:clr>
            <a:srgbClr val="FBAE40"/>
          </p15:clr>
        </p15:guide>
        <p15:guide id="4" orient="horz" pos="935">
          <p15:clr>
            <a:srgbClr val="FBAE40"/>
          </p15:clr>
        </p15:guide>
        <p15:guide id="5" pos="3840">
          <p15:clr>
            <a:srgbClr val="FBAE40"/>
          </p15:clr>
        </p15:guide>
        <p15:guide id="6" orient="horz" pos="2160">
          <p15:clr>
            <a:srgbClr val="FBAE40"/>
          </p15:clr>
        </p15:guide>
        <p15:guide id="7" pos="13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1"/>
        </a:solidFill>
      </p:bgPr>
    </p:bg>
    <p:spTree>
      <p:nvGrpSpPr>
        <p:cNvPr id="22" name="Shape 22"/>
        <p:cNvGrpSpPr/>
        <p:nvPr/>
      </p:nvGrpSpPr>
      <p:grpSpPr>
        <a:xfrm>
          <a:off x="0" y="0"/>
          <a:ext cx="0" cy="0"/>
          <a:chOff x="0" y="0"/>
          <a:chExt cx="0" cy="0"/>
        </a:xfrm>
      </p:grpSpPr>
      <p:pic>
        <p:nvPicPr>
          <p:cNvPr id="23" name="Google Shape;23;p6"/>
          <p:cNvPicPr preferRelativeResize="0"/>
          <p:nvPr/>
        </p:nvPicPr>
        <p:blipFill rotWithShape="1">
          <a:blip r:embed="rId2">
            <a:alphaModFix/>
          </a:blip>
          <a:srcRect b="0" l="0" r="0" t="0"/>
          <a:stretch/>
        </p:blipFill>
        <p:spPr>
          <a:xfrm>
            <a:off x="0" y="5842000"/>
            <a:ext cx="12192000" cy="1016000"/>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595500" y="6146800"/>
            <a:ext cx="2870200" cy="406400"/>
          </a:xfrm>
          <a:prstGeom prst="rect">
            <a:avLst/>
          </a:prstGeom>
          <a:noFill/>
          <a:ln>
            <a:noFill/>
          </a:ln>
        </p:spPr>
      </p:pic>
      <p:pic>
        <p:nvPicPr>
          <p:cNvPr id="25" name="Google Shape;25;p6"/>
          <p:cNvPicPr preferRelativeResize="0"/>
          <p:nvPr/>
        </p:nvPicPr>
        <p:blipFill rotWithShape="1">
          <a:blip r:embed="rId4">
            <a:alphaModFix/>
          </a:blip>
          <a:srcRect b="0" l="0" r="0" t="0"/>
          <a:stretch/>
        </p:blipFill>
        <p:spPr>
          <a:xfrm>
            <a:off x="9904761" y="372946"/>
            <a:ext cx="1905000" cy="558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26" name="Shape 26"/>
        <p:cNvGrpSpPr/>
        <p:nvPr/>
      </p:nvGrpSpPr>
      <p:grpSpPr>
        <a:xfrm>
          <a:off x="0" y="0"/>
          <a:ext cx="0" cy="0"/>
          <a:chOff x="0" y="0"/>
          <a:chExt cx="0" cy="0"/>
        </a:xfrm>
      </p:grpSpPr>
      <p:pic>
        <p:nvPicPr>
          <p:cNvPr id="27" name="Google Shape;27;p7"/>
          <p:cNvPicPr preferRelativeResize="0"/>
          <p:nvPr/>
        </p:nvPicPr>
        <p:blipFill rotWithShape="1">
          <a:blip r:embed="rId2">
            <a:alphaModFix/>
          </a:blip>
          <a:srcRect b="0" l="0" r="0" t="0"/>
          <a:stretch/>
        </p:blipFill>
        <p:spPr>
          <a:xfrm>
            <a:off x="8191500" y="1130300"/>
            <a:ext cx="4000500" cy="5727700"/>
          </a:xfrm>
          <a:prstGeom prst="rect">
            <a:avLst/>
          </a:prstGeom>
          <a:noFill/>
          <a:ln>
            <a:noFill/>
          </a:ln>
        </p:spPr>
      </p:pic>
      <p:pic>
        <p:nvPicPr>
          <p:cNvPr id="28" name="Google Shape;28;p7"/>
          <p:cNvPicPr preferRelativeResize="0"/>
          <p:nvPr/>
        </p:nvPicPr>
        <p:blipFill rotWithShape="1">
          <a:blip r:embed="rId3">
            <a:alphaModFix/>
          </a:blip>
          <a:srcRect b="0" l="0" r="0" t="0"/>
          <a:stretch/>
        </p:blipFill>
        <p:spPr>
          <a:xfrm>
            <a:off x="9904761" y="372946"/>
            <a:ext cx="1905000" cy="558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chemeClr val="lt1"/>
        </a:solidFill>
      </p:bgPr>
    </p:bg>
    <p:spTree>
      <p:nvGrpSpPr>
        <p:cNvPr id="29" name="Shape 29"/>
        <p:cNvGrpSpPr/>
        <p:nvPr/>
      </p:nvGrpSpPr>
      <p:grpSpPr>
        <a:xfrm>
          <a:off x="0" y="0"/>
          <a:ext cx="0" cy="0"/>
          <a:chOff x="0" y="0"/>
          <a:chExt cx="0" cy="0"/>
        </a:xfrm>
      </p:grpSpPr>
      <p:pic>
        <p:nvPicPr>
          <p:cNvPr id="30" name="Google Shape;30;p8"/>
          <p:cNvPicPr preferRelativeResize="0"/>
          <p:nvPr/>
        </p:nvPicPr>
        <p:blipFill rotWithShape="1">
          <a:blip r:embed="rId2">
            <a:alphaModFix/>
          </a:blip>
          <a:srcRect b="0" l="0" r="0" t="0"/>
          <a:stretch/>
        </p:blipFill>
        <p:spPr>
          <a:xfrm>
            <a:off x="8191500" y="1130300"/>
            <a:ext cx="4000500" cy="5727700"/>
          </a:xfrm>
          <a:prstGeom prst="rect">
            <a:avLst/>
          </a:prstGeom>
          <a:noFill/>
          <a:ln>
            <a:noFill/>
          </a:ln>
        </p:spPr>
      </p:pic>
      <p:pic>
        <p:nvPicPr>
          <p:cNvPr id="31" name="Google Shape;31;p8"/>
          <p:cNvPicPr preferRelativeResize="0"/>
          <p:nvPr/>
        </p:nvPicPr>
        <p:blipFill rotWithShape="1">
          <a:blip r:embed="rId3">
            <a:alphaModFix/>
          </a:blip>
          <a:srcRect b="0" l="0" r="0" t="0"/>
          <a:stretch/>
        </p:blipFill>
        <p:spPr>
          <a:xfrm>
            <a:off x="9904761" y="372946"/>
            <a:ext cx="1905000" cy="558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solidFill>
          <a:schemeClr val="lt1"/>
        </a:solidFill>
      </p:bgPr>
    </p:bg>
    <p:spTree>
      <p:nvGrpSpPr>
        <p:cNvPr id="32"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b="0" l="0" r="0" t="0"/>
          <a:stretch/>
        </p:blipFill>
        <p:spPr>
          <a:xfrm>
            <a:off x="638036" y="363606"/>
            <a:ext cx="2222500" cy="723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1"/>
        </a:solidFill>
      </p:bgPr>
    </p:bg>
    <p:spTree>
      <p:nvGrpSpPr>
        <p:cNvPr id="34" name="Shape 34"/>
        <p:cNvGrpSpPr/>
        <p:nvPr/>
      </p:nvGrpSpPr>
      <p:grpSpPr>
        <a:xfrm>
          <a:off x="0" y="0"/>
          <a:ext cx="0" cy="0"/>
          <a:chOff x="0" y="0"/>
          <a:chExt cx="0" cy="0"/>
        </a:xfrm>
      </p:grpSpPr>
      <p:pic>
        <p:nvPicPr>
          <p:cNvPr id="35" name="Google Shape;35;p10"/>
          <p:cNvPicPr preferRelativeResize="0"/>
          <p:nvPr/>
        </p:nvPicPr>
        <p:blipFill rotWithShape="1">
          <a:blip r:embed="rId2">
            <a:alphaModFix/>
          </a:blip>
          <a:srcRect b="0" l="0" r="0" t="0"/>
          <a:stretch/>
        </p:blipFill>
        <p:spPr>
          <a:xfrm>
            <a:off x="0" y="5842000"/>
            <a:ext cx="12192000" cy="1016000"/>
          </a:xfrm>
          <a:prstGeom prst="rect">
            <a:avLst/>
          </a:prstGeom>
          <a:noFill/>
          <a:ln>
            <a:noFill/>
          </a:ln>
        </p:spPr>
      </p:pic>
      <p:pic>
        <p:nvPicPr>
          <p:cNvPr id="36" name="Google Shape;36;p10"/>
          <p:cNvPicPr preferRelativeResize="0"/>
          <p:nvPr/>
        </p:nvPicPr>
        <p:blipFill rotWithShape="1">
          <a:blip r:embed="rId3">
            <a:alphaModFix/>
          </a:blip>
          <a:srcRect b="0" l="0" r="0" t="0"/>
          <a:stretch/>
        </p:blipFill>
        <p:spPr>
          <a:xfrm>
            <a:off x="0" y="5842000"/>
            <a:ext cx="12192000" cy="38100"/>
          </a:xfrm>
          <a:prstGeom prst="rect">
            <a:avLst/>
          </a:prstGeom>
          <a:noFill/>
          <a:ln>
            <a:noFill/>
          </a:ln>
        </p:spPr>
      </p:pic>
      <p:pic>
        <p:nvPicPr>
          <p:cNvPr id="37" name="Google Shape;37;p10"/>
          <p:cNvPicPr preferRelativeResize="0"/>
          <p:nvPr/>
        </p:nvPicPr>
        <p:blipFill rotWithShape="1">
          <a:blip r:embed="rId4">
            <a:alphaModFix/>
          </a:blip>
          <a:srcRect b="0" l="0" r="0" t="0"/>
          <a:stretch/>
        </p:blipFill>
        <p:spPr>
          <a:xfrm>
            <a:off x="595500" y="6146800"/>
            <a:ext cx="2870200" cy="406400"/>
          </a:xfrm>
          <a:prstGeom prst="rect">
            <a:avLst/>
          </a:prstGeom>
          <a:noFill/>
          <a:ln>
            <a:noFill/>
          </a:ln>
        </p:spPr>
      </p:pic>
      <p:pic>
        <p:nvPicPr>
          <p:cNvPr id="38" name="Google Shape;38;p10"/>
          <p:cNvPicPr preferRelativeResize="0"/>
          <p:nvPr/>
        </p:nvPicPr>
        <p:blipFill rotWithShape="1">
          <a:blip r:embed="rId5">
            <a:alphaModFix/>
          </a:blip>
          <a:srcRect b="0" l="0" r="0" t="0"/>
          <a:stretch/>
        </p:blipFill>
        <p:spPr>
          <a:xfrm>
            <a:off x="4529667" y="-1"/>
            <a:ext cx="7662333" cy="5874455"/>
          </a:xfrm>
          <a:prstGeom prst="rect">
            <a:avLst/>
          </a:prstGeom>
          <a:noFill/>
          <a:ln>
            <a:noFill/>
          </a:ln>
        </p:spPr>
      </p:pic>
      <p:sp>
        <p:nvSpPr>
          <p:cNvPr id="39" name="Google Shape;39;p10"/>
          <p:cNvSpPr txBox="1"/>
          <p:nvPr/>
        </p:nvSpPr>
        <p:spPr>
          <a:xfrm>
            <a:off x="4962292" y="3602589"/>
            <a:ext cx="6810607" cy="1955728"/>
          </a:xfrm>
          <a:prstGeom prst="rect">
            <a:avLst/>
          </a:prstGeom>
          <a:noFill/>
          <a:ln>
            <a:noFill/>
          </a:ln>
        </p:spPr>
        <p:txBody>
          <a:bodyPr anchorCtr="0" anchor="t" bIns="45700" lIns="91425" spcFirstLastPara="1" rIns="91425" wrap="square" tIns="45700">
            <a:spAutoFit/>
          </a:bodyPr>
          <a:lstStyle/>
          <a:p>
            <a:pPr indent="0" lvl="0" marL="0" marR="0" rtl="0" algn="l">
              <a:lnSpc>
                <a:spcPct val="131250"/>
              </a:lnSpc>
              <a:spcBef>
                <a:spcPts val="0"/>
              </a:spcBef>
              <a:spcAft>
                <a:spcPts val="0"/>
              </a:spcAft>
              <a:buNone/>
            </a:pPr>
            <a:r>
              <a:rPr b="0" i="0" lang="en-GB" sz="1600">
                <a:solidFill>
                  <a:schemeClr val="lt1"/>
                </a:solidFill>
                <a:latin typeface="Helvetica Neue"/>
                <a:ea typeface="Helvetica Neue"/>
                <a:cs typeface="Helvetica Neue"/>
                <a:sym typeface="Helvetica Neue"/>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a:p>
        </p:txBody>
      </p:sp>
      <p:pic>
        <p:nvPicPr>
          <p:cNvPr id="40" name="Google Shape;40;p10"/>
          <p:cNvPicPr preferRelativeResize="0"/>
          <p:nvPr/>
        </p:nvPicPr>
        <p:blipFill rotWithShape="1">
          <a:blip r:embed="rId6">
            <a:alphaModFix/>
          </a:blip>
          <a:srcRect b="0" l="0" r="0" t="0"/>
          <a:stretch/>
        </p:blipFill>
        <p:spPr>
          <a:xfrm>
            <a:off x="419100" y="483994"/>
            <a:ext cx="3733800" cy="1206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g17c122b75c4_0_10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g17c122b75c4_0_1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 name="Google Shape;44;g17c122b75c4_0_10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5.png"/><Relationship Id="rId10" Type="http://schemas.openxmlformats.org/officeDocument/2006/relationships/image" Target="../media/image33.jpg"/><Relationship Id="rId9" Type="http://schemas.openxmlformats.org/officeDocument/2006/relationships/image" Target="../media/image21.jpg"/><Relationship Id="rId5" Type="http://schemas.openxmlformats.org/officeDocument/2006/relationships/image" Target="../media/image14.png"/><Relationship Id="rId6" Type="http://schemas.openxmlformats.org/officeDocument/2006/relationships/image" Target="../media/image34.png"/><Relationship Id="rId7" Type="http://schemas.openxmlformats.org/officeDocument/2006/relationships/image" Target="../media/image17.jpg"/><Relationship Id="rId8" Type="http://schemas.openxmlformats.org/officeDocument/2006/relationships/image" Target="../media/image22.jpg"/></Relationships>
</file>

<file path=ppt/slides/_rels/slide2.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4.png"/><Relationship Id="rId13" Type="http://schemas.openxmlformats.org/officeDocument/2006/relationships/image" Target="../media/image25.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20.png"/><Relationship Id="rId7" Type="http://schemas.openxmlformats.org/officeDocument/2006/relationships/image" Target="../media/image26.png"/><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g17c122b75c4_0_0"/>
          <p:cNvPicPr preferRelativeResize="0"/>
          <p:nvPr/>
        </p:nvPicPr>
        <p:blipFill rotWithShape="1">
          <a:blip r:embed="rId3">
            <a:alphaModFix/>
          </a:blip>
          <a:srcRect b="0" l="0" r="36876" t="0"/>
          <a:stretch/>
        </p:blipFill>
        <p:spPr>
          <a:xfrm flipH="1" rot="10800000">
            <a:off x="1" y="-2"/>
            <a:ext cx="12192000" cy="6858002"/>
          </a:xfrm>
          <a:prstGeom prst="rect">
            <a:avLst/>
          </a:prstGeom>
          <a:noFill/>
          <a:ln>
            <a:noFill/>
          </a:ln>
        </p:spPr>
      </p:pic>
      <p:sp>
        <p:nvSpPr>
          <p:cNvPr id="50" name="Google Shape;50;g17c122b75c4_0_0"/>
          <p:cNvSpPr/>
          <p:nvPr/>
        </p:nvSpPr>
        <p:spPr>
          <a:xfrm>
            <a:off x="133525" y="752550"/>
            <a:ext cx="11704200" cy="4389000"/>
          </a:xfrm>
          <a:prstGeom prst="rect">
            <a:avLst/>
          </a:prstGeom>
          <a:noFill/>
          <a:ln cap="flat" cmpd="sng" w="19050">
            <a:solidFill>
              <a:srgbClr val="CDAB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17c122b75c4_0_0"/>
          <p:cNvSpPr txBox="1"/>
          <p:nvPr/>
        </p:nvSpPr>
        <p:spPr>
          <a:xfrm>
            <a:off x="79799" y="1342508"/>
            <a:ext cx="12032400" cy="709800"/>
          </a:xfrm>
          <a:prstGeom prst="rect">
            <a:avLst/>
          </a:prstGeom>
          <a:noFill/>
          <a:ln>
            <a:noFill/>
          </a:ln>
        </p:spPr>
        <p:txBody>
          <a:bodyPr anchorCtr="0" anchor="t" bIns="77025" lIns="154100" spcFirstLastPara="1" rIns="154100" wrap="square" tIns="77025">
            <a:spAutoFit/>
          </a:bodyPr>
          <a:lstStyle/>
          <a:p>
            <a:pPr indent="0" lvl="0" marL="0" marR="0" rtl="0" algn="l">
              <a:lnSpc>
                <a:spcPct val="100000"/>
              </a:lnSpc>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Collaborative Learning – What is Stopping Us?</a:t>
            </a:r>
            <a:endParaRPr b="1" sz="1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Open Sans"/>
                <a:ea typeface="Open Sans"/>
                <a:cs typeface="Open Sans"/>
                <a:sym typeface="Open Sans"/>
              </a:rPr>
              <a:t>2</a:t>
            </a:r>
            <a:r>
              <a:rPr b="1" i="0" lang="en-GB" sz="1800" u="none" cap="none" strike="noStrike">
                <a:solidFill>
                  <a:schemeClr val="lt1"/>
                </a:solidFill>
                <a:latin typeface="Open Sans"/>
                <a:ea typeface="Open Sans"/>
                <a:cs typeface="Open Sans"/>
                <a:sym typeface="Open Sans"/>
              </a:rPr>
              <a:t> Nov 2022 | </a:t>
            </a:r>
            <a:r>
              <a:rPr b="1" lang="en-GB" sz="1800">
                <a:solidFill>
                  <a:schemeClr val="lt1"/>
                </a:solidFill>
                <a:latin typeface="Open Sans"/>
                <a:ea typeface="Open Sans"/>
                <a:cs typeface="Open Sans"/>
                <a:sym typeface="Open Sans"/>
              </a:rPr>
              <a:t>14</a:t>
            </a:r>
            <a:r>
              <a:rPr b="1" i="0" lang="en-GB" sz="1800" u="none" cap="none" strike="noStrike">
                <a:solidFill>
                  <a:schemeClr val="lt1"/>
                </a:solidFill>
                <a:latin typeface="Open Sans"/>
                <a:ea typeface="Open Sans"/>
                <a:cs typeface="Open Sans"/>
                <a:sym typeface="Open Sans"/>
              </a:rPr>
              <a:t>:</a:t>
            </a:r>
            <a:r>
              <a:rPr b="1" lang="en-GB" sz="1800">
                <a:solidFill>
                  <a:schemeClr val="lt1"/>
                </a:solidFill>
                <a:latin typeface="Open Sans"/>
                <a:ea typeface="Open Sans"/>
                <a:cs typeface="Open Sans"/>
                <a:sym typeface="Open Sans"/>
              </a:rPr>
              <a:t>4</a:t>
            </a:r>
            <a:r>
              <a:rPr b="1" i="0" lang="en-GB" sz="1800" u="none" cap="none" strike="noStrike">
                <a:solidFill>
                  <a:schemeClr val="lt1"/>
                </a:solidFill>
                <a:latin typeface="Open Sans"/>
                <a:ea typeface="Open Sans"/>
                <a:cs typeface="Open Sans"/>
                <a:sym typeface="Open Sans"/>
              </a:rPr>
              <a:t>0 EDT</a:t>
            </a:r>
            <a:endParaRPr b="0" i="0" sz="1200" u="none" cap="none" strike="noStrike">
              <a:solidFill>
                <a:srgbClr val="000000"/>
              </a:solidFill>
              <a:latin typeface="Arial"/>
              <a:ea typeface="Arial"/>
              <a:cs typeface="Arial"/>
              <a:sym typeface="Arial"/>
            </a:endParaRPr>
          </a:p>
        </p:txBody>
      </p:sp>
      <p:pic>
        <p:nvPicPr>
          <p:cNvPr id="52" name="Google Shape;52;g17c122b75c4_0_0"/>
          <p:cNvPicPr preferRelativeResize="0"/>
          <p:nvPr/>
        </p:nvPicPr>
        <p:blipFill rotWithShape="1">
          <a:blip r:embed="rId4">
            <a:alphaModFix/>
          </a:blip>
          <a:srcRect b="0" l="0" r="0" t="0"/>
          <a:stretch/>
        </p:blipFill>
        <p:spPr>
          <a:xfrm>
            <a:off x="217700" y="854025"/>
            <a:ext cx="3451406" cy="498150"/>
          </a:xfrm>
          <a:prstGeom prst="rect">
            <a:avLst/>
          </a:prstGeom>
          <a:noFill/>
          <a:ln>
            <a:noFill/>
          </a:ln>
        </p:spPr>
      </p:pic>
      <p:sp>
        <p:nvSpPr>
          <p:cNvPr id="53" name="Google Shape;53;g17c122b75c4_0_0"/>
          <p:cNvSpPr txBox="1"/>
          <p:nvPr/>
        </p:nvSpPr>
        <p:spPr>
          <a:xfrm>
            <a:off x="217650" y="863700"/>
            <a:ext cx="3451500" cy="478800"/>
          </a:xfrm>
          <a:prstGeom prst="rect">
            <a:avLst/>
          </a:prstGeom>
          <a:noFill/>
          <a:ln>
            <a:noFill/>
          </a:ln>
        </p:spPr>
        <p:txBody>
          <a:bodyPr anchorCtr="0" anchor="t" bIns="77025" lIns="154100" spcFirstLastPara="1" rIns="154100" wrap="square" tIns="77025">
            <a:spAutoFit/>
          </a:bodyPr>
          <a:lstStyle/>
          <a:p>
            <a:pPr indent="0" lvl="0" marL="0" rtl="0" algn="ctr">
              <a:spcBef>
                <a:spcPts val="0"/>
              </a:spcBef>
              <a:spcAft>
                <a:spcPts val="0"/>
              </a:spcAft>
              <a:buClr>
                <a:schemeClr val="dk1"/>
              </a:buClr>
              <a:buSzPts val="2500"/>
              <a:buFont typeface="Arial"/>
              <a:buNone/>
            </a:pPr>
            <a:r>
              <a:rPr b="1" lang="en-GB" sz="2100">
                <a:solidFill>
                  <a:srgbClr val="1B2643"/>
                </a:solidFill>
                <a:latin typeface="Open Sans"/>
                <a:ea typeface="Open Sans"/>
                <a:cs typeface="Open Sans"/>
                <a:sym typeface="Open Sans"/>
              </a:rPr>
              <a:t>CONCURRENT STREAM</a:t>
            </a:r>
            <a:endParaRPr b="1" sz="2100">
              <a:solidFill>
                <a:srgbClr val="1B2643"/>
              </a:solidFill>
              <a:latin typeface="Open Sans"/>
              <a:ea typeface="Open Sans"/>
              <a:cs typeface="Open Sans"/>
              <a:sym typeface="Open Sans"/>
            </a:endParaRPr>
          </a:p>
        </p:txBody>
      </p:sp>
      <p:pic>
        <p:nvPicPr>
          <p:cNvPr descr="A picture containing text&#10;&#10;Description automatically generated" id="54" name="Google Shape;54;g17c122b75c4_0_0"/>
          <p:cNvPicPr preferRelativeResize="0"/>
          <p:nvPr/>
        </p:nvPicPr>
        <p:blipFill rotWithShape="1">
          <a:blip r:embed="rId5">
            <a:alphaModFix/>
          </a:blip>
          <a:srcRect b="0" l="0" r="0" t="0"/>
          <a:stretch/>
        </p:blipFill>
        <p:spPr>
          <a:xfrm>
            <a:off x="665375" y="1755000"/>
            <a:ext cx="10914323" cy="2212825"/>
          </a:xfrm>
          <a:prstGeom prst="rect">
            <a:avLst/>
          </a:prstGeom>
          <a:noFill/>
          <a:ln>
            <a:noFill/>
          </a:ln>
        </p:spPr>
      </p:pic>
      <p:sp>
        <p:nvSpPr>
          <p:cNvPr id="55" name="Google Shape;55;g17c122b75c4_0_0"/>
          <p:cNvSpPr txBox="1"/>
          <p:nvPr/>
        </p:nvSpPr>
        <p:spPr>
          <a:xfrm>
            <a:off x="131975" y="3543950"/>
            <a:ext cx="2648400" cy="8943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chemeClr val="dk1"/>
              </a:buClr>
              <a:buSzPts val="1100"/>
              <a:buFont typeface="Arial"/>
              <a:buNone/>
            </a:pPr>
            <a:r>
              <a:rPr b="1" lang="en-GB" sz="1600">
                <a:solidFill>
                  <a:schemeClr val="lt1"/>
                </a:solidFill>
                <a:latin typeface="Calibri"/>
                <a:ea typeface="Calibri"/>
                <a:cs typeface="Calibri"/>
                <a:sym typeface="Calibri"/>
              </a:rPr>
              <a:t>Dr. Zofia Das-Gupta</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en-GB" sz="1600" u="none" cap="none" strike="noStrike">
                <a:solidFill>
                  <a:schemeClr val="lt1"/>
                </a:solidFill>
                <a:latin typeface="Calibri"/>
                <a:ea typeface="Calibri"/>
                <a:cs typeface="Calibri"/>
                <a:sym typeface="Calibri"/>
              </a:rPr>
              <a:t> </a:t>
            </a:r>
            <a:r>
              <a:rPr i="1" lang="en-GB" sz="1600">
                <a:solidFill>
                  <a:schemeClr val="lt1"/>
                </a:solidFill>
                <a:latin typeface="Calibri"/>
                <a:ea typeface="Calibri"/>
                <a:cs typeface="Calibri"/>
                <a:sym typeface="Calibri"/>
              </a:rPr>
              <a:t>Outcomes Research Director, </a:t>
            </a:r>
            <a:r>
              <a:rPr lang="en-GB" sz="1600">
                <a:solidFill>
                  <a:schemeClr val="lt1"/>
                </a:solidFill>
                <a:latin typeface="Calibri"/>
                <a:ea typeface="Calibri"/>
                <a:cs typeface="Calibri"/>
                <a:sym typeface="Calibri"/>
              </a:rPr>
              <a:t>ICHOM, UK</a:t>
            </a:r>
            <a:endParaRPr b="0" sz="1600" u="none" cap="none" strike="noStrike">
              <a:solidFill>
                <a:schemeClr val="dk1"/>
              </a:solidFill>
              <a:latin typeface="Calibri"/>
              <a:ea typeface="Calibri"/>
              <a:cs typeface="Calibri"/>
              <a:sym typeface="Calibri"/>
            </a:endParaRPr>
          </a:p>
        </p:txBody>
      </p:sp>
      <p:sp>
        <p:nvSpPr>
          <p:cNvPr id="56" name="Google Shape;56;g17c122b75c4_0_0"/>
          <p:cNvSpPr txBox="1"/>
          <p:nvPr/>
        </p:nvSpPr>
        <p:spPr>
          <a:xfrm>
            <a:off x="2376275" y="3543950"/>
            <a:ext cx="2580300" cy="18795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chemeClr val="dk1"/>
              </a:buClr>
              <a:buSzPts val="1100"/>
              <a:buFont typeface="Arial"/>
              <a:buNone/>
            </a:pPr>
            <a:r>
              <a:rPr b="1" lang="en-GB" sz="1600">
                <a:solidFill>
                  <a:schemeClr val="lt1"/>
                </a:solidFill>
                <a:latin typeface="Calibri"/>
                <a:ea typeface="Calibri"/>
                <a:cs typeface="Calibri"/>
                <a:sym typeface="Calibri"/>
              </a:rPr>
              <a:t>DR. Florian Rueter, M.D</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en-GB" sz="1600" u="none" cap="none" strike="noStrike">
                <a:solidFill>
                  <a:schemeClr val="lt1"/>
                </a:solidFill>
                <a:latin typeface="Calibri"/>
                <a:ea typeface="Calibri"/>
                <a:cs typeface="Calibri"/>
                <a:sym typeface="Calibri"/>
              </a:rPr>
              <a:t> </a:t>
            </a:r>
            <a:r>
              <a:rPr i="1" lang="en-GB" sz="1600">
                <a:solidFill>
                  <a:schemeClr val="lt1"/>
                </a:solidFill>
                <a:latin typeface="Calibri"/>
                <a:ea typeface="Calibri"/>
                <a:cs typeface="Calibri"/>
                <a:sym typeface="Calibri"/>
              </a:rPr>
              <a:t>Head Quality Management and Value Based Healthcare, </a:t>
            </a:r>
            <a:r>
              <a:rPr lang="en-GB" sz="1600">
                <a:solidFill>
                  <a:schemeClr val="lt1"/>
                </a:solidFill>
                <a:latin typeface="Calibri"/>
                <a:ea typeface="Calibri"/>
                <a:cs typeface="Calibri"/>
                <a:sym typeface="Calibri"/>
              </a:rPr>
              <a:t>University Hospital Basel</a:t>
            </a:r>
            <a:endParaRPr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i="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i="1" sz="1600">
              <a:solidFill>
                <a:schemeClr val="lt1"/>
              </a:solidFill>
              <a:latin typeface="Calibri"/>
              <a:ea typeface="Calibri"/>
              <a:cs typeface="Calibri"/>
              <a:sym typeface="Calibri"/>
            </a:endParaRPr>
          </a:p>
        </p:txBody>
      </p:sp>
      <p:sp>
        <p:nvSpPr>
          <p:cNvPr id="57" name="Google Shape;57;g17c122b75c4_0_0"/>
          <p:cNvSpPr txBox="1"/>
          <p:nvPr/>
        </p:nvSpPr>
        <p:spPr>
          <a:xfrm>
            <a:off x="4759975" y="3543950"/>
            <a:ext cx="2580300" cy="18795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chemeClr val="dk1"/>
              </a:buClr>
              <a:buSzPts val="1100"/>
              <a:buFont typeface="Arial"/>
              <a:buNone/>
            </a:pPr>
            <a:r>
              <a:rPr b="1" lang="en-GB" sz="1600">
                <a:solidFill>
                  <a:schemeClr val="lt1"/>
                </a:solidFill>
                <a:latin typeface="Calibri"/>
                <a:ea typeface="Calibri"/>
                <a:cs typeface="Calibri"/>
                <a:sym typeface="Calibri"/>
              </a:rPr>
              <a:t>L.B. (Linetta) Koppert</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i="1" lang="en-GB" sz="1600">
                <a:solidFill>
                  <a:schemeClr val="lt1"/>
                </a:solidFill>
                <a:latin typeface="Calibri"/>
                <a:ea typeface="Calibri"/>
                <a:cs typeface="Calibri"/>
                <a:sym typeface="Calibri"/>
              </a:rPr>
              <a:t>Associate Professor, Surgical Oncology, Clinical Epidemiologist</a:t>
            </a:r>
            <a:r>
              <a:rPr lang="en-GB" sz="1600">
                <a:solidFill>
                  <a:schemeClr val="lt1"/>
                </a:solidFill>
                <a:latin typeface="Calibri"/>
                <a:ea typeface="Calibri"/>
                <a:cs typeface="Calibri"/>
                <a:sym typeface="Calibri"/>
              </a:rPr>
              <a:t>, Erasmus MC Rotterdam, </a:t>
            </a:r>
            <a:endParaRPr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GB" sz="1600">
                <a:solidFill>
                  <a:schemeClr val="lt1"/>
                </a:solidFill>
                <a:latin typeface="Calibri"/>
                <a:ea typeface="Calibri"/>
                <a:cs typeface="Calibri"/>
                <a:sym typeface="Calibri"/>
              </a:rPr>
              <a:t>the Netherlands</a:t>
            </a:r>
            <a:endParaRPr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sz="1600">
              <a:solidFill>
                <a:schemeClr val="lt1"/>
              </a:solidFill>
              <a:latin typeface="Calibri"/>
              <a:ea typeface="Calibri"/>
              <a:cs typeface="Calibri"/>
              <a:sym typeface="Calibri"/>
            </a:endParaRPr>
          </a:p>
        </p:txBody>
      </p:sp>
      <p:sp>
        <p:nvSpPr>
          <p:cNvPr id="58" name="Google Shape;58;g17c122b75c4_0_0"/>
          <p:cNvSpPr txBox="1"/>
          <p:nvPr/>
        </p:nvSpPr>
        <p:spPr>
          <a:xfrm>
            <a:off x="6774596" y="3543957"/>
            <a:ext cx="3024900" cy="16332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chemeClr val="dk1"/>
              </a:buClr>
              <a:buSzPts val="1100"/>
              <a:buFont typeface="Arial"/>
              <a:buNone/>
            </a:pPr>
            <a:r>
              <a:rPr b="1" lang="en-GB" sz="1600">
                <a:solidFill>
                  <a:schemeClr val="lt1"/>
                </a:solidFill>
                <a:latin typeface="Calibri"/>
                <a:ea typeface="Calibri"/>
                <a:cs typeface="Calibri"/>
                <a:sym typeface="Calibri"/>
              </a:rPr>
              <a:t>Prof. François Duhoux </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i="1" lang="en-GB" sz="1600">
                <a:solidFill>
                  <a:schemeClr val="lt1"/>
                </a:solidFill>
                <a:latin typeface="Calibri"/>
                <a:ea typeface="Calibri"/>
                <a:cs typeface="Calibri"/>
                <a:sym typeface="Calibri"/>
              </a:rPr>
              <a:t>Associate Head of Clinic</a:t>
            </a:r>
            <a:r>
              <a:rPr lang="en-GB" sz="1600">
                <a:solidFill>
                  <a:schemeClr val="lt1"/>
                </a:solidFill>
                <a:latin typeface="Calibri"/>
                <a:ea typeface="Calibri"/>
                <a:cs typeface="Calibri"/>
                <a:sym typeface="Calibri"/>
              </a:rPr>
              <a:t>, Cliniques universitaires Saint-Luc, Belgium</a:t>
            </a:r>
            <a:endParaRPr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9" name="Google Shape;59;g17c122b75c4_0_0"/>
          <p:cNvSpPr txBox="1"/>
          <p:nvPr/>
        </p:nvSpPr>
        <p:spPr>
          <a:xfrm>
            <a:off x="9319875" y="3543950"/>
            <a:ext cx="2433000" cy="11406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chemeClr val="dk1"/>
              </a:buClr>
              <a:buSzPts val="1100"/>
              <a:buFont typeface="Arial"/>
              <a:buNone/>
            </a:pPr>
            <a:r>
              <a:rPr b="1" lang="en-GB" sz="1600">
                <a:solidFill>
                  <a:schemeClr val="lt1"/>
                </a:solidFill>
                <a:latin typeface="Calibri"/>
                <a:ea typeface="Calibri"/>
                <a:cs typeface="Calibri"/>
                <a:sym typeface="Calibri"/>
              </a:rPr>
              <a:t>Maria Björkander </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i="1" lang="en-GB" sz="1600">
                <a:solidFill>
                  <a:schemeClr val="lt1"/>
                </a:solidFill>
                <a:latin typeface="Calibri"/>
                <a:ea typeface="Calibri"/>
                <a:cs typeface="Calibri"/>
                <a:sym typeface="Calibri"/>
              </a:rPr>
              <a:t>Principal &amp; Head of Product Development, Clinical Outcomes, </a:t>
            </a:r>
            <a:r>
              <a:rPr lang="en-GB" sz="1600">
                <a:solidFill>
                  <a:schemeClr val="lt1"/>
                </a:solidFill>
                <a:latin typeface="Calibri"/>
                <a:ea typeface="Calibri"/>
                <a:cs typeface="Calibri"/>
                <a:sym typeface="Calibri"/>
              </a:rPr>
              <a:t>LOGEX</a:t>
            </a:r>
            <a:endParaRPr b="0" i="0" sz="1600" u="none" cap="none" strike="noStrike">
              <a:solidFill>
                <a:schemeClr val="dk1"/>
              </a:solidFill>
              <a:latin typeface="Calibri"/>
              <a:ea typeface="Calibri"/>
              <a:cs typeface="Calibri"/>
              <a:sym typeface="Calibri"/>
            </a:endParaRPr>
          </a:p>
        </p:txBody>
      </p:sp>
      <p:grpSp>
        <p:nvGrpSpPr>
          <p:cNvPr id="60" name="Google Shape;60;g17c122b75c4_0_0"/>
          <p:cNvGrpSpPr/>
          <p:nvPr/>
        </p:nvGrpSpPr>
        <p:grpSpPr>
          <a:xfrm>
            <a:off x="787775" y="2143250"/>
            <a:ext cx="1397421" cy="1404000"/>
            <a:chOff x="1321175" y="2143250"/>
            <a:chExt cx="1397421" cy="1404000"/>
          </a:xfrm>
        </p:grpSpPr>
        <p:pic>
          <p:nvPicPr>
            <p:cNvPr id="61" name="Google Shape;61;g17c122b75c4_0_0"/>
            <p:cNvPicPr preferRelativeResize="0"/>
            <p:nvPr/>
          </p:nvPicPr>
          <p:blipFill rotWithShape="1">
            <a:blip r:embed="rId6">
              <a:alphaModFix/>
            </a:blip>
            <a:srcRect b="0" l="6071" r="6062" t="14653"/>
            <a:stretch/>
          </p:blipFill>
          <p:spPr>
            <a:xfrm>
              <a:off x="1321175" y="2143250"/>
              <a:ext cx="1397400" cy="1404000"/>
            </a:xfrm>
            <a:prstGeom prst="ellipse">
              <a:avLst/>
            </a:prstGeom>
            <a:noFill/>
            <a:ln>
              <a:noFill/>
            </a:ln>
          </p:spPr>
        </p:pic>
        <p:sp>
          <p:nvSpPr>
            <p:cNvPr id="62" name="Google Shape;62;g17c122b75c4_0_0"/>
            <p:cNvSpPr/>
            <p:nvPr/>
          </p:nvSpPr>
          <p:spPr>
            <a:xfrm>
              <a:off x="1321196" y="2146558"/>
              <a:ext cx="1397400" cy="1397400"/>
            </a:xfrm>
            <a:prstGeom prst="ellipse">
              <a:avLst/>
            </a:prstGeom>
            <a:noFill/>
            <a:ln cap="flat" cmpd="sng" w="19050">
              <a:solidFill>
                <a:srgbClr val="CDAB4F"/>
              </a:solidFill>
              <a:prstDash val="solid"/>
              <a:miter lim="800000"/>
              <a:headEnd len="sm" w="sm" type="none"/>
              <a:tailEnd len="sm" w="sm" type="none"/>
            </a:ln>
          </p:spPr>
          <p:txBody>
            <a:bodyPr anchorCtr="0" anchor="ctr" bIns="77025" lIns="154100" spcFirstLastPara="1" rIns="154100" wrap="square" tIns="770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grpSp>
      <p:grpSp>
        <p:nvGrpSpPr>
          <p:cNvPr id="63" name="Google Shape;63;g17c122b75c4_0_0"/>
          <p:cNvGrpSpPr/>
          <p:nvPr/>
        </p:nvGrpSpPr>
        <p:grpSpPr>
          <a:xfrm>
            <a:off x="3009077" y="2145950"/>
            <a:ext cx="1397405" cy="1398600"/>
            <a:chOff x="3313877" y="2145950"/>
            <a:chExt cx="1397405" cy="1398600"/>
          </a:xfrm>
        </p:grpSpPr>
        <p:pic>
          <p:nvPicPr>
            <p:cNvPr id="64" name="Google Shape;64;g17c122b75c4_0_0"/>
            <p:cNvPicPr preferRelativeResize="0"/>
            <p:nvPr/>
          </p:nvPicPr>
          <p:blipFill>
            <a:blip r:embed="rId7">
              <a:alphaModFix/>
            </a:blip>
            <a:stretch>
              <a:fillRect/>
            </a:stretch>
          </p:blipFill>
          <p:spPr>
            <a:xfrm>
              <a:off x="3313877" y="2145950"/>
              <a:ext cx="1397400" cy="1398600"/>
            </a:xfrm>
            <a:prstGeom prst="ellipse">
              <a:avLst/>
            </a:prstGeom>
            <a:noFill/>
            <a:ln>
              <a:noFill/>
            </a:ln>
          </p:spPr>
        </p:pic>
        <p:sp>
          <p:nvSpPr>
            <p:cNvPr id="65" name="Google Shape;65;g17c122b75c4_0_0"/>
            <p:cNvSpPr/>
            <p:nvPr/>
          </p:nvSpPr>
          <p:spPr>
            <a:xfrm>
              <a:off x="3313882" y="2146558"/>
              <a:ext cx="1397400" cy="1397400"/>
            </a:xfrm>
            <a:prstGeom prst="ellipse">
              <a:avLst/>
            </a:prstGeom>
            <a:noFill/>
            <a:ln cap="flat" cmpd="sng" w="19050">
              <a:solidFill>
                <a:srgbClr val="CDAB4F"/>
              </a:solidFill>
              <a:prstDash val="solid"/>
              <a:miter lim="800000"/>
              <a:headEnd len="sm" w="sm" type="none"/>
              <a:tailEnd len="sm" w="sm" type="none"/>
            </a:ln>
          </p:spPr>
          <p:txBody>
            <a:bodyPr anchorCtr="0" anchor="ctr" bIns="77025" lIns="154100" spcFirstLastPara="1" rIns="154100" wrap="square" tIns="770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grpSp>
      <p:grpSp>
        <p:nvGrpSpPr>
          <p:cNvPr id="66" name="Google Shape;66;g17c122b75c4_0_0"/>
          <p:cNvGrpSpPr/>
          <p:nvPr/>
        </p:nvGrpSpPr>
        <p:grpSpPr>
          <a:xfrm>
            <a:off x="5306550" y="2146559"/>
            <a:ext cx="1397418" cy="1397400"/>
            <a:chOff x="5306550" y="2146559"/>
            <a:chExt cx="1397418" cy="1397400"/>
          </a:xfrm>
        </p:grpSpPr>
        <p:pic>
          <p:nvPicPr>
            <p:cNvPr id="67" name="Google Shape;67;g17c122b75c4_0_0"/>
            <p:cNvPicPr preferRelativeResize="0"/>
            <p:nvPr/>
          </p:nvPicPr>
          <p:blipFill rotWithShape="1">
            <a:blip r:embed="rId8">
              <a:alphaModFix/>
            </a:blip>
            <a:srcRect b="35308" l="14283" r="11937" t="15882"/>
            <a:stretch/>
          </p:blipFill>
          <p:spPr>
            <a:xfrm>
              <a:off x="5306550" y="2150596"/>
              <a:ext cx="1397400" cy="1389300"/>
            </a:xfrm>
            <a:prstGeom prst="ellipse">
              <a:avLst/>
            </a:prstGeom>
            <a:noFill/>
            <a:ln>
              <a:noFill/>
            </a:ln>
          </p:spPr>
        </p:pic>
        <p:sp>
          <p:nvSpPr>
            <p:cNvPr id="68" name="Google Shape;68;g17c122b75c4_0_0"/>
            <p:cNvSpPr/>
            <p:nvPr/>
          </p:nvSpPr>
          <p:spPr>
            <a:xfrm>
              <a:off x="5306568" y="2146559"/>
              <a:ext cx="1397400" cy="1397400"/>
            </a:xfrm>
            <a:prstGeom prst="ellipse">
              <a:avLst/>
            </a:prstGeom>
            <a:noFill/>
            <a:ln cap="flat" cmpd="sng" w="19050">
              <a:solidFill>
                <a:srgbClr val="CDAB4F"/>
              </a:solidFill>
              <a:prstDash val="solid"/>
              <a:miter lim="800000"/>
              <a:headEnd len="sm" w="sm" type="none"/>
              <a:tailEnd len="sm" w="sm" type="none"/>
            </a:ln>
          </p:spPr>
          <p:txBody>
            <a:bodyPr anchorCtr="0" anchor="ctr" bIns="77025" lIns="154100" spcFirstLastPara="1" rIns="154100" wrap="square" tIns="770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grpSp>
      <p:grpSp>
        <p:nvGrpSpPr>
          <p:cNvPr id="69" name="Google Shape;69;g17c122b75c4_0_0"/>
          <p:cNvGrpSpPr/>
          <p:nvPr/>
        </p:nvGrpSpPr>
        <p:grpSpPr>
          <a:xfrm>
            <a:off x="7588335" y="2146552"/>
            <a:ext cx="1397412" cy="1397407"/>
            <a:chOff x="7359735" y="2146552"/>
            <a:chExt cx="1397412" cy="1397407"/>
          </a:xfrm>
        </p:grpSpPr>
        <p:pic>
          <p:nvPicPr>
            <p:cNvPr id="70" name="Google Shape;70;g17c122b75c4_0_0"/>
            <p:cNvPicPr preferRelativeResize="0"/>
            <p:nvPr/>
          </p:nvPicPr>
          <p:blipFill>
            <a:blip r:embed="rId9">
              <a:alphaModFix/>
            </a:blip>
            <a:stretch>
              <a:fillRect/>
            </a:stretch>
          </p:blipFill>
          <p:spPr>
            <a:xfrm>
              <a:off x="7359735" y="2146552"/>
              <a:ext cx="1397400" cy="1397400"/>
            </a:xfrm>
            <a:prstGeom prst="ellipse">
              <a:avLst/>
            </a:prstGeom>
            <a:noFill/>
            <a:ln>
              <a:noFill/>
            </a:ln>
          </p:spPr>
        </p:pic>
        <p:sp>
          <p:nvSpPr>
            <p:cNvPr id="71" name="Google Shape;71;g17c122b75c4_0_0"/>
            <p:cNvSpPr/>
            <p:nvPr/>
          </p:nvSpPr>
          <p:spPr>
            <a:xfrm>
              <a:off x="7359747" y="2146559"/>
              <a:ext cx="1397400" cy="1397400"/>
            </a:xfrm>
            <a:prstGeom prst="ellipse">
              <a:avLst/>
            </a:prstGeom>
            <a:noFill/>
            <a:ln cap="flat" cmpd="sng" w="19050">
              <a:solidFill>
                <a:srgbClr val="CDAB4F"/>
              </a:solidFill>
              <a:prstDash val="solid"/>
              <a:miter lim="800000"/>
              <a:headEnd len="sm" w="sm" type="none"/>
              <a:tailEnd len="sm" w="sm" type="none"/>
            </a:ln>
          </p:spPr>
          <p:txBody>
            <a:bodyPr anchorCtr="0" anchor="ctr" bIns="77025" lIns="154100" spcFirstLastPara="1" rIns="154100" wrap="square" tIns="770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grpSp>
      <p:grpSp>
        <p:nvGrpSpPr>
          <p:cNvPr id="72" name="Google Shape;72;g17c122b75c4_0_0"/>
          <p:cNvGrpSpPr/>
          <p:nvPr/>
        </p:nvGrpSpPr>
        <p:grpSpPr>
          <a:xfrm>
            <a:off x="9793925" y="2146550"/>
            <a:ext cx="1397402" cy="1397408"/>
            <a:chOff x="9412925" y="2146550"/>
            <a:chExt cx="1397402" cy="1397408"/>
          </a:xfrm>
        </p:grpSpPr>
        <p:pic>
          <p:nvPicPr>
            <p:cNvPr id="73" name="Google Shape;73;g17c122b75c4_0_0"/>
            <p:cNvPicPr preferRelativeResize="0"/>
            <p:nvPr/>
          </p:nvPicPr>
          <p:blipFill>
            <a:blip r:embed="rId10">
              <a:alphaModFix/>
            </a:blip>
            <a:stretch>
              <a:fillRect/>
            </a:stretch>
          </p:blipFill>
          <p:spPr>
            <a:xfrm>
              <a:off x="9412925" y="2146550"/>
              <a:ext cx="1397400" cy="1397400"/>
            </a:xfrm>
            <a:prstGeom prst="ellipse">
              <a:avLst/>
            </a:prstGeom>
            <a:noFill/>
            <a:ln>
              <a:noFill/>
            </a:ln>
          </p:spPr>
        </p:pic>
        <p:sp>
          <p:nvSpPr>
            <p:cNvPr id="74" name="Google Shape;74;g17c122b75c4_0_0"/>
            <p:cNvSpPr/>
            <p:nvPr/>
          </p:nvSpPr>
          <p:spPr>
            <a:xfrm>
              <a:off x="9412927" y="2146558"/>
              <a:ext cx="1397400" cy="1397400"/>
            </a:xfrm>
            <a:prstGeom prst="ellipse">
              <a:avLst/>
            </a:prstGeom>
            <a:noFill/>
            <a:ln cap="flat" cmpd="sng" w="19050">
              <a:solidFill>
                <a:srgbClr val="CDAB4F"/>
              </a:solidFill>
              <a:prstDash val="solid"/>
              <a:miter lim="800000"/>
              <a:headEnd len="sm" w="sm" type="none"/>
              <a:tailEnd len="sm" w="sm" type="none"/>
            </a:ln>
          </p:spPr>
          <p:txBody>
            <a:bodyPr anchorCtr="0" anchor="ctr" bIns="77025" lIns="154100" spcFirstLastPara="1" rIns="154100" wrap="square" tIns="770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p:nvPr/>
        </p:nvSpPr>
        <p:spPr>
          <a:xfrm>
            <a:off x="3753443" y="2762846"/>
            <a:ext cx="2768659" cy="2768659"/>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81" name="Google Shape;81;p1"/>
          <p:cNvSpPr txBox="1"/>
          <p:nvPr>
            <p:ph type="title"/>
          </p:nvPr>
        </p:nvSpPr>
        <p:spPr>
          <a:xfrm>
            <a:off x="2207569" y="515219"/>
            <a:ext cx="8928745" cy="720055"/>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dk1"/>
              </a:buClr>
              <a:buSzPts val="2800"/>
              <a:buFont typeface="Roboto Condensed"/>
              <a:buNone/>
            </a:pPr>
            <a:r>
              <a:rPr lang="en-GB"/>
              <a:t>First European scale network for health outcomes data</a:t>
            </a:r>
            <a:br>
              <a:rPr lang="en-GB"/>
            </a:br>
            <a:endParaRPr sz="1800"/>
          </a:p>
        </p:txBody>
      </p:sp>
      <p:sp>
        <p:nvSpPr>
          <p:cNvPr id="82" name="Google Shape;82;p1"/>
          <p:cNvSpPr/>
          <p:nvPr/>
        </p:nvSpPr>
        <p:spPr>
          <a:xfrm>
            <a:off x="605960" y="1956741"/>
            <a:ext cx="1440000" cy="450000"/>
          </a:xfrm>
          <a:prstGeom prst="rect">
            <a:avLst/>
          </a:prstGeom>
          <a:noFill/>
          <a:ln>
            <a:noFill/>
          </a:ln>
        </p:spPr>
        <p:txBody>
          <a:bodyPr anchorCtr="0" anchor="ctr" bIns="0" lIns="0" spcFirstLastPara="1" rIns="0" wrap="square" tIns="0">
            <a:noAutofit/>
          </a:bodyPr>
          <a:lstStyle/>
          <a:p>
            <a:pPr indent="0" lvl="0" marL="0" marR="0" rtl="0" algn="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Government</a:t>
            </a:r>
            <a:endParaRPr b="0" i="0" sz="1600" u="none" cap="none" strike="noStrike">
              <a:solidFill>
                <a:schemeClr val="dk1"/>
              </a:solidFill>
              <a:latin typeface="Roboto Condensed"/>
              <a:ea typeface="Roboto Condensed"/>
              <a:cs typeface="Roboto Condensed"/>
              <a:sym typeface="Roboto Condensed"/>
            </a:endParaRPr>
          </a:p>
        </p:txBody>
      </p:sp>
      <p:sp>
        <p:nvSpPr>
          <p:cNvPr id="83" name="Google Shape;83;p1"/>
          <p:cNvSpPr/>
          <p:nvPr/>
        </p:nvSpPr>
        <p:spPr>
          <a:xfrm>
            <a:off x="605960" y="2742915"/>
            <a:ext cx="1440000" cy="450000"/>
          </a:xfrm>
          <a:prstGeom prst="rect">
            <a:avLst/>
          </a:prstGeom>
          <a:noFill/>
          <a:ln>
            <a:noFill/>
          </a:ln>
        </p:spPr>
        <p:txBody>
          <a:bodyPr anchorCtr="0" anchor="ctr" bIns="0" lIns="0" spcFirstLastPara="1" rIns="0" wrap="square" tIns="0">
            <a:noAutofit/>
          </a:bodyPr>
          <a:lstStyle/>
          <a:p>
            <a:pPr indent="0" lvl="0" marL="0" marR="0" rtl="0" algn="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Healthcare professionals</a:t>
            </a:r>
            <a:endParaRPr b="0" i="0" sz="1600" u="none" cap="none" strike="noStrike">
              <a:solidFill>
                <a:schemeClr val="dk1"/>
              </a:solidFill>
              <a:latin typeface="Roboto Condensed"/>
              <a:ea typeface="Roboto Condensed"/>
              <a:cs typeface="Roboto Condensed"/>
              <a:sym typeface="Roboto Condensed"/>
            </a:endParaRPr>
          </a:p>
        </p:txBody>
      </p:sp>
      <p:sp>
        <p:nvSpPr>
          <p:cNvPr id="84" name="Google Shape;84;p1"/>
          <p:cNvSpPr/>
          <p:nvPr/>
        </p:nvSpPr>
        <p:spPr>
          <a:xfrm>
            <a:off x="605960" y="3529089"/>
            <a:ext cx="1440000" cy="450000"/>
          </a:xfrm>
          <a:prstGeom prst="rect">
            <a:avLst/>
          </a:prstGeom>
          <a:noFill/>
          <a:ln>
            <a:noFill/>
          </a:ln>
        </p:spPr>
        <p:txBody>
          <a:bodyPr anchorCtr="0" anchor="ctr" bIns="0" lIns="0" spcFirstLastPara="1" rIns="0" wrap="square" tIns="0">
            <a:noAutofit/>
          </a:bodyPr>
          <a:lstStyle/>
          <a:p>
            <a:pPr indent="0" lvl="0" marL="0" marR="0" rtl="0" algn="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Patients &amp; patient organisations</a:t>
            </a:r>
            <a:endParaRPr b="0" i="0" sz="1600" u="none" cap="none" strike="noStrike">
              <a:solidFill>
                <a:schemeClr val="dk1"/>
              </a:solidFill>
              <a:latin typeface="Roboto Condensed"/>
              <a:ea typeface="Roboto Condensed"/>
              <a:cs typeface="Roboto Condensed"/>
              <a:sym typeface="Roboto Condensed"/>
            </a:endParaRPr>
          </a:p>
        </p:txBody>
      </p:sp>
      <p:sp>
        <p:nvSpPr>
          <p:cNvPr id="85" name="Google Shape;85;p1"/>
          <p:cNvSpPr/>
          <p:nvPr/>
        </p:nvSpPr>
        <p:spPr>
          <a:xfrm>
            <a:off x="605960" y="4315263"/>
            <a:ext cx="1440000" cy="450000"/>
          </a:xfrm>
          <a:prstGeom prst="rect">
            <a:avLst/>
          </a:prstGeom>
          <a:noFill/>
          <a:ln>
            <a:noFill/>
          </a:ln>
        </p:spPr>
        <p:txBody>
          <a:bodyPr anchorCtr="0" anchor="ctr" bIns="0" lIns="0" spcFirstLastPara="1" rIns="0" wrap="square" tIns="0">
            <a:noAutofit/>
          </a:bodyPr>
          <a:lstStyle/>
          <a:p>
            <a:pPr indent="0" lvl="0" marL="0" marR="0" rtl="0" algn="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Regulators </a:t>
            </a:r>
            <a:br>
              <a:rPr b="0" i="0" lang="en-GB" sz="1600" u="none" cap="none" strike="noStrike">
                <a:solidFill>
                  <a:schemeClr val="dk1"/>
                </a:solidFill>
                <a:latin typeface="Roboto Condensed"/>
                <a:ea typeface="Roboto Condensed"/>
                <a:cs typeface="Roboto Condensed"/>
                <a:sym typeface="Roboto Condensed"/>
              </a:rPr>
            </a:br>
            <a:r>
              <a:rPr b="0" i="0" lang="en-GB" sz="1600" u="none" cap="none" strike="noStrike">
                <a:solidFill>
                  <a:schemeClr val="dk1"/>
                </a:solidFill>
                <a:latin typeface="Roboto Condensed"/>
                <a:ea typeface="Roboto Condensed"/>
                <a:cs typeface="Roboto Condensed"/>
                <a:sym typeface="Roboto Condensed"/>
              </a:rPr>
              <a:t>&amp; HTA agencies</a:t>
            </a:r>
            <a:endParaRPr b="0" i="0" sz="1600" u="none" cap="none" strike="noStrike">
              <a:solidFill>
                <a:schemeClr val="dk1"/>
              </a:solidFill>
              <a:latin typeface="Roboto Condensed"/>
              <a:ea typeface="Roboto Condensed"/>
              <a:cs typeface="Roboto Condensed"/>
              <a:sym typeface="Roboto Condensed"/>
            </a:endParaRPr>
          </a:p>
        </p:txBody>
      </p:sp>
      <p:sp>
        <p:nvSpPr>
          <p:cNvPr id="86" name="Google Shape;86;p1"/>
          <p:cNvSpPr/>
          <p:nvPr/>
        </p:nvSpPr>
        <p:spPr>
          <a:xfrm>
            <a:off x="605960" y="5101437"/>
            <a:ext cx="1440000" cy="450000"/>
          </a:xfrm>
          <a:prstGeom prst="rect">
            <a:avLst/>
          </a:prstGeom>
          <a:noFill/>
          <a:ln>
            <a:noFill/>
          </a:ln>
        </p:spPr>
        <p:txBody>
          <a:bodyPr anchorCtr="0" anchor="ctr" bIns="0" lIns="0" spcFirstLastPara="1" rIns="0" wrap="square" tIns="0">
            <a:noAutofit/>
          </a:bodyPr>
          <a:lstStyle/>
          <a:p>
            <a:pPr indent="0" lvl="0" marL="0" marR="0" rtl="0" algn="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Academia </a:t>
            </a:r>
            <a:br>
              <a:rPr b="0" i="0" lang="en-GB" sz="1600" u="none" cap="none" strike="noStrike">
                <a:solidFill>
                  <a:schemeClr val="dk1"/>
                </a:solidFill>
                <a:latin typeface="Roboto Condensed"/>
                <a:ea typeface="Roboto Condensed"/>
                <a:cs typeface="Roboto Condensed"/>
                <a:sym typeface="Roboto Condensed"/>
              </a:rPr>
            </a:br>
            <a:r>
              <a:rPr b="0" i="0" lang="en-GB" sz="1600" u="none" cap="none" strike="noStrike">
                <a:solidFill>
                  <a:schemeClr val="dk1"/>
                </a:solidFill>
                <a:latin typeface="Roboto Condensed"/>
                <a:ea typeface="Roboto Condensed"/>
                <a:cs typeface="Roboto Condensed"/>
                <a:sym typeface="Roboto Condensed"/>
              </a:rPr>
              <a:t>&amp; Research</a:t>
            </a:r>
            <a:endParaRPr b="0" i="0" sz="1600" u="none" cap="none" strike="noStrike">
              <a:solidFill>
                <a:schemeClr val="dk1"/>
              </a:solidFill>
              <a:latin typeface="Roboto Condensed"/>
              <a:ea typeface="Roboto Condensed"/>
              <a:cs typeface="Roboto Condensed"/>
              <a:sym typeface="Roboto Condensed"/>
            </a:endParaRPr>
          </a:p>
        </p:txBody>
      </p:sp>
      <p:sp>
        <p:nvSpPr>
          <p:cNvPr id="87" name="Google Shape;87;p1"/>
          <p:cNvSpPr/>
          <p:nvPr/>
        </p:nvSpPr>
        <p:spPr>
          <a:xfrm>
            <a:off x="605960" y="5887610"/>
            <a:ext cx="1440000" cy="450000"/>
          </a:xfrm>
          <a:prstGeom prst="rect">
            <a:avLst/>
          </a:prstGeom>
          <a:noFill/>
          <a:ln>
            <a:noFill/>
          </a:ln>
        </p:spPr>
        <p:txBody>
          <a:bodyPr anchorCtr="0" anchor="ctr" bIns="0" lIns="0" spcFirstLastPara="1" rIns="0" wrap="square" tIns="0">
            <a:noAutofit/>
          </a:bodyPr>
          <a:lstStyle/>
          <a:p>
            <a:pPr indent="0" lvl="0" marL="0" marR="0" rtl="0" algn="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Life Sciences Industry</a:t>
            </a:r>
            <a:endParaRPr/>
          </a:p>
        </p:txBody>
      </p:sp>
      <p:sp>
        <p:nvSpPr>
          <p:cNvPr id="88" name="Google Shape;88;p1"/>
          <p:cNvSpPr/>
          <p:nvPr/>
        </p:nvSpPr>
        <p:spPr>
          <a:xfrm>
            <a:off x="4083740" y="4000194"/>
            <a:ext cx="2108065" cy="1231106"/>
          </a:xfrm>
          <a:prstGeom prst="rect">
            <a:avLst/>
          </a:prstGeom>
          <a:noFill/>
          <a:ln>
            <a:noFill/>
          </a:ln>
        </p:spPr>
        <p:txBody>
          <a:bodyPr anchorCtr="0" anchor="b" bIns="0" lIns="0" spcFirstLastPara="1" rIns="0" wrap="square" tIns="0">
            <a:spAutoFit/>
          </a:bodyPr>
          <a:lstStyle/>
          <a:p>
            <a:pPr indent="0" lvl="0" marL="0" marR="0" rtl="0" algn="ctr">
              <a:lnSpc>
                <a:spcPct val="100000"/>
              </a:lnSpc>
              <a:spcBef>
                <a:spcPts val="0"/>
              </a:spcBef>
              <a:spcAft>
                <a:spcPts val="0"/>
              </a:spcAft>
              <a:buNone/>
            </a:pPr>
            <a:r>
              <a:rPr b="1" i="0" lang="en-GB" sz="1800" u="none" cap="none" strike="noStrike">
                <a:solidFill>
                  <a:schemeClr val="dk1"/>
                </a:solidFill>
                <a:latin typeface="Roboto Condensed"/>
                <a:ea typeface="Roboto Condensed"/>
                <a:cs typeface="Roboto Condensed"/>
                <a:sym typeface="Roboto Condensed"/>
              </a:rPr>
              <a:t>Pan-European H2O</a:t>
            </a:r>
            <a:endParaRPr/>
          </a:p>
          <a:p>
            <a:pPr indent="0" lvl="0" marL="0" marR="0" rtl="0" algn="ctr">
              <a:lnSpc>
                <a:spcPct val="112500"/>
              </a:lnSpc>
              <a:spcBef>
                <a:spcPts val="600"/>
              </a:spcBef>
              <a:spcAft>
                <a:spcPts val="0"/>
              </a:spcAft>
              <a:buNone/>
            </a:pPr>
            <a:r>
              <a:rPr b="0" i="0" lang="en-GB" sz="1600" u="none" cap="none" strike="noStrike">
                <a:solidFill>
                  <a:schemeClr val="dk1"/>
                </a:solidFill>
                <a:latin typeface="Roboto Condensed"/>
                <a:ea typeface="Roboto Condensed"/>
                <a:cs typeface="Roboto Condensed"/>
                <a:sym typeface="Roboto Condensed"/>
              </a:rPr>
              <a:t>Austria H2O</a:t>
            </a:r>
            <a:endParaRPr/>
          </a:p>
          <a:p>
            <a:pPr indent="0" lvl="0" marL="0" marR="0" rtl="0" algn="ct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Germany H2O</a:t>
            </a:r>
            <a:endParaRPr/>
          </a:p>
          <a:p>
            <a:pPr indent="0" lvl="0" marL="0" marR="0" rtl="0" algn="ct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Netherlands H2O</a:t>
            </a:r>
            <a:endParaRPr/>
          </a:p>
          <a:p>
            <a:pPr indent="0" lvl="0" marL="0" marR="0" rtl="0" algn="ctr">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Spain H2O</a:t>
            </a:r>
            <a:endParaRPr/>
          </a:p>
        </p:txBody>
      </p:sp>
      <p:sp>
        <p:nvSpPr>
          <p:cNvPr id="89" name="Google Shape;89;p1"/>
          <p:cNvSpPr/>
          <p:nvPr/>
        </p:nvSpPr>
        <p:spPr>
          <a:xfrm>
            <a:off x="7838075" y="2432007"/>
            <a:ext cx="900000" cy="219600"/>
          </a:xfrm>
          <a:prstGeom prst="rect">
            <a:avLst/>
          </a:prstGeom>
          <a:noFill/>
          <a:ln>
            <a:noFill/>
          </a:ln>
        </p:spPr>
        <p:txBody>
          <a:bodyPr anchorCtr="0" anchor="ctr" bIns="0" lIns="0" spcFirstLastPara="1" rIns="0" wrap="square" tIns="0">
            <a:spAutoFit/>
          </a:bodyPr>
          <a:lstStyle/>
          <a:p>
            <a:pPr indent="0" lvl="0" marL="0" marR="0" rtl="0" algn="ctr">
              <a:lnSpc>
                <a:spcPct val="128571"/>
              </a:lnSpc>
              <a:spcBef>
                <a:spcPts val="0"/>
              </a:spcBef>
              <a:spcAft>
                <a:spcPts val="0"/>
              </a:spcAft>
              <a:buClr>
                <a:schemeClr val="dk1"/>
              </a:buClr>
              <a:buSzPts val="1400"/>
              <a:buFont typeface="Roboto Condensed"/>
              <a:buNone/>
            </a:pPr>
            <a:r>
              <a:rPr b="0" i="0" lang="en-GB" sz="1400" u="none" cap="none" strike="noStrike">
                <a:solidFill>
                  <a:schemeClr val="dk1"/>
                </a:solidFill>
                <a:latin typeface="Roboto Condensed"/>
                <a:ea typeface="Roboto Condensed"/>
                <a:cs typeface="Roboto Condensed"/>
                <a:sym typeface="Roboto Condensed"/>
              </a:rPr>
              <a:t>Integration</a:t>
            </a:r>
            <a:endParaRPr b="0" i="0" sz="1400" u="none" cap="none" strike="noStrike">
              <a:solidFill>
                <a:schemeClr val="dk1"/>
              </a:solidFill>
              <a:latin typeface="Roboto Condensed"/>
              <a:ea typeface="Roboto Condensed"/>
              <a:cs typeface="Roboto Condensed"/>
              <a:sym typeface="Roboto Condensed"/>
            </a:endParaRPr>
          </a:p>
        </p:txBody>
      </p:sp>
      <p:sp>
        <p:nvSpPr>
          <p:cNvPr id="90" name="Google Shape;90;p1"/>
          <p:cNvSpPr/>
          <p:nvPr/>
        </p:nvSpPr>
        <p:spPr>
          <a:xfrm>
            <a:off x="7838075" y="5642743"/>
            <a:ext cx="900000" cy="219600"/>
          </a:xfrm>
          <a:prstGeom prst="rect">
            <a:avLst/>
          </a:prstGeom>
          <a:noFill/>
          <a:ln>
            <a:noFill/>
          </a:ln>
        </p:spPr>
        <p:txBody>
          <a:bodyPr anchorCtr="0" anchor="ctr" bIns="0" lIns="0" spcFirstLastPara="1" rIns="0" wrap="square" tIns="0">
            <a:spAutoFit/>
          </a:bodyPr>
          <a:lstStyle/>
          <a:p>
            <a:pPr indent="0" lvl="0" marL="0" marR="0" rtl="0" algn="ctr">
              <a:lnSpc>
                <a:spcPct val="128571"/>
              </a:lnSpc>
              <a:spcBef>
                <a:spcPts val="0"/>
              </a:spcBef>
              <a:spcAft>
                <a:spcPts val="0"/>
              </a:spcAft>
              <a:buClr>
                <a:schemeClr val="dk1"/>
              </a:buClr>
              <a:buSzPts val="1400"/>
              <a:buFont typeface="Roboto Condensed"/>
              <a:buNone/>
            </a:pPr>
            <a:r>
              <a:rPr b="0" i="0" lang="en-GB" sz="1400" u="none" cap="none" strike="noStrike">
                <a:solidFill>
                  <a:schemeClr val="dk1"/>
                </a:solidFill>
                <a:latin typeface="Roboto Condensed"/>
                <a:ea typeface="Roboto Condensed"/>
                <a:cs typeface="Roboto Condensed"/>
                <a:sym typeface="Roboto Condensed"/>
              </a:rPr>
              <a:t>Federation</a:t>
            </a:r>
            <a:endParaRPr b="0" i="0" sz="1400" u="none" cap="none" strike="noStrike">
              <a:solidFill>
                <a:schemeClr val="dk1"/>
              </a:solidFill>
              <a:latin typeface="Roboto Condensed"/>
              <a:ea typeface="Roboto Condensed"/>
              <a:cs typeface="Roboto Condensed"/>
              <a:sym typeface="Roboto Condensed"/>
            </a:endParaRPr>
          </a:p>
        </p:txBody>
      </p:sp>
      <p:sp>
        <p:nvSpPr>
          <p:cNvPr id="91" name="Google Shape;91;p1"/>
          <p:cNvSpPr/>
          <p:nvPr/>
        </p:nvSpPr>
        <p:spPr>
          <a:xfrm>
            <a:off x="6798088" y="3922755"/>
            <a:ext cx="900000" cy="448841"/>
          </a:xfrm>
          <a:prstGeom prst="rect">
            <a:avLst/>
          </a:prstGeom>
          <a:noFill/>
          <a:ln>
            <a:noFill/>
          </a:ln>
        </p:spPr>
        <p:txBody>
          <a:bodyPr anchorCtr="0" anchor="t" bIns="0" lIns="0" spcFirstLastPara="1" rIns="0" wrap="square" tIns="0">
            <a:spAutoFit/>
          </a:bodyPr>
          <a:lstStyle/>
          <a:p>
            <a:pPr indent="0" lvl="0" marL="0" marR="0" rtl="0" algn="ctr">
              <a:lnSpc>
                <a:spcPct val="128571"/>
              </a:lnSpc>
              <a:spcBef>
                <a:spcPts val="0"/>
              </a:spcBef>
              <a:spcAft>
                <a:spcPts val="0"/>
              </a:spcAft>
              <a:buClr>
                <a:schemeClr val="dk1"/>
              </a:buClr>
              <a:buSzPts val="1400"/>
              <a:buFont typeface="Roboto Condensed"/>
              <a:buNone/>
            </a:pPr>
            <a:r>
              <a:rPr b="0" i="0" lang="en-GB" sz="1400" u="none" cap="none" strike="noStrike">
                <a:solidFill>
                  <a:schemeClr val="dk1"/>
                </a:solidFill>
                <a:latin typeface="Roboto Condensed"/>
                <a:ea typeface="Roboto Condensed"/>
                <a:cs typeface="Roboto Condensed"/>
                <a:sym typeface="Roboto Condensed"/>
              </a:rPr>
              <a:t>Remote access</a:t>
            </a:r>
            <a:endParaRPr b="0" i="0" sz="1400" u="none" cap="none" strike="noStrike">
              <a:solidFill>
                <a:schemeClr val="dk1"/>
              </a:solidFill>
              <a:latin typeface="Roboto Condensed"/>
              <a:ea typeface="Roboto Condensed"/>
              <a:cs typeface="Roboto Condensed"/>
              <a:sym typeface="Roboto Condensed"/>
            </a:endParaRPr>
          </a:p>
        </p:txBody>
      </p:sp>
      <p:sp>
        <p:nvSpPr>
          <p:cNvPr id="92" name="Google Shape;92;p1"/>
          <p:cNvSpPr/>
          <p:nvPr/>
        </p:nvSpPr>
        <p:spPr>
          <a:xfrm>
            <a:off x="10539861" y="2310975"/>
            <a:ext cx="581891" cy="461665"/>
          </a:xfrm>
          <a:prstGeom prst="rect">
            <a:avLst/>
          </a:prstGeom>
          <a:noFill/>
          <a:ln>
            <a:noFill/>
          </a:ln>
        </p:spPr>
        <p:txBody>
          <a:bodyPr anchorCtr="0" anchor="ctr" bIns="0" lIns="0" spcFirstLastPara="1" rIns="0" wrap="square" tIns="0">
            <a:spAutoFit/>
          </a:bodyPr>
          <a:lstStyle/>
          <a:p>
            <a:pPr indent="0" lvl="0" marL="0" marR="0" rtl="0" algn="l">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EHR</a:t>
            </a:r>
            <a:br>
              <a:rPr b="0" i="0" lang="en-GB" sz="1600" u="none" cap="none" strike="noStrike">
                <a:solidFill>
                  <a:schemeClr val="dk1"/>
                </a:solidFill>
                <a:latin typeface="Roboto Condensed"/>
                <a:ea typeface="Roboto Condensed"/>
                <a:cs typeface="Roboto Condensed"/>
                <a:sym typeface="Roboto Condensed"/>
              </a:rPr>
            </a:br>
            <a:r>
              <a:rPr b="0" i="0" lang="en-GB" sz="1600" u="none" cap="none" strike="noStrike">
                <a:solidFill>
                  <a:schemeClr val="dk1"/>
                </a:solidFill>
                <a:latin typeface="Roboto Condensed"/>
                <a:ea typeface="Roboto Condensed"/>
                <a:cs typeface="Roboto Condensed"/>
                <a:sym typeface="Roboto Condensed"/>
              </a:rPr>
              <a:t>system</a:t>
            </a:r>
            <a:endParaRPr/>
          </a:p>
        </p:txBody>
      </p:sp>
      <p:sp>
        <p:nvSpPr>
          <p:cNvPr id="93" name="Google Shape;93;p1"/>
          <p:cNvSpPr/>
          <p:nvPr/>
        </p:nvSpPr>
        <p:spPr>
          <a:xfrm>
            <a:off x="10539861" y="3807160"/>
            <a:ext cx="812723" cy="692497"/>
          </a:xfrm>
          <a:prstGeom prst="rect">
            <a:avLst/>
          </a:prstGeom>
          <a:noFill/>
          <a:ln>
            <a:noFill/>
          </a:ln>
        </p:spPr>
        <p:txBody>
          <a:bodyPr anchorCtr="0" anchor="ctr" bIns="0" lIns="0" spcFirstLastPara="1" rIns="0" wrap="square" tIns="0">
            <a:spAutoFit/>
          </a:bodyPr>
          <a:lstStyle/>
          <a:p>
            <a:pPr indent="0" lvl="0" marL="0" marR="0" rtl="0" algn="l">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Patient-</a:t>
            </a:r>
            <a:br>
              <a:rPr b="0" i="0" lang="en-GB" sz="1600" u="none" cap="none" strike="noStrike">
                <a:solidFill>
                  <a:schemeClr val="dk1"/>
                </a:solidFill>
                <a:latin typeface="Roboto Condensed"/>
                <a:ea typeface="Roboto Condensed"/>
                <a:cs typeface="Roboto Condensed"/>
                <a:sym typeface="Roboto Condensed"/>
              </a:rPr>
            </a:br>
            <a:r>
              <a:rPr b="0" i="0" lang="en-GB" sz="1600" u="none" cap="none" strike="noStrike">
                <a:solidFill>
                  <a:schemeClr val="dk1"/>
                </a:solidFill>
                <a:latin typeface="Roboto Condensed"/>
                <a:ea typeface="Roboto Condensed"/>
                <a:cs typeface="Roboto Condensed"/>
                <a:sym typeface="Roboto Condensed"/>
              </a:rPr>
              <a:t>generated</a:t>
            </a:r>
            <a:br>
              <a:rPr b="0" i="0" lang="en-GB" sz="1600" u="none" cap="none" strike="noStrike">
                <a:solidFill>
                  <a:schemeClr val="dk1"/>
                </a:solidFill>
                <a:latin typeface="Roboto Condensed"/>
                <a:ea typeface="Roboto Condensed"/>
                <a:cs typeface="Roboto Condensed"/>
                <a:sym typeface="Roboto Condensed"/>
              </a:rPr>
            </a:br>
            <a:r>
              <a:rPr b="0" i="0" lang="en-GB" sz="1600" u="none" cap="none" strike="noStrike">
                <a:solidFill>
                  <a:schemeClr val="dk1"/>
                </a:solidFill>
                <a:latin typeface="Roboto Condensed"/>
                <a:ea typeface="Roboto Condensed"/>
                <a:cs typeface="Roboto Condensed"/>
                <a:sym typeface="Roboto Condensed"/>
              </a:rPr>
              <a:t>data</a:t>
            </a:r>
            <a:endParaRPr/>
          </a:p>
        </p:txBody>
      </p:sp>
      <p:sp>
        <p:nvSpPr>
          <p:cNvPr id="94" name="Google Shape;94;p1"/>
          <p:cNvSpPr/>
          <p:nvPr/>
        </p:nvSpPr>
        <p:spPr>
          <a:xfrm>
            <a:off x="10539861" y="5534177"/>
            <a:ext cx="639599" cy="461665"/>
          </a:xfrm>
          <a:prstGeom prst="rect">
            <a:avLst/>
          </a:prstGeom>
          <a:noFill/>
          <a:ln>
            <a:noFill/>
          </a:ln>
        </p:spPr>
        <p:txBody>
          <a:bodyPr anchorCtr="0" anchor="ctr" bIns="0" lIns="0" spcFirstLastPara="1" rIns="0" wrap="square" tIns="0">
            <a:spAutoFit/>
          </a:bodyPr>
          <a:lstStyle/>
          <a:p>
            <a:pPr indent="0" lvl="0" marL="0" marR="0" rtl="0" algn="l">
              <a:lnSpc>
                <a:spcPct val="112500"/>
              </a:lnSpc>
              <a:spcBef>
                <a:spcPts val="0"/>
              </a:spcBef>
              <a:spcAft>
                <a:spcPts val="0"/>
              </a:spcAft>
              <a:buNone/>
            </a:pPr>
            <a:r>
              <a:rPr b="0" i="0" lang="en-GB" sz="1600" u="none" cap="none" strike="noStrike">
                <a:solidFill>
                  <a:schemeClr val="dk1"/>
                </a:solidFill>
                <a:latin typeface="Roboto Condensed"/>
                <a:ea typeface="Roboto Condensed"/>
                <a:cs typeface="Roboto Condensed"/>
                <a:sym typeface="Roboto Condensed"/>
              </a:rPr>
              <a:t>Disease</a:t>
            </a:r>
            <a:br>
              <a:rPr b="0" i="0" lang="en-GB" sz="1600" u="none" cap="none" strike="noStrike">
                <a:solidFill>
                  <a:schemeClr val="dk1"/>
                </a:solidFill>
                <a:latin typeface="Roboto Condensed"/>
                <a:ea typeface="Roboto Condensed"/>
                <a:cs typeface="Roboto Condensed"/>
                <a:sym typeface="Roboto Condensed"/>
              </a:rPr>
            </a:br>
            <a:r>
              <a:rPr b="0" i="0" lang="en-GB" sz="1600" u="none" cap="none" strike="noStrike">
                <a:solidFill>
                  <a:schemeClr val="dk1"/>
                </a:solidFill>
                <a:latin typeface="Roboto Condensed"/>
                <a:ea typeface="Roboto Condensed"/>
                <a:cs typeface="Roboto Condensed"/>
                <a:sym typeface="Roboto Condensed"/>
              </a:rPr>
              <a:t>registry</a:t>
            </a:r>
            <a:endParaRPr/>
          </a:p>
        </p:txBody>
      </p:sp>
      <p:sp>
        <p:nvSpPr>
          <p:cNvPr id="95" name="Google Shape;95;p1"/>
          <p:cNvSpPr/>
          <p:nvPr/>
        </p:nvSpPr>
        <p:spPr>
          <a:xfrm>
            <a:off x="3603481" y="5777666"/>
            <a:ext cx="3068583" cy="679673"/>
          </a:xfrm>
          <a:prstGeom prst="rect">
            <a:avLst/>
          </a:prstGeom>
          <a:noFill/>
          <a:ln>
            <a:noFill/>
          </a:ln>
        </p:spPr>
        <p:txBody>
          <a:bodyPr anchorCtr="0" anchor="t" bIns="0" lIns="0" spcFirstLastPara="1" rIns="0" wrap="square" tIns="0">
            <a:spAutoFit/>
          </a:bodyPr>
          <a:lstStyle/>
          <a:p>
            <a:pPr indent="0" lvl="0" marL="0" marR="0" rtl="0" algn="ctr">
              <a:lnSpc>
                <a:spcPct val="128571"/>
              </a:lnSpc>
              <a:spcBef>
                <a:spcPts val="0"/>
              </a:spcBef>
              <a:spcAft>
                <a:spcPts val="0"/>
              </a:spcAft>
              <a:buNone/>
            </a:pPr>
            <a:r>
              <a:rPr b="0" i="0" lang="en-GB" sz="1400" u="none" cap="none" strike="noStrike">
                <a:solidFill>
                  <a:schemeClr val="dk1"/>
                </a:solidFill>
                <a:latin typeface="Roboto Condensed"/>
                <a:ea typeface="Roboto Condensed"/>
                <a:cs typeface="Roboto Condensed"/>
                <a:sym typeface="Roboto Condensed"/>
              </a:rPr>
              <a:t>Observatories will initially collect outcomes</a:t>
            </a:r>
            <a:br>
              <a:rPr b="0" i="0" lang="en-GB" sz="1400" u="none" cap="none" strike="noStrike">
                <a:solidFill>
                  <a:schemeClr val="dk1"/>
                </a:solidFill>
                <a:latin typeface="Roboto Condensed"/>
                <a:ea typeface="Roboto Condensed"/>
                <a:cs typeface="Roboto Condensed"/>
                <a:sym typeface="Roboto Condensed"/>
              </a:rPr>
            </a:br>
            <a:r>
              <a:rPr b="0" i="0" lang="en-GB" sz="1400" u="none" cap="none" strike="noStrike">
                <a:solidFill>
                  <a:schemeClr val="dk1"/>
                </a:solidFill>
                <a:latin typeface="Roboto Condensed"/>
                <a:ea typeface="Roboto Condensed"/>
                <a:cs typeface="Roboto Condensed"/>
                <a:sym typeface="Roboto Condensed"/>
              </a:rPr>
              <a:t>for three diseases:</a:t>
            </a:r>
            <a:endParaRPr/>
          </a:p>
          <a:p>
            <a:pPr indent="0" lvl="0" marL="0" marR="0" rtl="0" algn="ctr">
              <a:lnSpc>
                <a:spcPct val="128571"/>
              </a:lnSpc>
              <a:spcBef>
                <a:spcPts val="0"/>
              </a:spcBef>
              <a:spcAft>
                <a:spcPts val="0"/>
              </a:spcAft>
              <a:buNone/>
            </a:pPr>
            <a:r>
              <a:rPr b="0" i="0" lang="en-GB" sz="1400" u="none" cap="none" strike="noStrike">
                <a:solidFill>
                  <a:schemeClr val="dk1"/>
                </a:solidFill>
                <a:latin typeface="Roboto Condensed"/>
                <a:ea typeface="Roboto Condensed"/>
                <a:cs typeface="Roboto Condensed"/>
                <a:sym typeface="Roboto Condensed"/>
              </a:rPr>
              <a:t>Diabetes · IBD · Cancer</a:t>
            </a:r>
            <a:endParaRPr/>
          </a:p>
        </p:txBody>
      </p:sp>
      <p:sp>
        <p:nvSpPr>
          <p:cNvPr id="96" name="Google Shape;96;p1"/>
          <p:cNvSpPr/>
          <p:nvPr/>
        </p:nvSpPr>
        <p:spPr>
          <a:xfrm>
            <a:off x="2183393" y="1834140"/>
            <a:ext cx="695202" cy="695202"/>
          </a:xfrm>
          <a:prstGeom prst="ellipse">
            <a:avLst/>
          </a:prstGeom>
          <a:solidFill>
            <a:schemeClr val="dk1"/>
          </a:solidFill>
          <a:ln>
            <a:noFill/>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97" name="Google Shape;97;p1"/>
          <p:cNvSpPr/>
          <p:nvPr/>
        </p:nvSpPr>
        <p:spPr>
          <a:xfrm>
            <a:off x="2183393" y="2620314"/>
            <a:ext cx="695202" cy="695202"/>
          </a:xfrm>
          <a:prstGeom prst="ellipse">
            <a:avLst/>
          </a:prstGeom>
          <a:solidFill>
            <a:schemeClr val="dk1"/>
          </a:solidFill>
          <a:ln>
            <a:noFill/>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98" name="Google Shape;98;p1"/>
          <p:cNvSpPr/>
          <p:nvPr/>
        </p:nvSpPr>
        <p:spPr>
          <a:xfrm>
            <a:off x="2183393" y="3406488"/>
            <a:ext cx="695202" cy="695202"/>
          </a:xfrm>
          <a:prstGeom prst="ellipse">
            <a:avLst/>
          </a:prstGeom>
          <a:solidFill>
            <a:schemeClr val="dk1"/>
          </a:solidFill>
          <a:ln>
            <a:noFill/>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99" name="Google Shape;99;p1"/>
          <p:cNvSpPr/>
          <p:nvPr/>
        </p:nvSpPr>
        <p:spPr>
          <a:xfrm>
            <a:off x="2183393" y="4192662"/>
            <a:ext cx="695202" cy="695202"/>
          </a:xfrm>
          <a:prstGeom prst="ellipse">
            <a:avLst/>
          </a:prstGeom>
          <a:solidFill>
            <a:schemeClr val="dk1"/>
          </a:solidFill>
          <a:ln>
            <a:noFill/>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100" name="Google Shape;100;p1"/>
          <p:cNvSpPr/>
          <p:nvPr/>
        </p:nvSpPr>
        <p:spPr>
          <a:xfrm>
            <a:off x="2183393" y="4978836"/>
            <a:ext cx="695202" cy="695202"/>
          </a:xfrm>
          <a:prstGeom prst="ellipse">
            <a:avLst/>
          </a:prstGeom>
          <a:solidFill>
            <a:schemeClr val="dk1"/>
          </a:solidFill>
          <a:ln>
            <a:noFill/>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101" name="Google Shape;101;p1"/>
          <p:cNvSpPr/>
          <p:nvPr/>
        </p:nvSpPr>
        <p:spPr>
          <a:xfrm>
            <a:off x="2183393" y="5765009"/>
            <a:ext cx="695202" cy="695202"/>
          </a:xfrm>
          <a:prstGeom prst="ellipse">
            <a:avLst/>
          </a:prstGeom>
          <a:solidFill>
            <a:schemeClr val="dk1"/>
          </a:solidFill>
          <a:ln>
            <a:noFill/>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pic>
        <p:nvPicPr>
          <p:cNvPr descr="Court" id="102" name="Google Shape;102;p1"/>
          <p:cNvPicPr preferRelativeResize="0"/>
          <p:nvPr/>
        </p:nvPicPr>
        <p:blipFill rotWithShape="1">
          <a:blip r:embed="rId3">
            <a:alphaModFix/>
          </a:blip>
          <a:srcRect b="0" l="0" r="0" t="0"/>
          <a:stretch/>
        </p:blipFill>
        <p:spPr>
          <a:xfrm>
            <a:off x="2332994" y="1952880"/>
            <a:ext cx="396000" cy="396000"/>
          </a:xfrm>
          <a:prstGeom prst="rect">
            <a:avLst/>
          </a:prstGeom>
          <a:noFill/>
          <a:ln>
            <a:noFill/>
          </a:ln>
        </p:spPr>
      </p:pic>
      <p:pic>
        <p:nvPicPr>
          <p:cNvPr descr="Stethoscope" id="103" name="Google Shape;103;p1"/>
          <p:cNvPicPr preferRelativeResize="0"/>
          <p:nvPr/>
        </p:nvPicPr>
        <p:blipFill rotWithShape="1">
          <a:blip r:embed="rId4">
            <a:alphaModFix/>
          </a:blip>
          <a:srcRect b="0" l="0" r="0" t="0"/>
          <a:stretch/>
        </p:blipFill>
        <p:spPr>
          <a:xfrm>
            <a:off x="2332994" y="2769915"/>
            <a:ext cx="396000" cy="396000"/>
          </a:xfrm>
          <a:prstGeom prst="rect">
            <a:avLst/>
          </a:prstGeom>
          <a:noFill/>
          <a:ln>
            <a:noFill/>
          </a:ln>
        </p:spPr>
      </p:pic>
      <p:pic>
        <p:nvPicPr>
          <p:cNvPr descr="Meeting" id="104" name="Google Shape;104;p1"/>
          <p:cNvPicPr preferRelativeResize="0"/>
          <p:nvPr/>
        </p:nvPicPr>
        <p:blipFill rotWithShape="1">
          <a:blip r:embed="rId5">
            <a:alphaModFix/>
          </a:blip>
          <a:srcRect b="0" l="0" r="0" t="0"/>
          <a:stretch/>
        </p:blipFill>
        <p:spPr>
          <a:xfrm>
            <a:off x="2332994" y="3556089"/>
            <a:ext cx="396000" cy="396000"/>
          </a:xfrm>
          <a:prstGeom prst="rect">
            <a:avLst/>
          </a:prstGeom>
          <a:noFill/>
          <a:ln>
            <a:noFill/>
          </a:ln>
        </p:spPr>
      </p:pic>
      <p:pic>
        <p:nvPicPr>
          <p:cNvPr descr="Gavel" id="105" name="Google Shape;105;p1"/>
          <p:cNvPicPr preferRelativeResize="0"/>
          <p:nvPr/>
        </p:nvPicPr>
        <p:blipFill rotWithShape="1">
          <a:blip r:embed="rId6">
            <a:alphaModFix/>
          </a:blip>
          <a:srcRect b="0" l="0" r="0" t="0"/>
          <a:stretch/>
        </p:blipFill>
        <p:spPr>
          <a:xfrm>
            <a:off x="2332994" y="4342263"/>
            <a:ext cx="396000" cy="396000"/>
          </a:xfrm>
          <a:prstGeom prst="rect">
            <a:avLst/>
          </a:prstGeom>
          <a:noFill/>
          <a:ln>
            <a:noFill/>
          </a:ln>
        </p:spPr>
      </p:pic>
      <p:pic>
        <p:nvPicPr>
          <p:cNvPr descr="Flask" id="106" name="Google Shape;106;p1"/>
          <p:cNvPicPr preferRelativeResize="0"/>
          <p:nvPr/>
        </p:nvPicPr>
        <p:blipFill rotWithShape="1">
          <a:blip r:embed="rId7">
            <a:alphaModFix/>
          </a:blip>
          <a:srcRect b="0" l="0" r="0" t="0"/>
          <a:stretch/>
        </p:blipFill>
        <p:spPr>
          <a:xfrm>
            <a:off x="2332994" y="5128437"/>
            <a:ext cx="396000" cy="396000"/>
          </a:xfrm>
          <a:prstGeom prst="rect">
            <a:avLst/>
          </a:prstGeom>
          <a:noFill/>
          <a:ln>
            <a:noFill/>
          </a:ln>
        </p:spPr>
      </p:pic>
      <p:grpSp>
        <p:nvGrpSpPr>
          <p:cNvPr id="107" name="Google Shape;107;p1"/>
          <p:cNvGrpSpPr/>
          <p:nvPr/>
        </p:nvGrpSpPr>
        <p:grpSpPr>
          <a:xfrm>
            <a:off x="2251815" y="5940687"/>
            <a:ext cx="572852" cy="343846"/>
            <a:chOff x="2063552" y="5935805"/>
            <a:chExt cx="639179" cy="383658"/>
          </a:xfrm>
        </p:grpSpPr>
        <p:pic>
          <p:nvPicPr>
            <p:cNvPr descr="DNA" id="108" name="Google Shape;108;p1"/>
            <p:cNvPicPr preferRelativeResize="0"/>
            <p:nvPr/>
          </p:nvPicPr>
          <p:blipFill rotWithShape="1">
            <a:blip r:embed="rId8">
              <a:alphaModFix/>
            </a:blip>
            <a:srcRect b="0" l="0" r="0" t="0"/>
            <a:stretch/>
          </p:blipFill>
          <p:spPr>
            <a:xfrm>
              <a:off x="2063552" y="5935805"/>
              <a:ext cx="360000" cy="360000"/>
            </a:xfrm>
            <a:prstGeom prst="rect">
              <a:avLst/>
            </a:prstGeom>
            <a:noFill/>
            <a:ln>
              <a:noFill/>
            </a:ln>
          </p:spPr>
        </p:pic>
        <p:pic>
          <p:nvPicPr>
            <p:cNvPr descr="Medicine" id="109" name="Google Shape;109;p1"/>
            <p:cNvPicPr preferRelativeResize="0"/>
            <p:nvPr/>
          </p:nvPicPr>
          <p:blipFill rotWithShape="1">
            <a:blip r:embed="rId9">
              <a:alphaModFix/>
            </a:blip>
            <a:srcRect b="0" l="0" r="0" t="0"/>
            <a:stretch/>
          </p:blipFill>
          <p:spPr>
            <a:xfrm>
              <a:off x="2342731" y="5959463"/>
              <a:ext cx="360000" cy="360000"/>
            </a:xfrm>
            <a:prstGeom prst="rect">
              <a:avLst/>
            </a:prstGeom>
            <a:noFill/>
            <a:ln>
              <a:noFill/>
            </a:ln>
          </p:spPr>
        </p:pic>
      </p:grpSp>
      <p:cxnSp>
        <p:nvCxnSpPr>
          <p:cNvPr id="110" name="Google Shape;110;p1"/>
          <p:cNvCxnSpPr>
            <a:endCxn id="80" idx="2"/>
          </p:cNvCxnSpPr>
          <p:nvPr/>
        </p:nvCxnSpPr>
        <p:spPr>
          <a:xfrm>
            <a:off x="2853443" y="4147176"/>
            <a:ext cx="900000" cy="0"/>
          </a:xfrm>
          <a:prstGeom prst="straightConnector1">
            <a:avLst/>
          </a:prstGeom>
          <a:noFill/>
          <a:ln cap="flat" cmpd="sng" w="19050">
            <a:solidFill>
              <a:schemeClr val="accent1"/>
            </a:solidFill>
            <a:prstDash val="solid"/>
            <a:miter lim="800000"/>
            <a:headEnd len="lg" w="lg" type="triangle"/>
            <a:tailEnd len="lg" w="lg" type="triangle"/>
          </a:ln>
        </p:spPr>
      </p:cxnSp>
      <p:pic>
        <p:nvPicPr>
          <p:cNvPr descr="Database" id="111" name="Google Shape;111;p1"/>
          <p:cNvPicPr preferRelativeResize="0"/>
          <p:nvPr/>
        </p:nvPicPr>
        <p:blipFill rotWithShape="1">
          <a:blip r:embed="rId10">
            <a:alphaModFix/>
          </a:blip>
          <a:srcRect b="0" l="0" r="0" t="0"/>
          <a:stretch/>
        </p:blipFill>
        <p:spPr>
          <a:xfrm>
            <a:off x="4680572" y="2971800"/>
            <a:ext cx="914400" cy="914400"/>
          </a:xfrm>
          <a:prstGeom prst="rect">
            <a:avLst/>
          </a:prstGeom>
          <a:noFill/>
          <a:ln>
            <a:noFill/>
          </a:ln>
        </p:spPr>
      </p:pic>
      <p:sp>
        <p:nvSpPr>
          <p:cNvPr id="112" name="Google Shape;112;p1"/>
          <p:cNvSpPr/>
          <p:nvPr/>
        </p:nvSpPr>
        <p:spPr>
          <a:xfrm>
            <a:off x="2971895" y="1834140"/>
            <a:ext cx="113043" cy="4626071"/>
          </a:xfrm>
          <a:prstGeom prst="rightBracket">
            <a:avLst>
              <a:gd fmla="val 8333"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3" name="Google Shape;113;p1"/>
          <p:cNvSpPr/>
          <p:nvPr/>
        </p:nvSpPr>
        <p:spPr>
          <a:xfrm>
            <a:off x="8889574" y="1821807"/>
            <a:ext cx="1440000" cy="1440000"/>
          </a:xfrm>
          <a:prstGeom prst="ellipse">
            <a:avLst/>
          </a:prstGeom>
          <a:solidFill>
            <a:schemeClr val="lt1"/>
          </a:solidFill>
          <a:ln cap="flat" cmpd="sng" w="76200">
            <a:solidFill>
              <a:schemeClr val="accent2"/>
            </a:solidFill>
            <a:prstDash val="solid"/>
            <a:round/>
            <a:headEnd len="sm" w="sm" type="none"/>
            <a:tailEnd len="sm" w="sm" type="none"/>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114" name="Google Shape;114;p1"/>
          <p:cNvSpPr/>
          <p:nvPr/>
        </p:nvSpPr>
        <p:spPr>
          <a:xfrm>
            <a:off x="8889574" y="3433408"/>
            <a:ext cx="1440000" cy="1440000"/>
          </a:xfrm>
          <a:prstGeom prst="ellipse">
            <a:avLst/>
          </a:prstGeom>
          <a:solidFill>
            <a:schemeClr val="lt1"/>
          </a:solidFill>
          <a:ln cap="flat" cmpd="sng" w="76200">
            <a:solidFill>
              <a:schemeClr val="accent2"/>
            </a:solidFill>
            <a:prstDash val="solid"/>
            <a:round/>
            <a:headEnd len="sm" w="sm" type="none"/>
            <a:tailEnd len="sm" w="sm" type="none"/>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sp>
        <p:nvSpPr>
          <p:cNvPr id="115" name="Google Shape;115;p1"/>
          <p:cNvSpPr/>
          <p:nvPr/>
        </p:nvSpPr>
        <p:spPr>
          <a:xfrm>
            <a:off x="8889574" y="5045009"/>
            <a:ext cx="1440000" cy="1440000"/>
          </a:xfrm>
          <a:prstGeom prst="ellipse">
            <a:avLst/>
          </a:prstGeom>
          <a:solidFill>
            <a:schemeClr val="lt1"/>
          </a:solidFill>
          <a:ln cap="flat" cmpd="sng" w="76200">
            <a:solidFill>
              <a:schemeClr val="accent2"/>
            </a:solidFill>
            <a:prstDash val="solid"/>
            <a:round/>
            <a:headEnd len="sm" w="sm" type="none"/>
            <a:tailEnd len="sm" w="sm" type="none"/>
          </a:ln>
        </p:spPr>
        <p:txBody>
          <a:bodyPr anchorCtr="0" anchor="ctr" bIns="0" lIns="0" spcFirstLastPara="1" rIns="0" wrap="square" tIns="0">
            <a:spAutoFit/>
          </a:bodyPr>
          <a:lstStyle/>
          <a:p>
            <a:pPr indent="0" lvl="0" marL="0" marR="0" rtl="0" algn="l">
              <a:lnSpc>
                <a:spcPct val="155555"/>
              </a:lnSpc>
              <a:spcBef>
                <a:spcPts val="0"/>
              </a:spcBef>
              <a:spcAft>
                <a:spcPts val="0"/>
              </a:spcAft>
              <a:buNone/>
            </a:pPr>
            <a:r>
              <a:t/>
            </a:r>
            <a:endParaRPr b="0" i="0" sz="1800" u="none" cap="none" strike="noStrike">
              <a:solidFill>
                <a:schemeClr val="accent1"/>
              </a:solidFill>
              <a:latin typeface="Roboto Condensed"/>
              <a:ea typeface="Roboto Condensed"/>
              <a:cs typeface="Roboto Condensed"/>
              <a:sym typeface="Roboto Condensed"/>
            </a:endParaRPr>
          </a:p>
        </p:txBody>
      </p:sp>
      <p:cxnSp>
        <p:nvCxnSpPr>
          <p:cNvPr id="116" name="Google Shape;116;p1"/>
          <p:cNvCxnSpPr>
            <a:stCxn id="80" idx="6"/>
          </p:cNvCxnSpPr>
          <p:nvPr/>
        </p:nvCxnSpPr>
        <p:spPr>
          <a:xfrm>
            <a:off x="6522102" y="4147176"/>
            <a:ext cx="366000" cy="0"/>
          </a:xfrm>
          <a:prstGeom prst="straightConnector1">
            <a:avLst/>
          </a:prstGeom>
          <a:noFill/>
          <a:ln cap="flat" cmpd="sng" w="19050">
            <a:solidFill>
              <a:schemeClr val="accent1"/>
            </a:solidFill>
            <a:prstDash val="dot"/>
            <a:miter lim="800000"/>
            <a:headEnd len="lg" w="lg" type="triangle"/>
            <a:tailEnd len="sm" w="sm" type="none"/>
          </a:ln>
        </p:spPr>
      </p:cxnSp>
      <p:sp>
        <p:nvSpPr>
          <p:cNvPr id="117" name="Google Shape;117;p1"/>
          <p:cNvSpPr/>
          <p:nvPr/>
        </p:nvSpPr>
        <p:spPr>
          <a:xfrm rot="10800000">
            <a:off x="7711149" y="2527175"/>
            <a:ext cx="113043" cy="3240000"/>
          </a:xfrm>
          <a:prstGeom prst="rightBracket">
            <a:avLst>
              <a:gd fmla="val 8333"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8" name="Google Shape;118;p1"/>
          <p:cNvSpPr/>
          <p:nvPr/>
        </p:nvSpPr>
        <p:spPr>
          <a:xfrm>
            <a:off x="9084437" y="2780928"/>
            <a:ext cx="1080000" cy="230832"/>
          </a:xfrm>
          <a:prstGeom prst="rect">
            <a:avLst/>
          </a:prstGeom>
          <a:noFill/>
          <a:ln>
            <a:noFill/>
          </a:ln>
        </p:spPr>
        <p:txBody>
          <a:bodyPr anchorCtr="0" anchor="ctr" bIns="0" lIns="0" spcFirstLastPara="1" rIns="0" wrap="square" tIns="0">
            <a:spAutoFit/>
          </a:bodyPr>
          <a:lstStyle/>
          <a:p>
            <a:pPr indent="0" lvl="0" marL="0" marR="0" rtl="0" algn="ctr">
              <a:lnSpc>
                <a:spcPct val="112500"/>
              </a:lnSpc>
              <a:spcBef>
                <a:spcPts val="0"/>
              </a:spcBef>
              <a:spcAft>
                <a:spcPts val="0"/>
              </a:spcAft>
              <a:buNone/>
            </a:pPr>
            <a:r>
              <a:rPr b="1" i="0" lang="en-GB" sz="1600" u="none" cap="none" strike="noStrike">
                <a:solidFill>
                  <a:schemeClr val="accent2"/>
                </a:solidFill>
                <a:latin typeface="Roboto Condensed"/>
                <a:ea typeface="Roboto Condensed"/>
                <a:cs typeface="Roboto Condensed"/>
                <a:sym typeface="Roboto Condensed"/>
              </a:rPr>
              <a:t>Providers</a:t>
            </a:r>
            <a:endParaRPr/>
          </a:p>
        </p:txBody>
      </p:sp>
      <p:sp>
        <p:nvSpPr>
          <p:cNvPr id="119" name="Google Shape;119;p1"/>
          <p:cNvSpPr/>
          <p:nvPr/>
        </p:nvSpPr>
        <p:spPr>
          <a:xfrm>
            <a:off x="9084437" y="4448795"/>
            <a:ext cx="1080000" cy="230832"/>
          </a:xfrm>
          <a:prstGeom prst="rect">
            <a:avLst/>
          </a:prstGeom>
          <a:noFill/>
          <a:ln>
            <a:noFill/>
          </a:ln>
        </p:spPr>
        <p:txBody>
          <a:bodyPr anchorCtr="0" anchor="ctr" bIns="0" lIns="0" spcFirstLastPara="1" rIns="0" wrap="square" tIns="0">
            <a:spAutoFit/>
          </a:bodyPr>
          <a:lstStyle/>
          <a:p>
            <a:pPr indent="0" lvl="0" marL="0" marR="0" rtl="0" algn="ctr">
              <a:lnSpc>
                <a:spcPct val="112500"/>
              </a:lnSpc>
              <a:spcBef>
                <a:spcPts val="0"/>
              </a:spcBef>
              <a:spcAft>
                <a:spcPts val="0"/>
              </a:spcAft>
              <a:buNone/>
            </a:pPr>
            <a:r>
              <a:rPr b="1" i="0" lang="en-GB" sz="1600" u="none" cap="none" strike="noStrike">
                <a:solidFill>
                  <a:schemeClr val="accent2"/>
                </a:solidFill>
                <a:latin typeface="Roboto Condensed"/>
                <a:ea typeface="Roboto Condensed"/>
                <a:cs typeface="Roboto Condensed"/>
                <a:sym typeface="Roboto Condensed"/>
              </a:rPr>
              <a:t>Patients</a:t>
            </a:r>
            <a:endParaRPr/>
          </a:p>
        </p:txBody>
      </p:sp>
      <p:sp>
        <p:nvSpPr>
          <p:cNvPr id="120" name="Google Shape;120;p1"/>
          <p:cNvSpPr/>
          <p:nvPr/>
        </p:nvSpPr>
        <p:spPr>
          <a:xfrm>
            <a:off x="9084437" y="5867006"/>
            <a:ext cx="1080000" cy="461665"/>
          </a:xfrm>
          <a:prstGeom prst="rect">
            <a:avLst/>
          </a:prstGeom>
          <a:noFill/>
          <a:ln>
            <a:noFill/>
          </a:ln>
        </p:spPr>
        <p:txBody>
          <a:bodyPr anchorCtr="0" anchor="ctr" bIns="0" lIns="0" spcFirstLastPara="1" rIns="0" wrap="square" tIns="0">
            <a:spAutoFit/>
          </a:bodyPr>
          <a:lstStyle/>
          <a:p>
            <a:pPr indent="0" lvl="0" marL="0" marR="0" rtl="0" algn="ctr">
              <a:lnSpc>
                <a:spcPct val="112500"/>
              </a:lnSpc>
              <a:spcBef>
                <a:spcPts val="0"/>
              </a:spcBef>
              <a:spcAft>
                <a:spcPts val="0"/>
              </a:spcAft>
              <a:buNone/>
            </a:pPr>
            <a:r>
              <a:rPr b="1" i="0" lang="en-GB" sz="1600" u="none" cap="none" strike="noStrike">
                <a:solidFill>
                  <a:schemeClr val="accent2"/>
                </a:solidFill>
                <a:latin typeface="Roboto Condensed"/>
                <a:ea typeface="Roboto Condensed"/>
                <a:cs typeface="Roboto Condensed"/>
                <a:sym typeface="Roboto Condensed"/>
              </a:rPr>
              <a:t>Additional sources</a:t>
            </a:r>
            <a:endParaRPr/>
          </a:p>
        </p:txBody>
      </p:sp>
      <p:pic>
        <p:nvPicPr>
          <p:cNvPr descr="Single gear" id="121" name="Google Shape;121;p1"/>
          <p:cNvPicPr preferRelativeResize="0"/>
          <p:nvPr/>
        </p:nvPicPr>
        <p:blipFill rotWithShape="1">
          <a:blip r:embed="rId11">
            <a:alphaModFix/>
          </a:blip>
          <a:srcRect b="0" l="0" r="0" t="0"/>
          <a:stretch/>
        </p:blipFill>
        <p:spPr>
          <a:xfrm>
            <a:off x="9249574" y="5157272"/>
            <a:ext cx="720000" cy="720000"/>
          </a:xfrm>
          <a:prstGeom prst="rect">
            <a:avLst/>
          </a:prstGeom>
          <a:noFill/>
          <a:ln>
            <a:noFill/>
          </a:ln>
        </p:spPr>
      </p:pic>
      <p:pic>
        <p:nvPicPr>
          <p:cNvPr descr="Smart Phone" id="122" name="Google Shape;122;p1"/>
          <p:cNvPicPr preferRelativeResize="0"/>
          <p:nvPr/>
        </p:nvPicPr>
        <p:blipFill rotWithShape="1">
          <a:blip r:embed="rId12">
            <a:alphaModFix/>
          </a:blip>
          <a:srcRect b="0" l="0" r="0" t="0"/>
          <a:stretch/>
        </p:blipFill>
        <p:spPr>
          <a:xfrm>
            <a:off x="9249574" y="3645104"/>
            <a:ext cx="720000" cy="720000"/>
          </a:xfrm>
          <a:prstGeom prst="rect">
            <a:avLst/>
          </a:prstGeom>
          <a:noFill/>
          <a:ln>
            <a:noFill/>
          </a:ln>
        </p:spPr>
      </p:pic>
      <p:pic>
        <p:nvPicPr>
          <p:cNvPr descr="Open folder" id="123" name="Google Shape;123;p1"/>
          <p:cNvPicPr preferRelativeResize="0"/>
          <p:nvPr/>
        </p:nvPicPr>
        <p:blipFill rotWithShape="1">
          <a:blip r:embed="rId13">
            <a:alphaModFix/>
          </a:blip>
          <a:srcRect b="0" l="0" r="0" t="0"/>
          <a:stretch/>
        </p:blipFill>
        <p:spPr>
          <a:xfrm>
            <a:off x="9264437" y="2016677"/>
            <a:ext cx="720000" cy="720000"/>
          </a:xfrm>
          <a:prstGeom prst="rect">
            <a:avLst/>
          </a:prstGeom>
          <a:noFill/>
          <a:ln>
            <a:noFill/>
          </a:ln>
        </p:spPr>
      </p:pic>
      <p:cxnSp>
        <p:nvCxnSpPr>
          <p:cNvPr id="124" name="Google Shape;124;p1"/>
          <p:cNvCxnSpPr/>
          <p:nvPr/>
        </p:nvCxnSpPr>
        <p:spPr>
          <a:xfrm rot="10800000">
            <a:off x="7608168" y="4147175"/>
            <a:ext cx="1178425" cy="6233"/>
          </a:xfrm>
          <a:prstGeom prst="straightConnector1">
            <a:avLst/>
          </a:prstGeom>
          <a:noFill/>
          <a:ln cap="flat" cmpd="sng" w="19050">
            <a:solidFill>
              <a:schemeClr val="accent1"/>
            </a:solidFill>
            <a:prstDash val="dot"/>
            <a:miter lim="800000"/>
            <a:headEnd len="lg" w="lg" type="triangle"/>
            <a:tailEnd len="sm" w="sm" type="none"/>
          </a:ln>
        </p:spPr>
      </p:cxnSp>
      <p:sp>
        <p:nvSpPr>
          <p:cNvPr id="125" name="Google Shape;125;p1"/>
          <p:cNvSpPr txBox="1"/>
          <p:nvPr/>
        </p:nvSpPr>
        <p:spPr>
          <a:xfrm>
            <a:off x="8116660" y="6488668"/>
            <a:ext cx="37913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www.health-outcomes-observatory.eu</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type="title"/>
          </p:nvPr>
        </p:nvSpPr>
        <p:spPr>
          <a:xfrm>
            <a:off x="2207569" y="515219"/>
            <a:ext cx="8928745" cy="720055"/>
          </a:xfrm>
          <a:prstGeom prst="rect">
            <a:avLst/>
          </a:prstGeom>
          <a:noFill/>
          <a:ln>
            <a:noFill/>
          </a:ln>
        </p:spPr>
        <p:txBody>
          <a:bodyPr anchorCtr="0" anchor="ctr"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Roboto Condensed"/>
              <a:buNone/>
            </a:pPr>
            <a:r>
              <a:rPr lang="en-GB"/>
              <a:t>A European initiative of </a:t>
            </a:r>
            <a:br>
              <a:rPr lang="en-GB"/>
            </a:br>
            <a:r>
              <a:rPr lang="en-GB"/>
              <a:t>public-private-partners </a:t>
            </a:r>
            <a:br>
              <a:rPr lang="en-GB"/>
            </a:br>
            <a:r>
              <a:rPr lang="en-GB"/>
              <a:t>including ICHOM</a:t>
            </a:r>
            <a:endParaRPr/>
          </a:p>
        </p:txBody>
      </p:sp>
      <p:sp>
        <p:nvSpPr>
          <p:cNvPr id="132" name="Google Shape;132;p2"/>
          <p:cNvSpPr/>
          <p:nvPr/>
        </p:nvSpPr>
        <p:spPr>
          <a:xfrm>
            <a:off x="620440" y="3163885"/>
            <a:ext cx="11287579" cy="3241272"/>
          </a:xfrm>
          <a:prstGeom prst="rect">
            <a:avLst/>
          </a:prstGeom>
          <a:noFill/>
          <a:ln>
            <a:noFill/>
          </a:ln>
        </p:spPr>
        <p:txBody>
          <a:bodyPr anchorCtr="0" anchor="t" bIns="0" lIns="0" spcFirstLastPara="1" rIns="0" wrap="square" tIns="0">
            <a:spAutoFit/>
          </a:bodyPr>
          <a:lstStyle/>
          <a:p>
            <a:pPr indent="0" lvl="0" marL="0" marR="0" rtl="0" algn="l">
              <a:lnSpc>
                <a:spcPct val="166666"/>
              </a:lnSpc>
              <a:spcBef>
                <a:spcPts val="0"/>
              </a:spcBef>
              <a:spcAft>
                <a:spcPts val="0"/>
              </a:spcAft>
              <a:buNone/>
            </a:pPr>
            <a:r>
              <a:rPr lang="en-GB" sz="1800">
                <a:solidFill>
                  <a:srgbClr val="004090"/>
                </a:solidFill>
                <a:latin typeface="Roboto Condensed"/>
                <a:ea typeface="Roboto Condensed"/>
                <a:cs typeface="Roboto Condensed"/>
                <a:sym typeface="Roboto Condensed"/>
              </a:rPr>
              <a:t>t</a:t>
            </a:r>
            <a:r>
              <a:rPr i="0" lang="en-GB" sz="1800" u="none" cap="none" strike="noStrike">
                <a:solidFill>
                  <a:srgbClr val="004090"/>
                </a:solidFill>
                <a:latin typeface="Roboto Condensed"/>
                <a:ea typeface="Roboto Condensed"/>
                <a:cs typeface="Roboto Condensed"/>
                <a:sym typeface="Roboto Condensed"/>
              </a:rPr>
              <a:t>o</a:t>
            </a:r>
            <a:r>
              <a:rPr b="1" i="0" lang="en-GB" sz="1800" u="none" cap="none" strike="noStrike">
                <a:solidFill>
                  <a:srgbClr val="004090"/>
                </a:solidFill>
                <a:latin typeface="Roboto Condensed"/>
                <a:ea typeface="Roboto Condensed"/>
                <a:cs typeface="Roboto Condensed"/>
                <a:sym typeface="Roboto Condensed"/>
              </a:rPr>
              <a:t> establish Observatories </a:t>
            </a:r>
            <a:r>
              <a:rPr i="0" lang="en-GB" sz="1800" u="none" cap="none" strike="noStrike">
                <a:solidFill>
                  <a:srgbClr val="004090"/>
                </a:solidFill>
                <a:latin typeface="Roboto Condensed"/>
                <a:ea typeface="Roboto Condensed"/>
                <a:cs typeface="Roboto Condensed"/>
                <a:sym typeface="Roboto Condensed"/>
              </a:rPr>
              <a:t>as legal entities and </a:t>
            </a:r>
            <a:r>
              <a:rPr b="0" i="0" lang="en-GB" sz="1800" u="none" cap="none" strike="noStrike">
                <a:solidFill>
                  <a:srgbClr val="004090"/>
                </a:solidFill>
                <a:latin typeface="Roboto Condensed"/>
                <a:ea typeface="Roboto Condensed"/>
                <a:cs typeface="Roboto Condensed"/>
                <a:sym typeface="Roboto Condensed"/>
              </a:rPr>
              <a:t>running services </a:t>
            </a:r>
            <a:br>
              <a:rPr b="0" i="0" lang="en-GB" sz="1800" u="none" cap="none" strike="noStrike">
                <a:solidFill>
                  <a:srgbClr val="004090"/>
                </a:solidFill>
                <a:latin typeface="Roboto Condensed"/>
                <a:ea typeface="Roboto Condensed"/>
                <a:cs typeface="Roboto Condensed"/>
                <a:sym typeface="Roboto Condensed"/>
              </a:rPr>
            </a:br>
            <a:r>
              <a:rPr b="0" i="0" lang="en-GB" sz="1800" u="none" cap="none" strike="noStrike">
                <a:solidFill>
                  <a:srgbClr val="004090"/>
                </a:solidFill>
                <a:latin typeface="Roboto Condensed"/>
                <a:ea typeface="Roboto Condensed"/>
                <a:cs typeface="Roboto Condensed"/>
                <a:sym typeface="Roboto Condensed"/>
              </a:rPr>
              <a:t>and in three disease areas (diabetes, IBD, cancer)</a:t>
            </a:r>
            <a:endParaRPr/>
          </a:p>
          <a:p>
            <a:pPr indent="0" lvl="0" marL="0" marR="0" rtl="0" algn="l">
              <a:lnSpc>
                <a:spcPct val="166666"/>
              </a:lnSpc>
              <a:spcBef>
                <a:spcPts val="1500"/>
              </a:spcBef>
              <a:spcAft>
                <a:spcPts val="0"/>
              </a:spcAft>
              <a:buNone/>
            </a:pPr>
            <a:r>
              <a:rPr lang="en-GB" sz="1800">
                <a:solidFill>
                  <a:srgbClr val="004090"/>
                </a:solidFill>
                <a:latin typeface="Roboto Condensed"/>
                <a:ea typeface="Roboto Condensed"/>
                <a:cs typeface="Roboto Condensed"/>
                <a:sym typeface="Roboto Condensed"/>
              </a:rPr>
              <a:t>t</a:t>
            </a:r>
            <a:r>
              <a:rPr b="0" i="0" lang="en-GB" sz="1800" u="none" cap="none" strike="noStrike">
                <a:solidFill>
                  <a:srgbClr val="004090"/>
                </a:solidFill>
                <a:latin typeface="Roboto Condensed"/>
                <a:ea typeface="Roboto Condensed"/>
                <a:cs typeface="Roboto Condensed"/>
                <a:sym typeface="Roboto Condensed"/>
              </a:rPr>
              <a:t>o </a:t>
            </a:r>
            <a:r>
              <a:rPr b="1" i="0" lang="en-GB" sz="1800" u="none" cap="none" strike="noStrike">
                <a:solidFill>
                  <a:srgbClr val="004090"/>
                </a:solidFill>
                <a:latin typeface="Roboto Condensed"/>
                <a:ea typeface="Roboto Condensed"/>
                <a:cs typeface="Roboto Condensed"/>
                <a:sym typeface="Roboto Condensed"/>
              </a:rPr>
              <a:t>collect and share data</a:t>
            </a:r>
            <a:r>
              <a:rPr b="0" i="0" lang="en-GB" sz="1800" u="none" cap="none" strike="noStrike">
                <a:solidFill>
                  <a:srgbClr val="004090"/>
                </a:solidFill>
                <a:latin typeface="Roboto Condensed"/>
                <a:ea typeface="Roboto Condensed"/>
                <a:cs typeface="Roboto Condensed"/>
                <a:sym typeface="Roboto Condensed"/>
              </a:rPr>
              <a:t> on PROMs and other health data in a standardized way</a:t>
            </a:r>
            <a:endParaRPr/>
          </a:p>
          <a:p>
            <a:pPr indent="0" lvl="0" marL="0" marR="0" rtl="0" algn="l">
              <a:lnSpc>
                <a:spcPct val="166666"/>
              </a:lnSpc>
              <a:spcBef>
                <a:spcPts val="1500"/>
              </a:spcBef>
              <a:spcAft>
                <a:spcPts val="0"/>
              </a:spcAft>
              <a:buNone/>
            </a:pPr>
            <a:r>
              <a:rPr lang="en-GB" sz="1800">
                <a:solidFill>
                  <a:srgbClr val="004090"/>
                </a:solidFill>
                <a:latin typeface="Roboto Condensed"/>
                <a:ea typeface="Roboto Condensed"/>
                <a:cs typeface="Roboto Condensed"/>
                <a:sym typeface="Roboto Condensed"/>
              </a:rPr>
              <a:t>t</a:t>
            </a:r>
            <a:r>
              <a:rPr i="0" lang="en-GB" sz="1800" u="none" cap="none" strike="noStrike">
                <a:solidFill>
                  <a:srgbClr val="004090"/>
                </a:solidFill>
                <a:latin typeface="Roboto Condensed"/>
                <a:ea typeface="Roboto Condensed"/>
                <a:cs typeface="Roboto Condensed"/>
                <a:sym typeface="Roboto Condensed"/>
              </a:rPr>
              <a:t>o </a:t>
            </a:r>
            <a:r>
              <a:rPr b="1" lang="en-GB" sz="1800">
                <a:solidFill>
                  <a:srgbClr val="004090"/>
                </a:solidFill>
                <a:latin typeface="Roboto Condensed"/>
                <a:ea typeface="Roboto Condensed"/>
                <a:cs typeface="Roboto Condensed"/>
                <a:sym typeface="Roboto Condensed"/>
              </a:rPr>
              <a:t>e</a:t>
            </a:r>
            <a:r>
              <a:rPr b="1" i="0" lang="en-GB" sz="1800" u="none" cap="none" strike="noStrike">
                <a:solidFill>
                  <a:srgbClr val="004090"/>
                </a:solidFill>
                <a:latin typeface="Roboto Condensed"/>
                <a:ea typeface="Roboto Condensed"/>
                <a:cs typeface="Roboto Condensed"/>
                <a:sym typeface="Roboto Condensed"/>
              </a:rPr>
              <a:t>mpower patients </a:t>
            </a:r>
            <a:r>
              <a:rPr b="0" i="0" lang="en-GB" sz="1800" u="none" cap="none" strike="noStrike">
                <a:solidFill>
                  <a:srgbClr val="004090"/>
                </a:solidFill>
                <a:latin typeface="Roboto Condensed"/>
                <a:ea typeface="Roboto Condensed"/>
                <a:cs typeface="Roboto Condensed"/>
                <a:sym typeface="Roboto Condensed"/>
              </a:rPr>
              <a:t>with digital tools to better manage their health, report their health outcomes, and remain in control of their data</a:t>
            </a:r>
            <a:endParaRPr/>
          </a:p>
          <a:p>
            <a:pPr indent="0" lvl="0" marL="0" marR="0" rtl="0" algn="l">
              <a:lnSpc>
                <a:spcPct val="166666"/>
              </a:lnSpc>
              <a:spcBef>
                <a:spcPts val="1500"/>
              </a:spcBef>
              <a:spcAft>
                <a:spcPts val="0"/>
              </a:spcAft>
              <a:buNone/>
            </a:pPr>
            <a:r>
              <a:rPr b="0" i="0" lang="en-GB" sz="1800" u="none" cap="none" strike="noStrike">
                <a:solidFill>
                  <a:srgbClr val="004090"/>
                </a:solidFill>
                <a:latin typeface="Roboto Condensed"/>
                <a:ea typeface="Roboto Condensed"/>
                <a:cs typeface="Roboto Condensed"/>
                <a:sym typeface="Roboto Condensed"/>
              </a:rPr>
              <a:t>to </a:t>
            </a:r>
            <a:r>
              <a:rPr b="1" i="0" lang="en-GB" sz="1800" u="none" cap="none" strike="noStrike">
                <a:solidFill>
                  <a:srgbClr val="004090"/>
                </a:solidFill>
                <a:latin typeface="Roboto Condensed"/>
                <a:ea typeface="Roboto Condensed"/>
                <a:cs typeface="Roboto Condensed"/>
                <a:sym typeface="Roboto Condensed"/>
              </a:rPr>
              <a:t>improve </a:t>
            </a:r>
            <a:r>
              <a:rPr b="0" i="0" lang="en-GB" sz="1800" u="none" cap="none" strike="noStrike">
                <a:solidFill>
                  <a:srgbClr val="004090"/>
                </a:solidFill>
                <a:latin typeface="Roboto Condensed"/>
                <a:ea typeface="Roboto Condensed"/>
                <a:cs typeface="Roboto Condensed"/>
                <a:sym typeface="Roboto Condensed"/>
              </a:rPr>
              <a:t>the </a:t>
            </a:r>
            <a:r>
              <a:rPr b="1" i="0" lang="en-GB" sz="1800" u="none" cap="none" strike="noStrike">
                <a:solidFill>
                  <a:srgbClr val="004090"/>
                </a:solidFill>
                <a:latin typeface="Roboto Condensed"/>
                <a:ea typeface="Roboto Condensed"/>
                <a:cs typeface="Roboto Condensed"/>
                <a:sym typeface="Roboto Condensed"/>
              </a:rPr>
              <a:t>dialogue between patient and doctor</a:t>
            </a:r>
            <a:r>
              <a:rPr b="0" i="0" lang="en-GB" sz="1800" u="none" cap="none" strike="noStrike">
                <a:solidFill>
                  <a:srgbClr val="004090"/>
                </a:solidFill>
                <a:latin typeface="Roboto Condensed"/>
                <a:ea typeface="Roboto Condensed"/>
                <a:cs typeface="Roboto Condensed"/>
                <a:sym typeface="Roboto Condensed"/>
              </a:rPr>
              <a:t>, so that patients receive better care &amp; </a:t>
            </a:r>
            <a:r>
              <a:rPr b="1" i="0" lang="en-GB" sz="1800" u="none" cap="none" strike="noStrike">
                <a:solidFill>
                  <a:srgbClr val="004090"/>
                </a:solidFill>
                <a:latin typeface="Roboto Condensed"/>
                <a:ea typeface="Roboto Condensed"/>
                <a:cs typeface="Roboto Condensed"/>
                <a:sym typeface="Roboto Condensed"/>
              </a:rPr>
              <a:t>improve healthcare professional’s access to data </a:t>
            </a:r>
            <a:r>
              <a:rPr b="0" i="0" lang="en-GB" sz="1800" u="none" cap="none" strike="noStrike">
                <a:solidFill>
                  <a:srgbClr val="004090"/>
                </a:solidFill>
                <a:latin typeface="Roboto Condensed"/>
                <a:ea typeface="Roboto Condensed"/>
                <a:cs typeface="Roboto Condensed"/>
                <a:sym typeface="Roboto Condensed"/>
              </a:rPr>
              <a:t>to inform their clinical decisions</a:t>
            </a:r>
            <a:endParaRPr/>
          </a:p>
        </p:txBody>
      </p:sp>
      <p:sp>
        <p:nvSpPr>
          <p:cNvPr id="133" name="Google Shape;133;p2"/>
          <p:cNvSpPr/>
          <p:nvPr/>
        </p:nvSpPr>
        <p:spPr>
          <a:xfrm>
            <a:off x="407368" y="1273069"/>
            <a:ext cx="1547295" cy="1547295"/>
          </a:xfrm>
          <a:prstGeom prst="ellipse">
            <a:avLst/>
          </a:prstGeom>
          <a:solidFill>
            <a:schemeClr val="dk1"/>
          </a:solidFill>
          <a:ln>
            <a:noFill/>
          </a:ln>
        </p:spPr>
        <p:txBody>
          <a:bodyPr anchorCtr="0" anchor="ctr" bIns="0" lIns="0" spcFirstLastPara="1" rIns="0" wrap="square" tIns="0">
            <a:noAutofit/>
          </a:bodyPr>
          <a:lstStyle/>
          <a:p>
            <a:pPr indent="0" lvl="0" marL="0" marR="0" rtl="0" algn="ctr">
              <a:lnSpc>
                <a:spcPct val="128571"/>
              </a:lnSpc>
              <a:spcBef>
                <a:spcPts val="0"/>
              </a:spcBef>
              <a:spcAft>
                <a:spcPts val="0"/>
              </a:spcAft>
              <a:buClr>
                <a:schemeClr val="lt1"/>
              </a:buClr>
              <a:buSzPts val="1400"/>
              <a:buFont typeface="Calibri"/>
              <a:buNone/>
            </a:pPr>
            <a:r>
              <a:t/>
            </a:r>
            <a:endParaRPr b="0" i="0" sz="1400" u="none" cap="none" strike="noStrike">
              <a:solidFill>
                <a:srgbClr val="004090"/>
              </a:solidFill>
              <a:latin typeface="Roboto Condensed"/>
              <a:ea typeface="Roboto Condensed"/>
              <a:cs typeface="Roboto Condensed"/>
              <a:sym typeface="Roboto Condensed"/>
            </a:endParaRPr>
          </a:p>
        </p:txBody>
      </p:sp>
      <p:sp>
        <p:nvSpPr>
          <p:cNvPr id="134" name="Google Shape;134;p2"/>
          <p:cNvSpPr/>
          <p:nvPr/>
        </p:nvSpPr>
        <p:spPr>
          <a:xfrm>
            <a:off x="10573728" y="3418066"/>
            <a:ext cx="1478942" cy="1478942"/>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28571"/>
              </a:lnSpc>
              <a:spcBef>
                <a:spcPts val="0"/>
              </a:spcBef>
              <a:spcAft>
                <a:spcPts val="0"/>
              </a:spcAft>
              <a:buClr>
                <a:schemeClr val="lt1"/>
              </a:buClr>
              <a:buSzPts val="1400"/>
              <a:buFont typeface="Calibri"/>
              <a:buNone/>
            </a:pPr>
            <a:r>
              <a:t/>
            </a:r>
            <a:endParaRPr b="0" i="0" sz="1400" u="none" cap="none" strike="noStrike">
              <a:solidFill>
                <a:srgbClr val="004090"/>
              </a:solidFill>
              <a:latin typeface="Roboto Condensed"/>
              <a:ea typeface="Roboto Condensed"/>
              <a:cs typeface="Roboto Condensed"/>
              <a:sym typeface="Roboto Condensed"/>
            </a:endParaRPr>
          </a:p>
        </p:txBody>
      </p:sp>
      <p:pic>
        <p:nvPicPr>
          <p:cNvPr id="135" name="Google Shape;135;p2"/>
          <p:cNvPicPr preferRelativeResize="0"/>
          <p:nvPr/>
        </p:nvPicPr>
        <p:blipFill rotWithShape="1">
          <a:blip r:embed="rId3">
            <a:alphaModFix/>
          </a:blip>
          <a:srcRect b="0" l="0" r="0" t="0"/>
          <a:stretch/>
        </p:blipFill>
        <p:spPr>
          <a:xfrm>
            <a:off x="695400" y="1541379"/>
            <a:ext cx="975237" cy="975237"/>
          </a:xfrm>
          <a:prstGeom prst="rect">
            <a:avLst/>
          </a:prstGeom>
          <a:noFill/>
          <a:ln>
            <a:noFill/>
          </a:ln>
        </p:spPr>
      </p:pic>
      <p:pic>
        <p:nvPicPr>
          <p:cNvPr id="136" name="Google Shape;136;p2"/>
          <p:cNvPicPr preferRelativeResize="0"/>
          <p:nvPr/>
        </p:nvPicPr>
        <p:blipFill rotWithShape="1">
          <a:blip r:embed="rId4">
            <a:alphaModFix/>
          </a:blip>
          <a:srcRect b="0" l="0" r="0" t="0"/>
          <a:stretch/>
        </p:blipFill>
        <p:spPr>
          <a:xfrm>
            <a:off x="10836949" y="3681287"/>
            <a:ext cx="952500" cy="952500"/>
          </a:xfrm>
          <a:prstGeom prst="rect">
            <a:avLst/>
          </a:prstGeom>
          <a:noFill/>
          <a:ln>
            <a:noFill/>
          </a:ln>
        </p:spPr>
      </p:pic>
      <p:pic>
        <p:nvPicPr>
          <p:cNvPr descr="maps.png" id="137" name="Google Shape;137;p2"/>
          <p:cNvPicPr preferRelativeResize="0"/>
          <p:nvPr/>
        </p:nvPicPr>
        <p:blipFill rotWithShape="1">
          <a:blip r:embed="rId5">
            <a:alphaModFix/>
          </a:blip>
          <a:srcRect b="0" l="0" r="0" t="0"/>
          <a:stretch/>
        </p:blipFill>
        <p:spPr>
          <a:xfrm>
            <a:off x="6096000" y="0"/>
            <a:ext cx="6120300" cy="3401400"/>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138" name="Google Shape;138;p2"/>
          <p:cNvSpPr txBox="1"/>
          <p:nvPr/>
        </p:nvSpPr>
        <p:spPr>
          <a:xfrm>
            <a:off x="8116660" y="6488668"/>
            <a:ext cx="37913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www.health-outcomes-observatory.eu</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H2O">
      <a:dk1>
        <a:srgbClr val="004090"/>
      </a:dk1>
      <a:lt1>
        <a:srgbClr val="FFFFFF"/>
      </a:lt1>
      <a:dk2>
        <a:srgbClr val="00B7DC"/>
      </a:dk2>
      <a:lt2>
        <a:srgbClr val="E7E6E6"/>
      </a:lt2>
      <a:accent1>
        <a:srgbClr val="004090"/>
      </a:accent1>
      <a:accent2>
        <a:srgbClr val="0079BB"/>
      </a:accent2>
      <a:accent3>
        <a:srgbClr val="A5A5A5"/>
      </a:accent3>
      <a:accent4>
        <a:srgbClr val="0099CC"/>
      </a:accent4>
      <a:accent5>
        <a:srgbClr val="00B7DC"/>
      </a:accent5>
      <a:accent6>
        <a:srgbClr val="00B7DC"/>
      </a:accent6>
      <a:hlink>
        <a:srgbClr val="00B7DC"/>
      </a:hlink>
      <a:folHlink>
        <a:srgbClr val="00B7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2020-09-02T07:33:11Z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0x0101007950C8D7F8D0F44895A4C3CD7FA053E0</vt:lpwstr>
  </property>
</Properties>
</file>