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Corbel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HFo5Ga6WLAE/72JKT4l6XsXsV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orbel-bold.fntdata"/><Relationship Id="rId12" Type="http://schemas.openxmlformats.org/officeDocument/2006/relationships/font" Target="fonts/Corbel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orbel-boldItalic.fntdata"/><Relationship Id="rId14" Type="http://schemas.openxmlformats.org/officeDocument/2006/relationships/font" Target="fonts/Corbel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9765bedab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139765bedab_0_3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9765bedab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139765bedab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139765bedab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521ac6cdd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15521ac6cdd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15521ac6cdd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521ac6cdd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15521ac6cdd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15521ac6cdd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521ac6cdd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15521ac6cdd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15521ac6cdd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57ca9b83d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1557ca9b83d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1557ca9b83d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39765bedab_0_320"/>
          <p:cNvPicPr preferRelativeResize="0"/>
          <p:nvPr/>
        </p:nvPicPr>
        <p:blipFill rotWithShape="1">
          <a:blip r:embed="rId3">
            <a:alphaModFix/>
          </a:blip>
          <a:srcRect b="0" l="0" r="36876" t="0"/>
          <a:stretch/>
        </p:blipFill>
        <p:spPr>
          <a:xfrm flipH="1" rot="10800000"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39765bedab_0_320"/>
          <p:cNvPicPr preferRelativeResize="0"/>
          <p:nvPr/>
        </p:nvPicPr>
        <p:blipFill rotWithShape="1">
          <a:blip r:embed="rId4">
            <a:alphaModFix/>
          </a:blip>
          <a:srcRect b="4577" l="0" r="0" t="3886"/>
          <a:stretch/>
        </p:blipFill>
        <p:spPr>
          <a:xfrm>
            <a:off x="0" y="1998949"/>
            <a:ext cx="12192000" cy="482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65" name="Google Shape;165;g139765bedab_0_3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3899" y="191077"/>
            <a:ext cx="4978401" cy="1851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9765bedab_0_152"/>
          <p:cNvSpPr txBox="1"/>
          <p:nvPr>
            <p:ph idx="2" type="body"/>
          </p:nvPr>
        </p:nvSpPr>
        <p:spPr>
          <a:xfrm>
            <a:off x="244191" y="2448358"/>
            <a:ext cx="4996429" cy="343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Stakeholders can play varied roles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Full clinical team involvement </a:t>
            </a:r>
            <a:r>
              <a:rPr lang="en-GB" sz="1400"/>
              <a:t>is critical (nurse, physician, and AHPs)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Very heavy workloads </a:t>
            </a:r>
            <a:r>
              <a:rPr lang="en-GB" sz="1400"/>
              <a:t>on the physicians so they feel the data and patient outcomes measurements is a significant burden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Re-benchmarking </a:t>
            </a:r>
            <a:r>
              <a:rPr lang="en-GB" sz="1400"/>
              <a:t>could become a major challenges for early adopters and may degrade VBHC initiatives and reward late adopters in shared-savings model</a:t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Lack of alignment </a:t>
            </a:r>
            <a:r>
              <a:rPr lang="en-GB" sz="1400"/>
              <a:t>between leadership and clinical staff</a:t>
            </a:r>
            <a:endParaRPr sz="1400"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Stakeholders tend to be more focused on the financial side of the equation (savings potential) rather than the outcomes side</a:t>
            </a:r>
            <a:endParaRPr sz="1400"/>
          </a:p>
        </p:txBody>
      </p:sp>
      <p:grpSp>
        <p:nvGrpSpPr>
          <p:cNvPr id="172" name="Google Shape;172;g139765bedab_0_152"/>
          <p:cNvGrpSpPr/>
          <p:nvPr/>
        </p:nvGrpSpPr>
        <p:grpSpPr>
          <a:xfrm>
            <a:off x="-16" y="5899260"/>
            <a:ext cx="6296255" cy="658771"/>
            <a:chOff x="-1577999" y="6402733"/>
            <a:chExt cx="8845540" cy="925500"/>
          </a:xfrm>
        </p:grpSpPr>
        <p:sp>
          <p:nvSpPr>
            <p:cNvPr id="173" name="Google Shape;173;g139765bedab_0_152"/>
            <p:cNvSpPr/>
            <p:nvPr/>
          </p:nvSpPr>
          <p:spPr>
            <a:xfrm>
              <a:off x="-1577999" y="6402733"/>
              <a:ext cx="8035200" cy="92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139765bedab_0_152"/>
            <p:cNvSpPr/>
            <p:nvPr/>
          </p:nvSpPr>
          <p:spPr>
            <a:xfrm>
              <a:off x="5646941" y="6402733"/>
              <a:ext cx="1620600" cy="925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g139765bedab_0_152"/>
          <p:cNvSpPr txBox="1"/>
          <p:nvPr/>
        </p:nvSpPr>
        <p:spPr>
          <a:xfrm>
            <a:off x="324870" y="6018403"/>
            <a:ext cx="62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1-3 November 2022 | Boston Park Plaza, Boston 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39765bedab_0_152"/>
          <p:cNvSpPr txBox="1"/>
          <p:nvPr/>
        </p:nvSpPr>
        <p:spPr>
          <a:xfrm>
            <a:off x="88446" y="1080480"/>
            <a:ext cx="554253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CULTURE &amp; MINDSET CHANGE </a:t>
            </a:r>
            <a:endParaRPr/>
          </a:p>
        </p:txBody>
      </p:sp>
      <p:sp>
        <p:nvSpPr>
          <p:cNvPr id="177" name="Google Shape;177;g139765bedab_0_152"/>
          <p:cNvSpPr txBox="1"/>
          <p:nvPr>
            <p:ph idx="1" type="body"/>
          </p:nvPr>
        </p:nvSpPr>
        <p:spPr>
          <a:xfrm>
            <a:off x="163513" y="1892725"/>
            <a:ext cx="5157787" cy="456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GB">
                <a:latin typeface="Corbel"/>
                <a:ea typeface="Corbel"/>
                <a:cs typeface="Corbel"/>
                <a:sym typeface="Corbel"/>
              </a:rPr>
              <a:t>CHALLENGES</a:t>
            </a:r>
            <a:endParaRPr/>
          </a:p>
        </p:txBody>
      </p:sp>
      <p:sp>
        <p:nvSpPr>
          <p:cNvPr id="178" name="Google Shape;178;g139765bedab_0_152"/>
          <p:cNvSpPr txBox="1"/>
          <p:nvPr>
            <p:ph idx="3" type="body"/>
          </p:nvPr>
        </p:nvSpPr>
        <p:spPr>
          <a:xfrm>
            <a:off x="6296239" y="1892725"/>
            <a:ext cx="5287749" cy="456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GB">
                <a:latin typeface="Corbel"/>
                <a:ea typeface="Corbel"/>
                <a:cs typeface="Corbel"/>
                <a:sym typeface="Corbel"/>
              </a:rPr>
              <a:t>SOLUTIONS</a:t>
            </a:r>
            <a:endParaRPr/>
          </a:p>
        </p:txBody>
      </p:sp>
      <p:sp>
        <p:nvSpPr>
          <p:cNvPr id="179" name="Google Shape;179;g139765bedab_0_152"/>
          <p:cNvSpPr txBox="1"/>
          <p:nvPr>
            <p:ph idx="4" type="body"/>
          </p:nvPr>
        </p:nvSpPr>
        <p:spPr>
          <a:xfrm>
            <a:off x="6134100" y="2468643"/>
            <a:ext cx="5221288" cy="343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Identify the </a:t>
            </a:r>
            <a:r>
              <a:rPr lang="en-GB" sz="1400"/>
              <a:t>relevant</a:t>
            </a:r>
            <a:r>
              <a:rPr lang="en-GB" sz="1400"/>
              <a:t> stakeholders: </a:t>
            </a:r>
            <a:r>
              <a:rPr b="1" lang="en-GB" sz="1400"/>
              <a:t>policymakers, payors, providers, professional </a:t>
            </a:r>
            <a:r>
              <a:rPr b="1" lang="en-GB" sz="1400"/>
              <a:t>associations</a:t>
            </a:r>
            <a:r>
              <a:rPr b="1" lang="en-GB" sz="1400"/>
              <a:t>, industry, </a:t>
            </a:r>
            <a:r>
              <a:rPr b="1" lang="en-GB" sz="1400"/>
              <a:t>leadership, clinical KOLs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-GB" sz="1400"/>
              <a:t>Start with the early adopters (coalition of the willing) </a:t>
            </a:r>
            <a:r>
              <a:rPr lang="en-GB" sz="1400"/>
              <a:t>and demonstrate benefits to the late adopters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-GB" sz="1400"/>
              <a:t>Pay attention to the format, context, and communication of the data </a:t>
            </a:r>
            <a:r>
              <a:rPr lang="en-GB" sz="1400"/>
              <a:t>that is shared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-GB" sz="1400"/>
              <a:t>A</a:t>
            </a:r>
            <a:r>
              <a:rPr b="1" lang="en-GB" sz="1400"/>
              <a:t>djust the “narrative” for adoption per stakeholder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-GB" sz="1400"/>
              <a:t>Recognition for clinical (and admin) staff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-GB" sz="1400"/>
              <a:t>Consistent vision and communication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-GB" sz="1400"/>
              <a:t>Cross-stakeholder </a:t>
            </a:r>
            <a:r>
              <a:rPr b="1" lang="en-GB" sz="1400" u="sng"/>
              <a:t>common</a:t>
            </a:r>
            <a:r>
              <a:rPr b="1" lang="en-GB" sz="1400"/>
              <a:t> </a:t>
            </a:r>
            <a:r>
              <a:rPr lang="en-GB" sz="1400"/>
              <a:t>vision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Design initiatives with </a:t>
            </a:r>
            <a:r>
              <a:rPr b="1" lang="en-GB" sz="1400"/>
              <a:t>apparent quick wins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-GB" sz="1400"/>
              <a:t>Collaboratives </a:t>
            </a:r>
            <a:r>
              <a:rPr lang="en-GB" sz="1400"/>
              <a:t>could be setup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Need to do </a:t>
            </a:r>
            <a:r>
              <a:rPr b="1" lang="en-GB" sz="1400"/>
              <a:t>upfront financial modeling </a:t>
            </a:r>
            <a:r>
              <a:rPr lang="en-GB" sz="1400"/>
              <a:t>to enable decision making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Just start (JUST DO IT)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g15521ac6cdd_0_78"/>
          <p:cNvGrpSpPr/>
          <p:nvPr/>
        </p:nvGrpSpPr>
        <p:grpSpPr>
          <a:xfrm>
            <a:off x="-16" y="5899260"/>
            <a:ext cx="6296255" cy="658771"/>
            <a:chOff x="-1577999" y="6402733"/>
            <a:chExt cx="8845540" cy="925500"/>
          </a:xfrm>
        </p:grpSpPr>
        <p:sp>
          <p:nvSpPr>
            <p:cNvPr id="186" name="Google Shape;186;g15521ac6cdd_0_78"/>
            <p:cNvSpPr/>
            <p:nvPr/>
          </p:nvSpPr>
          <p:spPr>
            <a:xfrm>
              <a:off x="-1577999" y="6402733"/>
              <a:ext cx="8035200" cy="92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15521ac6cdd_0_78"/>
            <p:cNvSpPr/>
            <p:nvPr/>
          </p:nvSpPr>
          <p:spPr>
            <a:xfrm>
              <a:off x="5646941" y="6402733"/>
              <a:ext cx="1620600" cy="925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g15521ac6cdd_0_78"/>
          <p:cNvSpPr txBox="1"/>
          <p:nvPr/>
        </p:nvSpPr>
        <p:spPr>
          <a:xfrm>
            <a:off x="324870" y="6018403"/>
            <a:ext cx="62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1-3 November 2022 | Boston Park Plaza, Boston 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5521ac6cdd_0_78"/>
          <p:cNvSpPr txBox="1"/>
          <p:nvPr>
            <p:ph idx="1" type="body"/>
          </p:nvPr>
        </p:nvSpPr>
        <p:spPr>
          <a:xfrm>
            <a:off x="163513" y="1892725"/>
            <a:ext cx="5157787" cy="456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GB">
                <a:latin typeface="Corbel"/>
                <a:ea typeface="Corbel"/>
                <a:cs typeface="Corbel"/>
                <a:sym typeface="Corbel"/>
              </a:rPr>
              <a:t>CHALLENGES</a:t>
            </a:r>
            <a:endParaRPr/>
          </a:p>
        </p:txBody>
      </p:sp>
      <p:sp>
        <p:nvSpPr>
          <p:cNvPr id="190" name="Google Shape;190;g15521ac6cdd_0_78"/>
          <p:cNvSpPr txBox="1"/>
          <p:nvPr>
            <p:ph idx="2" type="body"/>
          </p:nvPr>
        </p:nvSpPr>
        <p:spPr>
          <a:xfrm>
            <a:off x="244191" y="2448358"/>
            <a:ext cx="4996429" cy="34306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9908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Being able to share data at the point of care/workflow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Capture the health objectives of the patients (not the same for all patients)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Integrating the Proms into the EMR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Having patients engaged in completing their PROMS (exacerbated by income / language barriers)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Clinicians don’t have time to hear the patients or take time to engage in decisions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Patient may feel overwhelmed with the amount of info and decisions they need to make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Patients don’t see the benefits of the information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Clinicians</a:t>
            </a: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 are not reimbursed for taking time to engage in </a:t>
            </a: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shared</a:t>
            </a: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decision</a:t>
            </a: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 making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Clinicians</a:t>
            </a: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 have to learn how to use the decision making tools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Must build trust - Patients are more likely to trust if they feel the clinicians trust them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Language is a barrier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The decisions the patients have to make are complex…are Physicians really giving patients information to make decisions - the information should be about value clarification, in other words, what is important to the patient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When there is a large team interacting with patient/family the physician may not know what has already been discussed or why the patient answered the way they did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There is a need to know if patient has low health literacy (NOTE: this is a field for CMS patient quality reporting)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AutoNum type="arabicPeriod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It is hard to really have shared decision making if the physican does not engage in 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80000"/>
              <a:buNone/>
            </a:pPr>
            <a:r>
              <a:t/>
            </a:r>
            <a:endParaRPr sz="10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1" name="Google Shape;191;g15521ac6cdd_0_78"/>
          <p:cNvSpPr txBox="1"/>
          <p:nvPr>
            <p:ph idx="3" type="body"/>
          </p:nvPr>
        </p:nvSpPr>
        <p:spPr>
          <a:xfrm>
            <a:off x="6296239" y="1892725"/>
            <a:ext cx="5287749" cy="456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GB">
                <a:latin typeface="Corbel"/>
                <a:ea typeface="Corbel"/>
                <a:cs typeface="Corbel"/>
                <a:sym typeface="Corbel"/>
              </a:rPr>
              <a:t>SOLUTIONS</a:t>
            </a:r>
            <a:endParaRPr/>
          </a:p>
        </p:txBody>
      </p:sp>
      <p:sp>
        <p:nvSpPr>
          <p:cNvPr id="192" name="Google Shape;192;g15521ac6cdd_0_78"/>
          <p:cNvSpPr txBox="1"/>
          <p:nvPr>
            <p:ph idx="4" type="body"/>
          </p:nvPr>
        </p:nvSpPr>
        <p:spPr>
          <a:xfrm>
            <a:off x="6134100" y="2468643"/>
            <a:ext cx="5221288" cy="34306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9908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Give patients time to make decisions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Bake time for clinicans to prepare for and engage with patients as part of the reimbursement model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Be sure clinicians are trained to use the decsion making tools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Make it the unit’s responsibility to engage patients, not just the physician - Because there is operational impact - it is important for the entire team to understand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Send information back to the patients to show the patient how their reported outcomes are used in cutting-edge care (i.e. newsletters for patients)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Leverage mobile devices to share information more….Can give data to patients since it is there data; therefore patients can “walk” their data to providers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Utilize DEI practices to build trust within patients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Sending a patient questionnaire after the visit is another way to engage the patient, especially using language suggesting the survey is “time” with the physician 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Physicians should be trained to share health and safety goals AND clarifying the value of the care path based on what the patient says is important to them…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Try to measure our success with “engaging patients in decision-making” by measuring patient goal attainment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In the EMR, include ways to enhance communication between the care team. There should be a way for clinicians to ask and enter more details on a topic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Go through a process to teach patient/family health literacy if the patient/family has a low health literacy score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rbel"/>
              <a:buChar char="•"/>
            </a:pP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Consider </a:t>
            </a: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separating</a:t>
            </a:r>
            <a:r>
              <a:rPr lang="en-GB" sz="1200">
                <a:latin typeface="Corbel"/>
                <a:ea typeface="Corbel"/>
                <a:cs typeface="Corbel"/>
                <a:sym typeface="Corbel"/>
              </a:rPr>
              <a:t> the role of who collects the PROMS and PREMS - there can be something lost with the fragmentation, but there could be something gained</a:t>
            </a:r>
            <a:endParaRPr sz="12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3" name="Google Shape;193;g15521ac6cdd_0_78"/>
          <p:cNvSpPr txBox="1"/>
          <p:nvPr/>
        </p:nvSpPr>
        <p:spPr>
          <a:xfrm>
            <a:off x="163513" y="920824"/>
            <a:ext cx="606323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PATIENT ENGAGEMENT &amp; SHARED DECISION-MAKING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g15521ac6cdd_0_91"/>
          <p:cNvGrpSpPr/>
          <p:nvPr/>
        </p:nvGrpSpPr>
        <p:grpSpPr>
          <a:xfrm>
            <a:off x="-16" y="5899260"/>
            <a:ext cx="6296255" cy="658771"/>
            <a:chOff x="-1577999" y="6402733"/>
            <a:chExt cx="8845540" cy="925500"/>
          </a:xfrm>
        </p:grpSpPr>
        <p:sp>
          <p:nvSpPr>
            <p:cNvPr id="200" name="Google Shape;200;g15521ac6cdd_0_91"/>
            <p:cNvSpPr/>
            <p:nvPr/>
          </p:nvSpPr>
          <p:spPr>
            <a:xfrm>
              <a:off x="-1577999" y="6402733"/>
              <a:ext cx="8035200" cy="92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15521ac6cdd_0_91"/>
            <p:cNvSpPr/>
            <p:nvPr/>
          </p:nvSpPr>
          <p:spPr>
            <a:xfrm>
              <a:off x="5646941" y="6402733"/>
              <a:ext cx="1620600" cy="925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g15521ac6cdd_0_91"/>
          <p:cNvSpPr txBox="1"/>
          <p:nvPr/>
        </p:nvSpPr>
        <p:spPr>
          <a:xfrm>
            <a:off x="324870" y="6018403"/>
            <a:ext cx="62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1-3 November 2022 | Boston Park Plaza, Boston 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5521ac6cdd_0_91"/>
          <p:cNvSpPr txBox="1"/>
          <p:nvPr>
            <p:ph idx="1" type="body"/>
          </p:nvPr>
        </p:nvSpPr>
        <p:spPr>
          <a:xfrm>
            <a:off x="163513" y="1892725"/>
            <a:ext cx="5157787" cy="456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GB">
                <a:latin typeface="Corbel"/>
                <a:ea typeface="Corbel"/>
                <a:cs typeface="Corbel"/>
                <a:sym typeface="Corbel"/>
              </a:rPr>
              <a:t>CHALLENGES</a:t>
            </a:r>
            <a:endParaRPr/>
          </a:p>
        </p:txBody>
      </p:sp>
      <p:sp>
        <p:nvSpPr>
          <p:cNvPr id="204" name="Google Shape;204;g15521ac6cdd_0_91"/>
          <p:cNvSpPr txBox="1"/>
          <p:nvPr>
            <p:ph idx="2" type="body"/>
          </p:nvPr>
        </p:nvSpPr>
        <p:spPr>
          <a:xfrm>
            <a:off x="244191" y="2448358"/>
            <a:ext cx="4996429" cy="343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*Too long questionnaires as the questionnaires are typically made for research purposes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*Customatization needed to build PROMs questionnaires in EMR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*Starting from data collection may cause 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*Graphs can be difficult read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*Patients do not see the results back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*How to visualize social determinants for health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5" name="Google Shape;205;g15521ac6cdd_0_91"/>
          <p:cNvSpPr txBox="1"/>
          <p:nvPr>
            <p:ph idx="3" type="body"/>
          </p:nvPr>
        </p:nvSpPr>
        <p:spPr>
          <a:xfrm>
            <a:off x="6296239" y="1892725"/>
            <a:ext cx="5287749" cy="456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GB">
                <a:latin typeface="Corbel"/>
                <a:ea typeface="Corbel"/>
                <a:cs typeface="Corbel"/>
                <a:sym typeface="Corbel"/>
              </a:rPr>
              <a:t>SOLUTIONS</a:t>
            </a:r>
            <a:endParaRPr/>
          </a:p>
        </p:txBody>
      </p:sp>
      <p:sp>
        <p:nvSpPr>
          <p:cNvPr id="206" name="Google Shape;206;g15521ac6cdd_0_91"/>
          <p:cNvSpPr txBox="1"/>
          <p:nvPr>
            <p:ph idx="4" type="body"/>
          </p:nvPr>
        </p:nvSpPr>
        <p:spPr>
          <a:xfrm>
            <a:off x="6134100" y="2468643"/>
            <a:ext cx="5221288" cy="343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*Computer adapted testing or only take those domains from the questionnaire that are relevant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*Start from visualization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* Design approach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* Social determinants for health visualized for case manager?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4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7" name="Google Shape;207;g15521ac6cdd_0_91"/>
          <p:cNvSpPr txBox="1"/>
          <p:nvPr/>
        </p:nvSpPr>
        <p:spPr>
          <a:xfrm>
            <a:off x="163513" y="922341"/>
            <a:ext cx="4817826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OUTCOMES COLLECTION AND VISUALISATION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g15521ac6cdd_0_66"/>
          <p:cNvGrpSpPr/>
          <p:nvPr/>
        </p:nvGrpSpPr>
        <p:grpSpPr>
          <a:xfrm>
            <a:off x="-16" y="5899260"/>
            <a:ext cx="6296255" cy="658771"/>
            <a:chOff x="-1577999" y="6402733"/>
            <a:chExt cx="8845540" cy="925500"/>
          </a:xfrm>
        </p:grpSpPr>
        <p:sp>
          <p:nvSpPr>
            <p:cNvPr id="214" name="Google Shape;214;g15521ac6cdd_0_66"/>
            <p:cNvSpPr/>
            <p:nvPr/>
          </p:nvSpPr>
          <p:spPr>
            <a:xfrm>
              <a:off x="-1577999" y="6402733"/>
              <a:ext cx="8035200" cy="92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15521ac6cdd_0_66"/>
            <p:cNvSpPr/>
            <p:nvPr/>
          </p:nvSpPr>
          <p:spPr>
            <a:xfrm>
              <a:off x="5646941" y="6402733"/>
              <a:ext cx="1620600" cy="925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g15521ac6cdd_0_66"/>
          <p:cNvSpPr txBox="1"/>
          <p:nvPr/>
        </p:nvSpPr>
        <p:spPr>
          <a:xfrm>
            <a:off x="324870" y="6018403"/>
            <a:ext cx="62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1-3 November 2022 | Boston Park Plaza, Boston 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5521ac6cdd_0_66"/>
          <p:cNvSpPr txBox="1"/>
          <p:nvPr>
            <p:ph idx="1" type="body"/>
          </p:nvPr>
        </p:nvSpPr>
        <p:spPr>
          <a:xfrm>
            <a:off x="163513" y="1892725"/>
            <a:ext cx="5157787" cy="456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GB">
                <a:latin typeface="Corbel"/>
                <a:ea typeface="Corbel"/>
                <a:cs typeface="Corbel"/>
                <a:sym typeface="Corbel"/>
              </a:rPr>
              <a:t>CHALLENGES</a:t>
            </a:r>
            <a:endParaRPr/>
          </a:p>
        </p:txBody>
      </p:sp>
      <p:sp>
        <p:nvSpPr>
          <p:cNvPr id="218" name="Google Shape;218;g15521ac6cdd_0_66"/>
          <p:cNvSpPr txBox="1"/>
          <p:nvPr>
            <p:ph idx="2" type="body"/>
          </p:nvPr>
        </p:nvSpPr>
        <p:spPr>
          <a:xfrm>
            <a:off x="244191" y="2448358"/>
            <a:ext cx="4996429" cy="343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orbel"/>
              <a:buAutoNum type="arabicPeriod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Engagement of elderly and non digitally-literate patients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AutoNum type="arabicPeriod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Moving from collecting outcomes to using outcomes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AutoNum type="arabicPeriod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Interoperability of digital solutions allowing PRO data to flow back into the EHR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AutoNum type="arabicPeriod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Difficulty collecting outcomes data in primary care 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AutoNum type="arabicPeriod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Standardisation of what outcomes are collected 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AutoNum type="arabicPeriod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Flexibility of systems to enable digital pathways that fit into existing workflows  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AutoNum type="arabicPeriod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How do we engage patients and what do they need to hear back based on the PRO data they provide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AutoNum type="arabicPeriod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Creating </a:t>
            </a: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clinical pathways</a:t>
            </a: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 that support healthcare professionals to deliver high quality care based on PRO data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AutoNum type="arabicPeriod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Aggregation of PRO data so that the data can be used at multiple levels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AutoNum type="arabicPeriod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Lack of knowledge around what outcomes data looks like and how we reconcile that information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g15521ac6cdd_0_66"/>
          <p:cNvSpPr txBox="1"/>
          <p:nvPr>
            <p:ph idx="3" type="body"/>
          </p:nvPr>
        </p:nvSpPr>
        <p:spPr>
          <a:xfrm>
            <a:off x="6296239" y="1892725"/>
            <a:ext cx="5287749" cy="456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en-GB">
                <a:latin typeface="Corbel"/>
                <a:ea typeface="Corbel"/>
                <a:cs typeface="Corbel"/>
                <a:sym typeface="Corbel"/>
              </a:rPr>
              <a:t>SOLUTIONS</a:t>
            </a:r>
            <a:endParaRPr/>
          </a:p>
        </p:txBody>
      </p:sp>
      <p:sp>
        <p:nvSpPr>
          <p:cNvPr id="220" name="Google Shape;220;g15521ac6cdd_0_66"/>
          <p:cNvSpPr txBox="1"/>
          <p:nvPr>
            <p:ph idx="4" type="body"/>
          </p:nvPr>
        </p:nvSpPr>
        <p:spPr>
          <a:xfrm>
            <a:off x="6134100" y="2468643"/>
            <a:ext cx="5221288" cy="343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orbel"/>
              <a:buChar char="•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Making digital tools simple to use, enable patients to choose how they use that and build multiple layers of support 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•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Support and enable caregivers to be involved in the pathway as well as the collection and use of the data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•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Design digital care pathways and PRO programs with the use of data in mind - build that into the set up and </a:t>
            </a: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engagement</a:t>
            </a: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 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•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Looking for solutions that are interoperable or look inwards at EHRs as a first step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•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Drive standardisation by engaging with global leaders (ICHOM) and aligning with other organisations that are </a:t>
            </a: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benchmarking</a:t>
            </a: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 data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•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Consider local context and local patients when designing digital care pathways 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bel"/>
              <a:buChar char="•"/>
            </a:pPr>
            <a:r>
              <a:rPr lang="en-GB" sz="1400">
                <a:latin typeface="Corbel"/>
                <a:ea typeface="Corbel"/>
                <a:cs typeface="Corbel"/>
                <a:sym typeface="Corbel"/>
              </a:rPr>
              <a:t>Better education around the data that is collected 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1" name="Google Shape;221;g15521ac6cdd_0_66"/>
          <p:cNvSpPr txBox="1"/>
          <p:nvPr/>
        </p:nvSpPr>
        <p:spPr>
          <a:xfrm>
            <a:off x="80639" y="902680"/>
            <a:ext cx="6038902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DEVELOPMENT OF DIGITAL CARE PATHWAYS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57ca9b83d_1_7"/>
          <p:cNvSpPr/>
          <p:nvPr/>
        </p:nvSpPr>
        <p:spPr>
          <a:xfrm>
            <a:off x="0" y="6223703"/>
            <a:ext cx="12192000" cy="6339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82"/>
              <a:buFont typeface="Calibri"/>
              <a:buNone/>
            </a:pPr>
            <a:r>
              <a:t/>
            </a:r>
            <a:endParaRPr b="0" i="0" sz="1182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557ca9b83d_1_7"/>
          <p:cNvSpPr txBox="1"/>
          <p:nvPr/>
        </p:nvSpPr>
        <p:spPr>
          <a:xfrm>
            <a:off x="8209191" y="6329115"/>
            <a:ext cx="34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conference.ichom.org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g1557ca9b83d_1_7"/>
          <p:cNvGrpSpPr/>
          <p:nvPr/>
        </p:nvGrpSpPr>
        <p:grpSpPr>
          <a:xfrm>
            <a:off x="-16" y="5899260"/>
            <a:ext cx="6296255" cy="658771"/>
            <a:chOff x="-1577999" y="6402733"/>
            <a:chExt cx="8845540" cy="925500"/>
          </a:xfrm>
        </p:grpSpPr>
        <p:sp>
          <p:nvSpPr>
            <p:cNvPr id="230" name="Google Shape;230;g1557ca9b83d_1_7"/>
            <p:cNvSpPr/>
            <p:nvPr/>
          </p:nvSpPr>
          <p:spPr>
            <a:xfrm>
              <a:off x="-1577999" y="6402733"/>
              <a:ext cx="8035200" cy="92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1557ca9b83d_1_7"/>
            <p:cNvSpPr/>
            <p:nvPr/>
          </p:nvSpPr>
          <p:spPr>
            <a:xfrm>
              <a:off x="5646941" y="6402733"/>
              <a:ext cx="1620600" cy="925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g1557ca9b83d_1_7"/>
          <p:cNvSpPr txBox="1"/>
          <p:nvPr/>
        </p:nvSpPr>
        <p:spPr>
          <a:xfrm>
            <a:off x="324870" y="6018403"/>
            <a:ext cx="62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1-3 November 2022 | Boston Park Plaza, Boston 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557ca9b83d_1_7"/>
          <p:cNvSpPr txBox="1"/>
          <p:nvPr/>
        </p:nvSpPr>
        <p:spPr>
          <a:xfrm>
            <a:off x="3572787" y="3069948"/>
            <a:ext cx="481782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b="1" i="0" lang="en-GB" sz="3600" u="none" cap="none" strike="noStrike">
                <a:solidFill>
                  <a:srgbClr val="21243E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b="1" i="0" sz="3600" u="none" cap="none" strike="noStrike">
              <a:solidFill>
                <a:srgbClr val="2124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2022-07-19T10:17:46Z</dcterms:created>
  <dc:creator>Sarah Gray</dc:creator>
</cp:coreProperties>
</file>