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lsb" ContentType="application/vnd.ms-excel.sheet.binary.macroEnabled.12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charts/chart1.xml" ContentType="application/vnd.openxmlformats-officedocument.drawingml.chart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6" r:id="rId4"/>
  </p:sldMasterIdLst>
  <p:notesMasterIdLst>
    <p:notesMasterId r:id="rId24"/>
  </p:notesMasterIdLst>
  <p:sldIdLst>
    <p:sldId id="296" r:id="rId5"/>
    <p:sldId id="426" r:id="rId6"/>
    <p:sldId id="418" r:id="rId7"/>
    <p:sldId id="419" r:id="rId8"/>
    <p:sldId id="427" r:id="rId9"/>
    <p:sldId id="434" r:id="rId10"/>
    <p:sldId id="428" r:id="rId11"/>
    <p:sldId id="401" r:id="rId12"/>
    <p:sldId id="411" r:id="rId13"/>
    <p:sldId id="410" r:id="rId14"/>
    <p:sldId id="436" r:id="rId15"/>
    <p:sldId id="413" r:id="rId16"/>
    <p:sldId id="409" r:id="rId17"/>
    <p:sldId id="437" r:id="rId18"/>
    <p:sldId id="433" r:id="rId19"/>
    <p:sldId id="431" r:id="rId20"/>
    <p:sldId id="429" r:id="rId21"/>
    <p:sldId id="432" r:id="rId22"/>
    <p:sldId id="425" r:id="rId23"/>
  </p:sldIdLst>
  <p:sldSz cx="9144000" cy="5143500" type="screen16x9"/>
  <p:notesSz cx="6858000" cy="9144000"/>
  <p:custDataLst>
    <p:tags r:id="rId25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304F"/>
    <a:srgbClr val="C06188"/>
    <a:srgbClr val="00599E"/>
    <a:srgbClr val="0E94DA"/>
    <a:srgbClr val="5BB7E5"/>
    <a:srgbClr val="ED438C"/>
    <a:srgbClr val="F13F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98" autoAdjust="0"/>
    <p:restoredTop sz="93878" autoAdjust="0"/>
  </p:normalViewPr>
  <p:slideViewPr>
    <p:cSldViewPr snapToGrid="0">
      <p:cViewPr varScale="1">
        <p:scale>
          <a:sx n="154" d="100"/>
          <a:sy n="154" d="100"/>
        </p:scale>
        <p:origin x="768" y="19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esa Komssi" userId="632dd2df-b337-4c56-b3b7-ee288263ce8b" providerId="ADAL" clId="{8E3AFAE7-9B30-4E79-8F1B-3BD094648DCC}"/>
    <pc:docChg chg="custSel modSld">
      <pc:chgData name="Vesa Komssi" userId="632dd2df-b337-4c56-b3b7-ee288263ce8b" providerId="ADAL" clId="{8E3AFAE7-9B30-4E79-8F1B-3BD094648DCC}" dt="2022-10-27T11:39:13.847" v="483" actId="478"/>
      <pc:docMkLst>
        <pc:docMk/>
      </pc:docMkLst>
      <pc:sldChg chg="modSp mod">
        <pc:chgData name="Vesa Komssi" userId="632dd2df-b337-4c56-b3b7-ee288263ce8b" providerId="ADAL" clId="{8E3AFAE7-9B30-4E79-8F1B-3BD094648DCC}" dt="2022-10-27T11:35:45.132" v="477" actId="20577"/>
        <pc:sldMkLst>
          <pc:docMk/>
          <pc:sldMk cId="2451574695" sldId="418"/>
        </pc:sldMkLst>
        <pc:spChg chg="mod">
          <ac:chgData name="Vesa Komssi" userId="632dd2df-b337-4c56-b3b7-ee288263ce8b" providerId="ADAL" clId="{8E3AFAE7-9B30-4E79-8F1B-3BD094648DCC}" dt="2022-10-27T11:35:45.132" v="477" actId="20577"/>
          <ac:spMkLst>
            <pc:docMk/>
            <pc:sldMk cId="2451574695" sldId="418"/>
            <ac:spMk id="10" creationId="{273E2937-0DE5-FB51-B2CC-CA069E5138AF}"/>
          </ac:spMkLst>
        </pc:spChg>
      </pc:sldChg>
      <pc:sldChg chg="addSp modSp mod">
        <pc:chgData name="Vesa Komssi" userId="632dd2df-b337-4c56-b3b7-ee288263ce8b" providerId="ADAL" clId="{8E3AFAE7-9B30-4E79-8F1B-3BD094648DCC}" dt="2022-10-27T11:34:47.128" v="467" actId="20577"/>
        <pc:sldMkLst>
          <pc:docMk/>
          <pc:sldMk cId="3248456801" sldId="425"/>
        </pc:sldMkLst>
        <pc:spChg chg="mod">
          <ac:chgData name="Vesa Komssi" userId="632dd2df-b337-4c56-b3b7-ee288263ce8b" providerId="ADAL" clId="{8E3AFAE7-9B30-4E79-8F1B-3BD094648DCC}" dt="2022-10-27T11:34:47.128" v="467" actId="20577"/>
          <ac:spMkLst>
            <pc:docMk/>
            <pc:sldMk cId="3248456801" sldId="425"/>
            <ac:spMk id="4" creationId="{045D3FBD-551D-4D3E-898A-D7401F9043C7}"/>
          </ac:spMkLst>
        </pc:spChg>
        <pc:picChg chg="add mod">
          <ac:chgData name="Vesa Komssi" userId="632dd2df-b337-4c56-b3b7-ee288263ce8b" providerId="ADAL" clId="{8E3AFAE7-9B30-4E79-8F1B-3BD094648DCC}" dt="2022-10-27T11:33:33.456" v="414" actId="1076"/>
          <ac:picMkLst>
            <pc:docMk/>
            <pc:sldMk cId="3248456801" sldId="425"/>
            <ac:picMk id="5" creationId="{6F8F8869-F8E8-C198-0012-1A523AB9EEC7}"/>
          </ac:picMkLst>
        </pc:picChg>
        <pc:picChg chg="add mod">
          <ac:chgData name="Vesa Komssi" userId="632dd2df-b337-4c56-b3b7-ee288263ce8b" providerId="ADAL" clId="{8E3AFAE7-9B30-4E79-8F1B-3BD094648DCC}" dt="2022-10-27T11:33:36.674" v="415" actId="1076"/>
          <ac:picMkLst>
            <pc:docMk/>
            <pc:sldMk cId="3248456801" sldId="425"/>
            <ac:picMk id="7" creationId="{2EEAAEC2-7D00-53AD-EFDA-9AFF08B985F0}"/>
          </ac:picMkLst>
        </pc:picChg>
      </pc:sldChg>
      <pc:sldChg chg="modNotesTx">
        <pc:chgData name="Vesa Komssi" userId="632dd2df-b337-4c56-b3b7-ee288263ce8b" providerId="ADAL" clId="{8E3AFAE7-9B30-4E79-8F1B-3BD094648DCC}" dt="2022-10-27T11:10:36.152" v="331" actId="20577"/>
        <pc:sldMkLst>
          <pc:docMk/>
          <pc:sldMk cId="497405086" sldId="426"/>
        </pc:sldMkLst>
      </pc:sldChg>
      <pc:sldChg chg="addSp delSp modSp mod">
        <pc:chgData name="Vesa Komssi" userId="632dd2df-b337-4c56-b3b7-ee288263ce8b" providerId="ADAL" clId="{8E3AFAE7-9B30-4E79-8F1B-3BD094648DCC}" dt="2022-10-27T11:39:13.847" v="483" actId="478"/>
        <pc:sldMkLst>
          <pc:docMk/>
          <pc:sldMk cId="2429814872" sldId="427"/>
        </pc:sldMkLst>
        <pc:spChg chg="del">
          <ac:chgData name="Vesa Komssi" userId="632dd2df-b337-4c56-b3b7-ee288263ce8b" providerId="ADAL" clId="{8E3AFAE7-9B30-4E79-8F1B-3BD094648DCC}" dt="2022-10-27T11:39:13.847" v="483" actId="478"/>
          <ac:spMkLst>
            <pc:docMk/>
            <pc:sldMk cId="2429814872" sldId="427"/>
            <ac:spMk id="8" creationId="{5A9A26C9-4F1E-B6CC-2661-D15255DBAB6E}"/>
          </ac:spMkLst>
        </pc:spChg>
        <pc:spChg chg="del">
          <ac:chgData name="Vesa Komssi" userId="632dd2df-b337-4c56-b3b7-ee288263ce8b" providerId="ADAL" clId="{8E3AFAE7-9B30-4E79-8F1B-3BD094648DCC}" dt="2022-10-27T11:38:57.815" v="481" actId="478"/>
          <ac:spMkLst>
            <pc:docMk/>
            <pc:sldMk cId="2429814872" sldId="427"/>
            <ac:spMk id="9" creationId="{F36F8A48-0D73-5CA1-77BE-50DA5D320CBD}"/>
          </ac:spMkLst>
        </pc:spChg>
        <pc:picChg chg="add mod">
          <ac:chgData name="Vesa Komssi" userId="632dd2df-b337-4c56-b3b7-ee288263ce8b" providerId="ADAL" clId="{8E3AFAE7-9B30-4E79-8F1B-3BD094648DCC}" dt="2022-10-27T11:39:04.572" v="482" actId="1076"/>
          <ac:picMkLst>
            <pc:docMk/>
            <pc:sldMk cId="2429814872" sldId="427"/>
            <ac:picMk id="3" creationId="{42FECD00-2546-F923-110A-E5E818378B83}"/>
          </ac:picMkLst>
        </pc:picChg>
      </pc:sldChg>
      <pc:sldChg chg="modSp mod">
        <pc:chgData name="Vesa Komssi" userId="632dd2df-b337-4c56-b3b7-ee288263ce8b" providerId="ADAL" clId="{8E3AFAE7-9B30-4E79-8F1B-3BD094648DCC}" dt="2022-10-27T11:25:43.288" v="410" actId="20577"/>
        <pc:sldMkLst>
          <pc:docMk/>
          <pc:sldMk cId="887077017" sldId="433"/>
        </pc:sldMkLst>
        <pc:spChg chg="mod">
          <ac:chgData name="Vesa Komssi" userId="632dd2df-b337-4c56-b3b7-ee288263ce8b" providerId="ADAL" clId="{8E3AFAE7-9B30-4E79-8F1B-3BD094648DCC}" dt="2022-10-27T11:25:43.288" v="410" actId="20577"/>
          <ac:spMkLst>
            <pc:docMk/>
            <pc:sldMk cId="887077017" sldId="433"/>
            <ac:spMk id="2" creationId="{2C648B4D-2C44-2C16-8812-434BD5C79964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.xlsb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1.xlsb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2.xlsb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629757785467127"/>
          <c:y val="5.3471667996807665E-2"/>
          <c:w val="0.78849480968858132"/>
          <c:h val="0.78930566640063848"/>
        </c:manualLayout>
      </c:layout>
      <c:bubbleChart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</c:spPr>
          <c:invertIfNegative val="0"/>
          <c:xVal>
            <c:numRef>
              <c:f>Sheet1!$A$1:$A$4</c:f>
              <c:numCache>
                <c:formatCode>General</c:formatCode>
                <c:ptCount val="4"/>
                <c:pt idx="0">
                  <c:v>3856</c:v>
                </c:pt>
                <c:pt idx="1">
                  <c:v>5719</c:v>
                </c:pt>
              </c:numCache>
            </c:numRef>
          </c:xVal>
          <c:yVal>
            <c:numRef>
              <c:f>Sheet1!$B$1:$B$4</c:f>
              <c:numCache>
                <c:formatCode>General</c:formatCode>
                <c:ptCount val="4"/>
                <c:pt idx="0">
                  <c:v>112</c:v>
                </c:pt>
                <c:pt idx="1">
                  <c:v>80</c:v>
                </c:pt>
              </c:numCache>
            </c:numRef>
          </c:yVal>
          <c:bubbleSize>
            <c:numRef>
              <c:f>Sheet1!$C$1:$C$4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0-2927-0C46-8359-F36814393FB6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</c:spPr>
          <c:invertIfNegative val="0"/>
          <c:xVal>
            <c:numRef>
              <c:f>Sheet1!$A$1:$A$4</c:f>
              <c:numCache>
                <c:formatCode>General</c:formatCode>
                <c:ptCount val="4"/>
                <c:pt idx="2">
                  <c:v>6689</c:v>
                </c:pt>
                <c:pt idx="3">
                  <c:v>7009</c:v>
                </c:pt>
              </c:numCache>
            </c:numRef>
          </c:xVal>
          <c:yVal>
            <c:numRef>
              <c:f>Sheet1!$D$1:$D$4</c:f>
              <c:numCache>
                <c:formatCode>General</c:formatCode>
                <c:ptCount val="4"/>
                <c:pt idx="2">
                  <c:v>115</c:v>
                </c:pt>
                <c:pt idx="3">
                  <c:v>99</c:v>
                </c:pt>
              </c:numCache>
            </c:numRef>
          </c:yVal>
          <c:bubbleSize>
            <c:numRef>
              <c:f>Sheet1!$E$1:$E$4</c:f>
              <c:numCache>
                <c:formatCode>General</c:formatCode>
                <c:ptCount val="4"/>
                <c:pt idx="2">
                  <c:v>1</c:v>
                </c:pt>
                <c:pt idx="3">
                  <c:v>1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1-2927-0C46-8359-F36814393F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89"/>
        <c:showNegBubbles val="0"/>
        <c:axId val="149241743"/>
        <c:axId val="1"/>
      </c:bubbleChart>
      <c:valAx>
        <c:axId val="149241743"/>
        <c:scaling>
          <c:orientation val="minMax"/>
          <c:max val="8000"/>
          <c:min val="3000"/>
        </c:scaling>
        <c:delete val="0"/>
        <c:axPos val="b"/>
        <c:majorGridlines>
          <c:spPr>
            <a:ln>
              <a:noFill/>
            </a:ln>
          </c:spPr>
        </c:majorGridlines>
        <c:numFmt formatCode="#,##0;&quot;-&quot;#,##0" sourceLinked="0"/>
        <c:majorTickMark val="out"/>
        <c:minorTickMark val="none"/>
        <c:tickLblPos val="nextTo"/>
        <c:spPr>
          <a:ln w="9525" algn="ctr">
            <a:solidFill>
              <a:schemeClr val="tx1"/>
            </a:solidFill>
            <a:prstDash val="solid"/>
          </a:ln>
        </c:spPr>
        <c:txPr>
          <a:bodyPr wrap="none"/>
          <a:lstStyle/>
          <a:p>
            <a:pPr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min"/>
        <c:crossBetween val="midCat"/>
        <c:majorUnit val="1000"/>
      </c:valAx>
      <c:valAx>
        <c:axId val="1"/>
        <c:scaling>
          <c:orientation val="minMax"/>
          <c:max val="130"/>
          <c:min val="70"/>
        </c:scaling>
        <c:delete val="0"/>
        <c:axPos val="l"/>
        <c:majorGridlines>
          <c:spPr>
            <a:ln>
              <a:noFill/>
            </a:ln>
          </c:spPr>
        </c:majorGridlines>
        <c:numFmt formatCode="#,##0;&quot;-&quot;#,##0" sourceLinked="0"/>
        <c:majorTickMark val="out"/>
        <c:minorTickMark val="none"/>
        <c:tickLblPos val="nextTo"/>
        <c:spPr>
          <a:ln w="9525" algn="ctr">
            <a:solidFill>
              <a:schemeClr val="tx1"/>
            </a:solidFill>
            <a:prstDash val="solid"/>
          </a:ln>
        </c:spPr>
        <c:txPr>
          <a:bodyPr wrap="none"/>
          <a:lstStyle/>
          <a:p>
            <a:pPr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241743"/>
        <c:crosses val="min"/>
        <c:crossBetween val="midCat"/>
        <c:majorUnit val="10"/>
      </c:valAx>
    </c:plotArea>
    <c:plotVisOnly val="0"/>
    <c:dispBlanksAs val="gap"/>
    <c:showDLblsOverMax val="1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926258992805755"/>
          <c:y val="6.454720616570328E-2"/>
          <c:w val="0.86735611510791366"/>
          <c:h val="0.87090558766859349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"/>
                  <c:y val="-0.26204238921001927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415F-4B58-A0E7-FA544E547CC3}"/>
                </c:ext>
              </c:extLst>
            </c:dLbl>
            <c:dLbl>
              <c:idx val="1"/>
              <c:layout>
                <c:manualLayout>
                  <c:x val="0"/>
                  <c:y val="-0.43737957610789979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415F-4B58-A0E7-FA544E547CC3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Sheet1!$A$1:$B$1</c:f>
              <c:numCache>
                <c:formatCode>General</c:formatCode>
                <c:ptCount val="2"/>
                <c:pt idx="0">
                  <c:v>16</c:v>
                </c:pt>
                <c:pt idx="1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15F-4B58-A0E7-FA544E547C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450446479"/>
        <c:axId val="1"/>
      </c:barChart>
      <c:catAx>
        <c:axId val="450446479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35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#,##0;&quot;-&quot;#,##0" sourceLinked="0"/>
        <c:majorTickMark val="out"/>
        <c:minorTickMark val="none"/>
        <c:tickLblPos val="nextTo"/>
        <c:spPr>
          <a:ln w="9525" algn="ctr">
            <a:solidFill>
              <a:schemeClr val="tx1"/>
            </a:solidFill>
            <a:prstDash val="solid"/>
          </a:ln>
        </c:spPr>
        <c:txPr>
          <a:bodyPr wrap="none"/>
          <a:lstStyle/>
          <a:p>
            <a:pPr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0446479"/>
        <c:crosses val="min"/>
        <c:crossBetween val="between"/>
        <c:majorUnit val="5"/>
      </c:valAx>
    </c:plotArea>
    <c:plotVisOnly val="0"/>
    <c:dispBlanksAs val="gap"/>
    <c:showDLblsOverMax val="1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926258992805755"/>
          <c:y val="6.454720616570328E-2"/>
          <c:w val="0.86735611510791366"/>
          <c:h val="0.87090558766859349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"/>
                  <c:y val="-0.44701348747591524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A735-417C-B31D-E5314352D9A1}"/>
                </c:ext>
              </c:extLst>
            </c:dLbl>
            <c:dLbl>
              <c:idx val="1"/>
              <c:layout>
                <c:manualLayout>
                  <c:x val="0"/>
                  <c:y val="-0.31599229287090558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A735-417C-B31D-E5314352D9A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Sheet1!$A$1:$B$1</c:f>
              <c:numCache>
                <c:formatCode>General</c:formatCode>
                <c:ptCount val="2"/>
                <c:pt idx="0">
                  <c:v>44</c:v>
                </c:pt>
                <c:pt idx="1">
                  <c:v>28.999999999999996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735-417C-B31D-E5314352D9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485795359"/>
        <c:axId val="1"/>
      </c:barChart>
      <c:catAx>
        <c:axId val="485795359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50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#,##0;&quot;-&quot;#,##0" sourceLinked="0"/>
        <c:majorTickMark val="out"/>
        <c:minorTickMark val="none"/>
        <c:tickLblPos val="nextTo"/>
        <c:spPr>
          <a:ln w="9525" algn="ctr">
            <a:solidFill>
              <a:schemeClr val="tx1"/>
            </a:solidFill>
            <a:prstDash val="solid"/>
          </a:ln>
        </c:spPr>
        <c:txPr>
          <a:bodyPr wrap="none"/>
          <a:lstStyle/>
          <a:p>
            <a:pPr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5795359"/>
        <c:crosses val="min"/>
        <c:crossBetween val="between"/>
        <c:majorUnit val="10"/>
      </c:valAx>
    </c:plotArea>
    <c:plotVisOnly val="0"/>
    <c:dispBlanksAs val="gap"/>
    <c:showDLblsOverMax val="1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AU" noProof="0" dirty="0"/>
          </a:p>
        </p:txBody>
      </p:sp>
    </p:spTree>
    <p:extLst>
      <p:ext uri="{BB962C8B-B14F-4D97-AF65-F5344CB8AC3E}">
        <p14:creationId xmlns:p14="http://schemas.microsoft.com/office/powerpoint/2010/main" val="160890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FFFFFF"/>
                </a:solidFill>
                <a:effectLst/>
                <a:latin typeface="-apple-system"/>
              </a:rPr>
              <a:t>Estonian Health Insurance Fund is a single payor in Estonian health care system covering the costs of health services. The vision of EHIF is to create a sense of security for members of society when they face health problems and seek medical care, so as to increase the number of healthy life years</a:t>
            </a:r>
            <a:r>
              <a:rPr lang="en-FI" b="0" i="0" dirty="0">
                <a:solidFill>
                  <a:srgbClr val="FFFFFF"/>
                </a:solidFill>
                <a:effectLst/>
                <a:latin typeface="-apple-system"/>
              </a:rPr>
              <a:t>. Leading the pilot right from the start, first meetings. with neurologists. EHIF over 10 years. </a:t>
            </a:r>
          </a:p>
          <a:p>
            <a:r>
              <a:rPr lang="en-FI" b="0" i="0" dirty="0">
                <a:solidFill>
                  <a:srgbClr val="FFFFFF"/>
                </a:solidFill>
                <a:effectLst/>
                <a:latin typeface="-apple-system"/>
              </a:rPr>
              <a:t>Tertiary level hospital, one of the three biggest in Estonia. Largest hospital in Estonia. Specialisation in internal diseases, now management positions for the past 20 years. 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05752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866399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v8">
  <p:cSld name="Title Slide v8">
    <p:bg>
      <p:bgPr>
        <a:solidFill>
          <a:schemeClr val="lt1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5" descr="Taustapildi lisamiseks aktiveeriga taust ja valige menüürealt „Insert“ &gt; „Picture“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0" rIns="0" bIns="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Google Shape;57;p15"/>
          <p:cNvSpPr txBox="1">
            <a:spLocks noGrp="1"/>
          </p:cNvSpPr>
          <p:nvPr>
            <p:ph type="body" idx="1"/>
          </p:nvPr>
        </p:nvSpPr>
        <p:spPr>
          <a:xfrm>
            <a:off x="602456" y="2010827"/>
            <a:ext cx="7939088" cy="1121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  <a:defRPr sz="4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  <a:defRPr sz="4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  <a:defRPr sz="4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  <a:defRPr sz="4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  <a:defRPr sz="4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15"/>
          <p:cNvSpPr txBox="1">
            <a:spLocks noGrp="1"/>
          </p:cNvSpPr>
          <p:nvPr>
            <p:ph type="body" idx="3"/>
          </p:nvPr>
        </p:nvSpPr>
        <p:spPr>
          <a:xfrm>
            <a:off x="602456" y="3363595"/>
            <a:ext cx="7939088" cy="290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  <a:defRPr sz="4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  <a:defRPr sz="4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  <a:defRPr sz="4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  <a:defRPr sz="4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Google Shape;59;p15"/>
          <p:cNvSpPr txBox="1">
            <a:spLocks noGrp="1"/>
          </p:cNvSpPr>
          <p:nvPr>
            <p:ph type="body" idx="4"/>
          </p:nvPr>
        </p:nvSpPr>
        <p:spPr>
          <a:xfrm>
            <a:off x="602456" y="4494320"/>
            <a:ext cx="1226344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60" name="Google Shape;60;p15" descr="Shape&#10;&#10;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672994" y="4246960"/>
            <a:ext cx="2131035" cy="6955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v1">
  <p:cSld name="Title Slide v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7"/>
          <p:cNvSpPr txBox="1">
            <a:spLocks noGrp="1"/>
          </p:cNvSpPr>
          <p:nvPr>
            <p:ph type="body" idx="1"/>
          </p:nvPr>
        </p:nvSpPr>
        <p:spPr>
          <a:xfrm>
            <a:off x="602456" y="2010827"/>
            <a:ext cx="7939088" cy="1121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  <a:defRPr sz="4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  <a:defRPr sz="4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  <a:defRPr sz="4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  <a:defRPr sz="4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  <a:defRPr sz="4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body" idx="2"/>
          </p:nvPr>
        </p:nvSpPr>
        <p:spPr>
          <a:xfrm>
            <a:off x="602456" y="3363595"/>
            <a:ext cx="7939088" cy="290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  <a:defRPr sz="4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  <a:defRPr sz="4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  <a:defRPr sz="4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  <a:defRPr sz="4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body" idx="3"/>
          </p:nvPr>
        </p:nvSpPr>
        <p:spPr>
          <a:xfrm>
            <a:off x="602456" y="4494320"/>
            <a:ext cx="1226344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v3">
  <p:cSld name="Title Slide v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body" idx="1"/>
          </p:nvPr>
        </p:nvSpPr>
        <p:spPr>
          <a:xfrm>
            <a:off x="602456" y="2010827"/>
            <a:ext cx="7939088" cy="1121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  <a:defRPr sz="4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  <a:defRPr sz="4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  <a:defRPr sz="4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  <a:defRPr sz="4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  <a:defRPr sz="4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body" idx="2"/>
          </p:nvPr>
        </p:nvSpPr>
        <p:spPr>
          <a:xfrm>
            <a:off x="602456" y="3363595"/>
            <a:ext cx="7939088" cy="290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  <a:defRPr sz="4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  <a:defRPr sz="4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  <a:defRPr sz="4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  <a:defRPr sz="4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Google Shape;73;p18"/>
          <p:cNvSpPr txBox="1">
            <a:spLocks noGrp="1"/>
          </p:cNvSpPr>
          <p:nvPr>
            <p:ph type="body" idx="3"/>
          </p:nvPr>
        </p:nvSpPr>
        <p:spPr>
          <a:xfrm>
            <a:off x="602456" y="4494320"/>
            <a:ext cx="1226344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v4">
  <p:cSld name="Title Slide v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9"/>
          <p:cNvSpPr txBox="1">
            <a:spLocks noGrp="1"/>
          </p:cNvSpPr>
          <p:nvPr>
            <p:ph type="body" idx="1"/>
          </p:nvPr>
        </p:nvSpPr>
        <p:spPr>
          <a:xfrm>
            <a:off x="602456" y="2010827"/>
            <a:ext cx="7939088" cy="1121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  <a:defRPr sz="4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  <a:defRPr sz="4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  <a:defRPr sz="4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  <a:defRPr sz="4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  <a:defRPr sz="4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body" idx="2"/>
          </p:nvPr>
        </p:nvSpPr>
        <p:spPr>
          <a:xfrm>
            <a:off x="602456" y="3363595"/>
            <a:ext cx="7939088" cy="290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  <a:defRPr sz="4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  <a:defRPr sz="4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  <a:defRPr sz="4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  <a:defRPr sz="4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body" idx="3"/>
          </p:nvPr>
        </p:nvSpPr>
        <p:spPr>
          <a:xfrm>
            <a:off x="602456" y="4494320"/>
            <a:ext cx="1226344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v5">
  <p:cSld name="Title Slide v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0"/>
          <p:cNvSpPr txBox="1">
            <a:spLocks noGrp="1"/>
          </p:cNvSpPr>
          <p:nvPr>
            <p:ph type="body" idx="1"/>
          </p:nvPr>
        </p:nvSpPr>
        <p:spPr>
          <a:xfrm>
            <a:off x="602456" y="2010827"/>
            <a:ext cx="7939088" cy="1121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  <a:defRPr sz="4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  <a:defRPr sz="4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  <a:defRPr sz="4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  <a:defRPr sz="4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  <a:defRPr sz="4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Google Shape;80;p20"/>
          <p:cNvSpPr txBox="1">
            <a:spLocks noGrp="1"/>
          </p:cNvSpPr>
          <p:nvPr>
            <p:ph type="body" idx="2"/>
          </p:nvPr>
        </p:nvSpPr>
        <p:spPr>
          <a:xfrm>
            <a:off x="602456" y="3363595"/>
            <a:ext cx="7939088" cy="290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  <a:defRPr sz="4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  <a:defRPr sz="4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  <a:defRPr sz="4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  <a:defRPr sz="4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Google Shape;81;p20"/>
          <p:cNvSpPr txBox="1">
            <a:spLocks noGrp="1"/>
          </p:cNvSpPr>
          <p:nvPr>
            <p:ph type="body" idx="3"/>
          </p:nvPr>
        </p:nvSpPr>
        <p:spPr>
          <a:xfrm>
            <a:off x="602456" y="4494320"/>
            <a:ext cx="1226344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v6">
  <p:cSld name="Title Slide v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1"/>
          <p:cNvSpPr txBox="1">
            <a:spLocks noGrp="1"/>
          </p:cNvSpPr>
          <p:nvPr>
            <p:ph type="body" idx="1"/>
          </p:nvPr>
        </p:nvSpPr>
        <p:spPr>
          <a:xfrm>
            <a:off x="602456" y="2010827"/>
            <a:ext cx="7939088" cy="1121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  <a:defRPr sz="4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  <a:defRPr sz="4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  <a:defRPr sz="4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  <a:defRPr sz="4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  <a:defRPr sz="4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body" idx="2"/>
          </p:nvPr>
        </p:nvSpPr>
        <p:spPr>
          <a:xfrm>
            <a:off x="602456" y="3363595"/>
            <a:ext cx="7939088" cy="290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  <a:defRPr sz="4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  <a:defRPr sz="4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  <a:defRPr sz="4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  <a:defRPr sz="4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body" idx="3"/>
          </p:nvPr>
        </p:nvSpPr>
        <p:spPr>
          <a:xfrm>
            <a:off x="602456" y="4494320"/>
            <a:ext cx="1226344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F0596407-17D1-BE80-AD7D-59B52A423E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56767" y="3614906"/>
            <a:ext cx="1280000" cy="720000"/>
          </a:xfrm>
          <a:prstGeom prst="rect">
            <a:avLst/>
          </a:prstGeom>
        </p:spPr>
      </p:pic>
      <p:pic>
        <p:nvPicPr>
          <p:cNvPr id="1026" name="Picture 2" descr="Regionaalhaigla">
            <a:extLst>
              <a:ext uri="{FF2B5EF4-FFF2-40B4-BE49-F238E27FC236}">
                <a16:creationId xmlns:a16="http://schemas.microsoft.com/office/drawing/2014/main" id="{0B018E0A-5786-F794-2B1C-28D560F841B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767" y="2865955"/>
            <a:ext cx="1825206" cy="623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Slide v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A48DA8B-5B19-4611-BE42-B424F830FB5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2456" y="761001"/>
            <a:ext cx="7939088" cy="369332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>
              <a:buNone/>
              <a:defRPr sz="4050">
                <a:solidFill>
                  <a:schemeClr val="bg1"/>
                </a:solidFill>
              </a:defRPr>
            </a:lvl2pPr>
            <a:lvl3pPr>
              <a:buNone/>
              <a:defRPr sz="4050">
                <a:solidFill>
                  <a:schemeClr val="bg1"/>
                </a:solidFill>
              </a:defRPr>
            </a:lvl3pPr>
            <a:lvl4pPr>
              <a:buNone/>
              <a:defRPr sz="4050">
                <a:solidFill>
                  <a:schemeClr val="bg1"/>
                </a:solidFill>
              </a:defRPr>
            </a:lvl4pPr>
            <a:lvl5pPr>
              <a:buNone/>
              <a:defRPr sz="4050">
                <a:solidFill>
                  <a:schemeClr val="bg1"/>
                </a:solidFill>
              </a:defRPr>
            </a:lvl5pPr>
          </a:lstStyle>
          <a:p>
            <a:pPr lvl="0"/>
            <a:r>
              <a:rPr lang="et-EE"/>
              <a:t>Graafiku pealkiri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38981C2C-698F-4B91-A1B4-5AF4D15062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2456" y="1253397"/>
            <a:ext cx="7939088" cy="230832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buNone/>
              <a:defRPr sz="1500" b="1">
                <a:solidFill>
                  <a:schemeClr val="accent6"/>
                </a:solidFill>
              </a:defRPr>
            </a:lvl1pPr>
            <a:lvl2pPr>
              <a:buNone/>
              <a:defRPr sz="4050">
                <a:solidFill>
                  <a:schemeClr val="bg1"/>
                </a:solidFill>
              </a:defRPr>
            </a:lvl2pPr>
            <a:lvl3pPr>
              <a:buNone/>
              <a:defRPr sz="4050">
                <a:solidFill>
                  <a:schemeClr val="bg1"/>
                </a:solidFill>
              </a:defRPr>
            </a:lvl3pPr>
            <a:lvl4pPr>
              <a:buNone/>
              <a:defRPr sz="4050">
                <a:solidFill>
                  <a:schemeClr val="bg1"/>
                </a:solidFill>
              </a:defRPr>
            </a:lvl4pPr>
            <a:lvl5pPr>
              <a:buNone/>
              <a:defRPr sz="4050">
                <a:solidFill>
                  <a:schemeClr val="bg1"/>
                </a:solidFill>
              </a:defRPr>
            </a:lvl5pPr>
          </a:lstStyle>
          <a:p>
            <a:pPr lvl="0"/>
            <a:r>
              <a:rPr lang="et-EE"/>
              <a:t>Graafiku sisu iseloomustav alapealkiri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FF82D98-9874-4F83-8147-2EA1ECD928C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2456" y="1657350"/>
            <a:ext cx="7939088" cy="3020616"/>
          </a:xfrm>
          <a:prstGeom prst="rect">
            <a:avLst/>
          </a:prstGeom>
        </p:spPr>
        <p:txBody>
          <a:bodyPr lIns="0" tIns="0" rIns="0" bIns="0"/>
          <a:lstStyle>
            <a:lvl1pPr>
              <a:defRPr sz="1050">
                <a:solidFill>
                  <a:schemeClr val="tx2"/>
                </a:solidFill>
              </a:defRPr>
            </a:lvl1pPr>
            <a:lvl2pPr>
              <a:defRPr sz="105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5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409507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v2">
  <p:cSld name="Content Slide v2">
    <p:bg>
      <p:bgPr>
        <a:solidFill>
          <a:schemeClr val="lt1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5"/>
          <p:cNvSpPr txBox="1">
            <a:spLocks noGrp="1"/>
          </p:cNvSpPr>
          <p:nvPr>
            <p:ph type="body" idx="1"/>
          </p:nvPr>
        </p:nvSpPr>
        <p:spPr>
          <a:xfrm>
            <a:off x="602456" y="797934"/>
            <a:ext cx="7939088" cy="332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  <a:defRPr sz="4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  <a:defRPr sz="4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  <a:defRPr sz="4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  <a:defRPr sz="4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" name="Google Shape;98;p25"/>
          <p:cNvSpPr txBox="1">
            <a:spLocks noGrp="1"/>
          </p:cNvSpPr>
          <p:nvPr>
            <p:ph type="body" idx="2"/>
          </p:nvPr>
        </p:nvSpPr>
        <p:spPr>
          <a:xfrm>
            <a:off x="602456" y="1253396"/>
            <a:ext cx="7939088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  <a:defRPr sz="4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  <a:defRPr sz="4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  <a:defRPr sz="4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  <a:defRPr sz="4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9" name="Google Shape;99;p25"/>
          <p:cNvSpPr txBox="1">
            <a:spLocks noGrp="1"/>
          </p:cNvSpPr>
          <p:nvPr>
            <p:ph type="body" idx="3"/>
          </p:nvPr>
        </p:nvSpPr>
        <p:spPr>
          <a:xfrm>
            <a:off x="602456" y="1657350"/>
            <a:ext cx="7939088" cy="3020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98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65138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v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A48DA8B-5B19-4611-BE42-B424F830FB5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2457" y="761001"/>
            <a:ext cx="3969544" cy="369332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>
              <a:buNone/>
              <a:defRPr sz="4050">
                <a:solidFill>
                  <a:schemeClr val="bg1"/>
                </a:solidFill>
              </a:defRPr>
            </a:lvl2pPr>
            <a:lvl3pPr>
              <a:buNone/>
              <a:defRPr sz="4050">
                <a:solidFill>
                  <a:schemeClr val="bg1"/>
                </a:solidFill>
              </a:defRPr>
            </a:lvl3pPr>
            <a:lvl4pPr>
              <a:buNone/>
              <a:defRPr sz="4050">
                <a:solidFill>
                  <a:schemeClr val="bg1"/>
                </a:solidFill>
              </a:defRPr>
            </a:lvl4pPr>
            <a:lvl5pPr>
              <a:buNone/>
              <a:defRPr sz="4050">
                <a:solidFill>
                  <a:schemeClr val="bg1"/>
                </a:solidFill>
              </a:defRPr>
            </a:lvl5pPr>
          </a:lstStyle>
          <a:p>
            <a:pPr lvl="0"/>
            <a:r>
              <a:rPr lang="et-EE"/>
              <a:t>Sisupealkiri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38981C2C-698F-4B91-A1B4-5AF4D15062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2457" y="1253397"/>
            <a:ext cx="3969544" cy="230832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buNone/>
              <a:defRPr sz="1500" b="1">
                <a:solidFill>
                  <a:schemeClr val="accent6"/>
                </a:solidFill>
              </a:defRPr>
            </a:lvl1pPr>
            <a:lvl2pPr>
              <a:buNone/>
              <a:defRPr sz="4050">
                <a:solidFill>
                  <a:schemeClr val="bg1"/>
                </a:solidFill>
              </a:defRPr>
            </a:lvl2pPr>
            <a:lvl3pPr>
              <a:buNone/>
              <a:defRPr sz="4050">
                <a:solidFill>
                  <a:schemeClr val="bg1"/>
                </a:solidFill>
              </a:defRPr>
            </a:lvl3pPr>
            <a:lvl4pPr>
              <a:buNone/>
              <a:defRPr sz="4050">
                <a:solidFill>
                  <a:schemeClr val="bg1"/>
                </a:solidFill>
              </a:defRPr>
            </a:lvl4pPr>
            <a:lvl5pPr>
              <a:buNone/>
              <a:defRPr sz="4050">
                <a:solidFill>
                  <a:schemeClr val="bg1"/>
                </a:solidFill>
              </a:defRPr>
            </a:lvl5pPr>
          </a:lstStyle>
          <a:p>
            <a:pPr lvl="0"/>
            <a:r>
              <a:rPr lang="et-EE"/>
              <a:t>Sisu iseloomustav alapealkiri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1ED9C39C-22A0-455A-8C27-8CF165E312C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2456" y="1678781"/>
            <a:ext cx="3969544" cy="2999185"/>
          </a:xfrm>
          <a:prstGeom prst="rect">
            <a:avLst/>
          </a:prstGeom>
        </p:spPr>
        <p:txBody>
          <a:bodyPr lIns="0" tIns="0" rIns="0" bIns="0"/>
          <a:lstStyle>
            <a:lvl1pPr>
              <a:defRPr sz="1050">
                <a:solidFill>
                  <a:schemeClr val="tx2"/>
                </a:solidFill>
              </a:defRPr>
            </a:lvl1pPr>
            <a:lvl2pPr>
              <a:defRPr sz="105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5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D98C728-8AB0-41F7-B5EA-DE557319636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74457" y="0"/>
            <a:ext cx="3969544" cy="5143500"/>
          </a:xfrm>
          <a:prstGeom prst="rect">
            <a:avLst/>
          </a:prstGeom>
        </p:spPr>
        <p:txBody>
          <a:bodyPr anchor="ctr" anchorCtr="0"/>
          <a:lstStyle>
            <a:lvl1pPr algn="ctr"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545563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6247EB4D-D963-3181-F1B9-BACEC7BBB43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3708592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2" imgW="360" imgH="360" progId="TCLayout.ActiveDocument.1">
                  <p:embed/>
                </p:oleObj>
              </mc:Choice>
              <mc:Fallback>
                <p:oleObj name="think-cell Slide" r:id="rId12" imgW="360" imgH="360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6247EB4D-D963-3181-F1B9-BACEC7BBB4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99" r:id="rId7"/>
    <p:sldLayoutId id="2147483701" r:id="rId8"/>
    <p:sldLayoutId id="2147483702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947">
          <p15:clr>
            <a:srgbClr val="F26B43"/>
          </p15:clr>
        </p15:guide>
        <p15:guide id="2" pos="379">
          <p15:clr>
            <a:srgbClr val="F26B43"/>
          </p15:clr>
        </p15:guide>
        <p15:guide id="3" orient="horz" pos="293">
          <p15:clr>
            <a:srgbClr val="F26B43"/>
          </p15:clr>
        </p15:guide>
        <p15:guide id="4" pos="538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6.xml"/><Relationship Id="rId7" Type="http://schemas.openxmlformats.org/officeDocument/2006/relationships/tags" Target="../tags/tag10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9" Type="http://schemas.openxmlformats.org/officeDocument/2006/relationships/chart" Target="../charts/char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13" Type="http://schemas.openxmlformats.org/officeDocument/2006/relationships/chart" Target="../charts/chart2.xml"/><Relationship Id="rId3" Type="http://schemas.openxmlformats.org/officeDocument/2006/relationships/tags" Target="../tags/tag13.xml"/><Relationship Id="rId7" Type="http://schemas.openxmlformats.org/officeDocument/2006/relationships/tags" Target="../tags/tag17.xml"/><Relationship Id="rId12" Type="http://schemas.openxmlformats.org/officeDocument/2006/relationships/image" Target="../media/image31.emf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oleObject" Target="../embeddings/oleObject3.bin"/><Relationship Id="rId5" Type="http://schemas.openxmlformats.org/officeDocument/2006/relationships/tags" Target="../tags/tag15.xml"/><Relationship Id="rId10" Type="http://schemas.openxmlformats.org/officeDocument/2006/relationships/slideLayout" Target="../slideLayouts/slideLayout8.xml"/><Relationship Id="rId4" Type="http://schemas.openxmlformats.org/officeDocument/2006/relationships/tags" Target="../tags/tag14.xml"/><Relationship Id="rId9" Type="http://schemas.openxmlformats.org/officeDocument/2006/relationships/tags" Target="../tags/tag19.xml"/><Relationship Id="rId14" Type="http://schemas.openxmlformats.org/officeDocument/2006/relationships/chart" Target="../charts/char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3.png"/><Relationship Id="rId7" Type="http://schemas.openxmlformats.org/officeDocument/2006/relationships/hyperlink" Target="mailto:vesa.komssi@nhg.fi" TargetMode="External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hyperlink" Target="mailto:tiina.sats@haigekassa.ee" TargetMode="External"/><Relationship Id="rId11" Type="http://schemas.openxmlformats.org/officeDocument/2006/relationships/image" Target="../media/image9.svg"/><Relationship Id="rId5" Type="http://schemas.openxmlformats.org/officeDocument/2006/relationships/hyperlink" Target="mailto:terje.peetso@regionaalhaigla.ee" TargetMode="External"/><Relationship Id="rId10" Type="http://schemas.openxmlformats.org/officeDocument/2006/relationships/image" Target="../media/image8.png"/><Relationship Id="rId4" Type="http://schemas.openxmlformats.org/officeDocument/2006/relationships/image" Target="../media/image34.svg"/><Relationship Id="rId9" Type="http://schemas.openxmlformats.org/officeDocument/2006/relationships/image" Target="../media/image3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onnect.ichom.org/patient-centered-outcome-measures/stroke/" TargetMode="External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04142F8-5903-433C-BAA8-11C2CD1640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2456" y="2420683"/>
            <a:ext cx="7939088" cy="711990"/>
          </a:xfrm>
        </p:spPr>
        <p:txBody>
          <a:bodyPr/>
          <a:lstStyle/>
          <a:p>
            <a:pPr marL="0" indent="0"/>
            <a:r>
              <a:rPr lang="en-AU" sz="4400" dirty="0"/>
              <a:t>Stroke pathway pilot</a:t>
            </a:r>
            <a:r>
              <a:rPr lang="et-EE" sz="4400" dirty="0"/>
              <a:t> </a:t>
            </a:r>
            <a:endParaRPr lang="en-AU" sz="4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2187A3-F666-45B6-B4FC-E1BFA0B366A5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370510" y="4494320"/>
            <a:ext cx="2180888" cy="207749"/>
          </a:xfrm>
        </p:spPr>
        <p:txBody>
          <a:bodyPr/>
          <a:lstStyle/>
          <a:p>
            <a:r>
              <a:rPr lang="en-FI" dirty="0"/>
              <a:t>2nd November 2022</a:t>
            </a:r>
            <a:endParaRPr lang="et-EE" dirty="0"/>
          </a:p>
          <a:p>
            <a:endParaRPr lang="et-E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3637D98-053C-4EE2-B0AE-52B3826B8319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370510" y="3363595"/>
            <a:ext cx="7939088" cy="393441"/>
          </a:xfrm>
        </p:spPr>
        <p:txBody>
          <a:bodyPr/>
          <a:lstStyle/>
          <a:p>
            <a:r>
              <a:rPr lang="et-EE" dirty="0"/>
              <a:t>Tiina Sats</a:t>
            </a:r>
            <a:r>
              <a:rPr lang="en-FI" dirty="0"/>
              <a:t>, </a:t>
            </a:r>
            <a:r>
              <a:rPr lang="en-FI" dirty="0" err="1"/>
              <a:t>Terje</a:t>
            </a:r>
            <a:r>
              <a:rPr lang="en-FI" dirty="0"/>
              <a:t> </a:t>
            </a:r>
            <a:r>
              <a:rPr lang="en-FI" dirty="0" err="1"/>
              <a:t>Peetso</a:t>
            </a:r>
            <a:r>
              <a:rPr lang="en-FI" dirty="0"/>
              <a:t>, </a:t>
            </a:r>
            <a:r>
              <a:rPr lang="fi-FI" dirty="0"/>
              <a:t>Vesa Komssi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7461783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B40BF27-B8FB-2B3E-388E-2C3FB98414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15" t="68587" r="9596" b="7221"/>
          <a:stretch/>
        </p:blipFill>
        <p:spPr>
          <a:xfrm>
            <a:off x="893070" y="2058869"/>
            <a:ext cx="870809" cy="2900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0935D7-5763-4913-3D1E-396654379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647" y="1697186"/>
            <a:ext cx="1254234" cy="2687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D9090D-7B58-12AC-266B-372656CDF6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647" y="2441883"/>
            <a:ext cx="639915" cy="6335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72181B-F7CE-CB24-2508-287859C0E9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1552" y="2131524"/>
            <a:ext cx="665512" cy="62711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B44BA72-B916-C6AD-F1FC-FEAA88A7F441}"/>
              </a:ext>
            </a:extLst>
          </p:cNvPr>
          <p:cNvSpPr/>
          <p:nvPr/>
        </p:nvSpPr>
        <p:spPr>
          <a:xfrm>
            <a:off x="711882" y="1337847"/>
            <a:ext cx="2215426" cy="1884032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i-FI" dirty="0" err="1">
                <a:solidFill>
                  <a:schemeClr val="accent1"/>
                </a:solidFill>
              </a:rPr>
              <a:t>Hospitals</a:t>
            </a:r>
            <a:r>
              <a:rPr lang="fi-FI" dirty="0">
                <a:solidFill>
                  <a:schemeClr val="accent1"/>
                </a:solidFill>
              </a:rPr>
              <a:t> / </a:t>
            </a:r>
            <a:r>
              <a:rPr lang="fi-FI" dirty="0" err="1">
                <a:solidFill>
                  <a:schemeClr val="accent1"/>
                </a:solidFill>
              </a:rPr>
              <a:t>patients</a:t>
            </a:r>
            <a:endParaRPr lang="fi-FI" dirty="0">
              <a:solidFill>
                <a:schemeClr val="accent1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D363D81-D356-D5F8-9A5D-23209D391A8D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2927308" y="2279863"/>
            <a:ext cx="472542" cy="0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C60E57C7-4F79-DC50-D8F3-0578B0FC80BA}"/>
              </a:ext>
            </a:extLst>
          </p:cNvPr>
          <p:cNvSpPr/>
          <p:nvPr/>
        </p:nvSpPr>
        <p:spPr>
          <a:xfrm>
            <a:off x="3399850" y="1337847"/>
            <a:ext cx="2215426" cy="1884032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i-FI" dirty="0" err="1">
                <a:solidFill>
                  <a:schemeClr val="accent1"/>
                </a:solidFill>
              </a:rPr>
              <a:t>Patient</a:t>
            </a:r>
            <a:r>
              <a:rPr lang="fi-FI" dirty="0">
                <a:solidFill>
                  <a:schemeClr val="accent1"/>
                </a:solidFill>
              </a:rPr>
              <a:t> </a:t>
            </a:r>
            <a:r>
              <a:rPr lang="fi-FI" dirty="0" err="1">
                <a:solidFill>
                  <a:schemeClr val="accent1"/>
                </a:solidFill>
              </a:rPr>
              <a:t>reported</a:t>
            </a:r>
            <a:r>
              <a:rPr lang="fi-FI" dirty="0">
                <a:solidFill>
                  <a:schemeClr val="accent1"/>
                </a:solidFill>
              </a:rPr>
              <a:t> </a:t>
            </a:r>
            <a:r>
              <a:rPr lang="fi-FI" dirty="0" err="1">
                <a:solidFill>
                  <a:schemeClr val="accent1"/>
                </a:solidFill>
              </a:rPr>
              <a:t>outcomes</a:t>
            </a:r>
            <a:r>
              <a:rPr lang="fi-FI" dirty="0">
                <a:solidFill>
                  <a:schemeClr val="accent1"/>
                </a:solidFill>
              </a:rPr>
              <a:t> (</a:t>
            </a:r>
            <a:r>
              <a:rPr lang="fi-FI" dirty="0" err="1">
                <a:solidFill>
                  <a:schemeClr val="accent1"/>
                </a:solidFill>
              </a:rPr>
              <a:t>PROMs</a:t>
            </a:r>
            <a:r>
              <a:rPr lang="fi-FI" dirty="0">
                <a:solidFill>
                  <a:schemeClr val="accent1"/>
                </a:solidFill>
              </a:rPr>
              <a:t>) </a:t>
            </a:r>
            <a:r>
              <a:rPr lang="fi-FI" dirty="0" err="1">
                <a:solidFill>
                  <a:schemeClr val="accent1"/>
                </a:solidFill>
              </a:rPr>
              <a:t>measurement</a:t>
            </a:r>
            <a:endParaRPr lang="fi-FI" dirty="0">
              <a:solidFill>
                <a:schemeClr val="accent1"/>
              </a:solidFill>
            </a:endParaRPr>
          </a:p>
          <a:p>
            <a:pPr algn="ctr"/>
            <a:r>
              <a:rPr lang="fi-FI" dirty="0" err="1">
                <a:solidFill>
                  <a:schemeClr val="accent1"/>
                </a:solidFill>
              </a:rPr>
              <a:t>platform</a:t>
            </a:r>
            <a:endParaRPr lang="fi-FI" dirty="0">
              <a:solidFill>
                <a:schemeClr val="accent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C94FB7-73EF-4AF1-34AD-57F7AD86A168}"/>
              </a:ext>
            </a:extLst>
          </p:cNvPr>
          <p:cNvSpPr/>
          <p:nvPr/>
        </p:nvSpPr>
        <p:spPr>
          <a:xfrm>
            <a:off x="3399850" y="3338481"/>
            <a:ext cx="2215426" cy="1339882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i-FI" dirty="0" err="1">
                <a:solidFill>
                  <a:schemeClr val="accent1"/>
                </a:solidFill>
              </a:rPr>
              <a:t>Cost</a:t>
            </a:r>
            <a:r>
              <a:rPr lang="fi-FI" dirty="0">
                <a:solidFill>
                  <a:schemeClr val="accent1"/>
                </a:solidFill>
              </a:rPr>
              <a:t> data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EC431BF-A78C-D770-7679-DC2F2EF9CAB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08909" y="2389922"/>
            <a:ext cx="1597308" cy="65823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117469E-343B-7A78-771D-17D07250D1B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489572" y="3838966"/>
            <a:ext cx="2053488" cy="702354"/>
          </a:xfrm>
          <a:custGeom>
            <a:avLst/>
            <a:gdLst>
              <a:gd name="connsiteX0" fmla="*/ 0 w 3286125"/>
              <a:gd name="connsiteY0" fmla="*/ 0 h 1123950"/>
              <a:gd name="connsiteX1" fmla="*/ 3286125 w 3286125"/>
              <a:gd name="connsiteY1" fmla="*/ 0 h 1123950"/>
              <a:gd name="connsiteX2" fmla="*/ 3286125 w 3286125"/>
              <a:gd name="connsiteY2" fmla="*/ 970020 h 1123950"/>
              <a:gd name="connsiteX3" fmla="*/ 753403 w 3286125"/>
              <a:gd name="connsiteY3" fmla="*/ 970020 h 1123950"/>
              <a:gd name="connsiteX4" fmla="*/ 753403 w 3286125"/>
              <a:gd name="connsiteY4" fmla="*/ 1123950 h 1123950"/>
              <a:gd name="connsiteX5" fmla="*/ 0 w 3286125"/>
              <a:gd name="connsiteY5" fmla="*/ 1123950 h 1123950"/>
              <a:gd name="connsiteX6" fmla="*/ 0 w 3286125"/>
              <a:gd name="connsiteY6" fmla="*/ 0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86125" h="1123950">
                <a:moveTo>
                  <a:pt x="0" y="0"/>
                </a:moveTo>
                <a:lnTo>
                  <a:pt x="3286125" y="0"/>
                </a:lnTo>
                <a:lnTo>
                  <a:pt x="3286125" y="970020"/>
                </a:lnTo>
                <a:lnTo>
                  <a:pt x="753403" y="970020"/>
                </a:lnTo>
                <a:lnTo>
                  <a:pt x="753403" y="1123950"/>
                </a:lnTo>
                <a:lnTo>
                  <a:pt x="0" y="112395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D19422B-5016-0EDB-E620-68D4EA664A5D}"/>
              </a:ext>
            </a:extLst>
          </p:cNvPr>
          <p:cNvSpPr/>
          <p:nvPr/>
        </p:nvSpPr>
        <p:spPr>
          <a:xfrm>
            <a:off x="6204419" y="1831568"/>
            <a:ext cx="2215426" cy="1884032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i-FI" dirty="0">
                <a:solidFill>
                  <a:schemeClr val="accent1"/>
                </a:solidFill>
              </a:rPr>
              <a:t>Dashboard for </a:t>
            </a:r>
            <a:r>
              <a:rPr lang="fi-FI" dirty="0" err="1">
                <a:solidFill>
                  <a:schemeClr val="accent1"/>
                </a:solidFill>
              </a:rPr>
              <a:t>outcome</a:t>
            </a:r>
            <a:r>
              <a:rPr lang="fi-FI" dirty="0">
                <a:solidFill>
                  <a:schemeClr val="accent1"/>
                </a:solidFill>
              </a:rPr>
              <a:t> </a:t>
            </a:r>
            <a:r>
              <a:rPr lang="fi-FI" dirty="0" err="1">
                <a:solidFill>
                  <a:schemeClr val="accent1"/>
                </a:solidFill>
              </a:rPr>
              <a:t>benchmarking</a:t>
            </a:r>
            <a:endParaRPr lang="fi-FI" dirty="0">
              <a:solidFill>
                <a:schemeClr val="accent1"/>
              </a:solidFill>
            </a:endParaRP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A416F91F-3C15-61AB-0EA8-F8772DC3713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48897" y="2609541"/>
            <a:ext cx="1526469" cy="877224"/>
          </a:xfrm>
          <a:prstGeom prst="rect">
            <a:avLst/>
          </a:prstGeom>
        </p:spPr>
      </p:pic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1440A491-974D-4F99-DE68-309E7A8D49A6}"/>
              </a:ext>
            </a:extLst>
          </p:cNvPr>
          <p:cNvCxnSpPr>
            <a:cxnSpLocks/>
            <a:stCxn id="18" idx="3"/>
            <a:endCxn id="23" idx="1"/>
          </p:cNvCxnSpPr>
          <p:nvPr/>
        </p:nvCxnSpPr>
        <p:spPr>
          <a:xfrm>
            <a:off x="5615276" y="2279863"/>
            <a:ext cx="589143" cy="493721"/>
          </a:xfrm>
          <a:prstGeom prst="bentConnector3">
            <a:avLst>
              <a:gd name="adj1" fmla="val 50000"/>
            </a:avLst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CCF7A3E4-F335-2C2C-9338-DB79574D4F82}"/>
              </a:ext>
            </a:extLst>
          </p:cNvPr>
          <p:cNvCxnSpPr>
            <a:cxnSpLocks/>
            <a:stCxn id="20" idx="3"/>
            <a:endCxn id="23" idx="1"/>
          </p:cNvCxnSpPr>
          <p:nvPr/>
        </p:nvCxnSpPr>
        <p:spPr>
          <a:xfrm flipV="1">
            <a:off x="5615276" y="2773584"/>
            <a:ext cx="589143" cy="1234838"/>
          </a:xfrm>
          <a:prstGeom prst="bentConnector3">
            <a:avLst>
              <a:gd name="adj1" fmla="val 50000"/>
            </a:avLst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E5C8E8D-BC33-5EAF-14C7-8766CF223A30}"/>
              </a:ext>
            </a:extLst>
          </p:cNvPr>
          <p:cNvSpPr txBox="1">
            <a:spLocks/>
          </p:cNvSpPr>
          <p:nvPr/>
        </p:nvSpPr>
        <p:spPr>
          <a:xfrm>
            <a:off x="601663" y="439536"/>
            <a:ext cx="7939088" cy="615553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400" b="1" i="0" u="none" strike="noStrike" cap="none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405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405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405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405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dirty="0">
                <a:solidFill>
                  <a:schemeClr val="accent1"/>
                </a:solidFill>
              </a:rPr>
              <a:t>Outcomes collected through Philips </a:t>
            </a:r>
            <a:r>
              <a:rPr lang="en-GB" sz="2000" dirty="0" err="1">
                <a:solidFill>
                  <a:schemeClr val="accent1"/>
                </a:solidFill>
              </a:rPr>
              <a:t>platfrom</a:t>
            </a:r>
            <a:r>
              <a:rPr lang="en-GB" sz="2000" dirty="0">
                <a:solidFill>
                  <a:schemeClr val="accent1"/>
                </a:solidFill>
              </a:rPr>
              <a:t> and costs from EHIF</a:t>
            </a:r>
          </a:p>
        </p:txBody>
      </p:sp>
    </p:spTree>
    <p:extLst>
      <p:ext uri="{BB962C8B-B14F-4D97-AF65-F5344CB8AC3E}">
        <p14:creationId xmlns:p14="http://schemas.microsoft.com/office/powerpoint/2010/main" val="39593109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47819C-1708-A089-BD5B-816C908B574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1663" y="439536"/>
            <a:ext cx="7939088" cy="615553"/>
          </a:xfrm>
        </p:spPr>
        <p:txBody>
          <a:bodyPr/>
          <a:lstStyle/>
          <a:p>
            <a:r>
              <a:rPr lang="en-GB" sz="2000" dirty="0">
                <a:solidFill>
                  <a:schemeClr val="accent1"/>
                </a:solidFill>
              </a:rPr>
              <a:t>Outcomes collection based on ICHOM Set of patient centred outcome measures for stroke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04F0DC4-CAE3-40B7-BEEB-4B9E9321A84D}"/>
              </a:ext>
            </a:extLst>
          </p:cNvPr>
          <p:cNvGrpSpPr/>
          <p:nvPr/>
        </p:nvGrpSpPr>
        <p:grpSpPr>
          <a:xfrm>
            <a:off x="810837" y="1256319"/>
            <a:ext cx="7522325" cy="3646314"/>
            <a:chOff x="619140" y="1412875"/>
            <a:chExt cx="8489988" cy="482232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BEB9B7D-67E7-3076-4314-26B4508B76E8}"/>
                </a:ext>
              </a:extLst>
            </p:cNvPr>
            <p:cNvSpPr/>
            <p:nvPr/>
          </p:nvSpPr>
          <p:spPr>
            <a:xfrm>
              <a:off x="2411190" y="1412875"/>
              <a:ext cx="4904880" cy="197936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 lIns="36000" tIns="36000" rIns="36000" bIns="36000" rtlCol="0" anchor="t">
              <a:noAutofit/>
            </a:bodyPr>
            <a:lstStyle/>
            <a:p>
              <a:pPr algn="ctr"/>
              <a:r>
                <a:rPr lang="en-GB" sz="1100" b="1" dirty="0">
                  <a:solidFill>
                    <a:schemeClr val="accent1"/>
                  </a:solidFill>
                </a:rPr>
                <a:t>Summary view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5679628-B258-B142-2B1B-22B6E387CCA0}"/>
                </a:ext>
              </a:extLst>
            </p:cNvPr>
            <p:cNvSpPr/>
            <p:nvPr/>
          </p:nvSpPr>
          <p:spPr>
            <a:xfrm>
              <a:off x="619140" y="3824038"/>
              <a:ext cx="4176580" cy="241116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 lIns="36000" tIns="36000" rIns="36000" bIns="36000" rtlCol="0" anchor="t">
              <a:noAutofit/>
            </a:bodyPr>
            <a:lstStyle/>
            <a:p>
              <a:pPr algn="ctr"/>
              <a:r>
                <a:rPr lang="en-GB" sz="1100" b="1" dirty="0">
                  <a:solidFill>
                    <a:schemeClr val="accent1"/>
                  </a:solidFill>
                </a:rPr>
                <a:t>Outcomes views</a:t>
              </a:r>
            </a:p>
            <a:p>
              <a:pPr algn="ctr"/>
              <a:endParaRPr lang="en-GB" sz="1100" dirty="0">
                <a:solidFill>
                  <a:schemeClr val="accent2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9C6536B-EF8A-1A44-55E4-56A5ECD911FA}"/>
                </a:ext>
              </a:extLst>
            </p:cNvPr>
            <p:cNvSpPr/>
            <p:nvPr/>
          </p:nvSpPr>
          <p:spPr>
            <a:xfrm>
              <a:off x="4932548" y="3824038"/>
              <a:ext cx="4176580" cy="241116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 lIns="36000" tIns="36000" rIns="36000" bIns="36000" rtlCol="0" anchor="t">
              <a:noAutofit/>
            </a:bodyPr>
            <a:lstStyle/>
            <a:p>
              <a:pPr algn="ctr"/>
              <a:r>
                <a:rPr lang="en-GB" sz="1100" b="1" dirty="0">
                  <a:solidFill>
                    <a:schemeClr val="accent1"/>
                  </a:solidFill>
                </a:rPr>
                <a:t>Cost view</a:t>
              </a:r>
            </a:p>
          </p:txBody>
        </p:sp>
        <p:cxnSp>
          <p:nvCxnSpPr>
            <p:cNvPr id="12" name="Connector: Elbow 7">
              <a:extLst>
                <a:ext uri="{FF2B5EF4-FFF2-40B4-BE49-F238E27FC236}">
                  <a16:creationId xmlns:a16="http://schemas.microsoft.com/office/drawing/2014/main" id="{D12D7E82-0F1F-FF6B-FD94-8D6BED201FDF}"/>
                </a:ext>
              </a:extLst>
            </p:cNvPr>
            <p:cNvCxnSpPr>
              <a:cxnSpLocks/>
              <a:stCxn id="9" idx="2"/>
              <a:endCxn id="10" idx="0"/>
            </p:cNvCxnSpPr>
            <p:nvPr/>
          </p:nvCxnSpPr>
          <p:spPr>
            <a:xfrm rot="5400000">
              <a:off x="3569630" y="2530038"/>
              <a:ext cx="431800" cy="2156200"/>
            </a:xfrm>
            <a:prstGeom prst="bentConnector3">
              <a:avLst/>
            </a:prstGeom>
            <a:ln w="9525" cap="rnd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or: Elbow 8">
              <a:extLst>
                <a:ext uri="{FF2B5EF4-FFF2-40B4-BE49-F238E27FC236}">
                  <a16:creationId xmlns:a16="http://schemas.microsoft.com/office/drawing/2014/main" id="{763C4C1F-5EBB-36C8-D7BD-55219B862DB7}"/>
                </a:ext>
              </a:extLst>
            </p:cNvPr>
            <p:cNvCxnSpPr>
              <a:cxnSpLocks/>
              <a:stCxn id="9" idx="2"/>
              <a:endCxn id="11" idx="0"/>
            </p:cNvCxnSpPr>
            <p:nvPr/>
          </p:nvCxnSpPr>
          <p:spPr>
            <a:xfrm rot="16200000" flipH="1">
              <a:off x="5726334" y="2529534"/>
              <a:ext cx="431800" cy="2157208"/>
            </a:xfrm>
            <a:prstGeom prst="bentConnector3">
              <a:avLst>
                <a:gd name="adj1" fmla="val 50000"/>
              </a:avLst>
            </a:prstGeom>
            <a:ln w="9525" cap="rnd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BEE956A-6A7D-3237-FDB2-7F1949D727E3}"/>
                </a:ext>
              </a:extLst>
            </p:cNvPr>
            <p:cNvSpPr/>
            <p:nvPr/>
          </p:nvSpPr>
          <p:spPr>
            <a:xfrm>
              <a:off x="676719" y="4256387"/>
              <a:ext cx="2015495" cy="18700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36000" tIns="36000" rIns="36000" bIns="36000" rtlCol="0" anchor="t">
              <a:noAutofit/>
            </a:bodyPr>
            <a:lstStyle/>
            <a:p>
              <a:pPr marL="88900" indent="-88900">
                <a:buFont typeface="Arial" panose="020B0604020202020204" pitchFamily="34" charset="0"/>
                <a:buChar char="•"/>
              </a:pPr>
              <a:r>
                <a:rPr lang="en-GB" sz="1100" dirty="0">
                  <a:solidFill>
                    <a:schemeClr val="accent1"/>
                  </a:solidFill>
                </a:rPr>
                <a:t>Development of NHG outcome index over time</a:t>
              </a:r>
            </a:p>
            <a:p>
              <a:pPr marL="88900" indent="-88900">
                <a:buFont typeface="Arial" panose="020B0604020202020204" pitchFamily="34" charset="0"/>
                <a:buChar char="•"/>
              </a:pPr>
              <a:r>
                <a:rPr lang="en-GB" sz="1100" dirty="0">
                  <a:solidFill>
                    <a:schemeClr val="accent1"/>
                  </a:solidFill>
                </a:rPr>
                <a:t>Outcomes index dimensions and difference to average</a:t>
              </a:r>
            </a:p>
            <a:p>
              <a:pPr marL="88900" indent="-88900">
                <a:buFont typeface="Arial" panose="020B0604020202020204" pitchFamily="34" charset="0"/>
                <a:buChar char="•"/>
              </a:pPr>
              <a:r>
                <a:rPr lang="en-GB" sz="1100" dirty="0">
                  <a:solidFill>
                    <a:schemeClr val="accent1"/>
                  </a:solidFill>
                </a:rPr>
                <a:t>Deep dive view on specific outcomes dimensions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97ECFAA-DD75-018B-EF57-72496155FE24}"/>
                </a:ext>
              </a:extLst>
            </p:cNvPr>
            <p:cNvSpPr/>
            <p:nvPr/>
          </p:nvSpPr>
          <p:spPr>
            <a:xfrm>
              <a:off x="4977742" y="4256387"/>
              <a:ext cx="1622996" cy="18700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36000" tIns="36000" rIns="36000" bIns="36000" rtlCol="0" anchor="t">
              <a:noAutofit/>
            </a:bodyPr>
            <a:lstStyle/>
            <a:p>
              <a:pPr marL="88900" indent="-88900">
                <a:buFont typeface="Arial" panose="020B0604020202020204" pitchFamily="34" charset="0"/>
                <a:buChar char="•"/>
              </a:pPr>
              <a:r>
                <a:rPr lang="en-US" sz="1100" dirty="0">
                  <a:solidFill>
                    <a:schemeClr val="accent1"/>
                  </a:solidFill>
                </a:rPr>
                <a:t>Total cost by care pathway step per hospital</a:t>
              </a:r>
            </a:p>
            <a:p>
              <a:pPr marL="88900" indent="-88900">
                <a:buFont typeface="Arial" panose="020B0604020202020204" pitchFamily="34" charset="0"/>
                <a:buChar char="•"/>
              </a:pPr>
              <a:r>
                <a:rPr lang="en-GB" sz="1100" dirty="0">
                  <a:solidFill>
                    <a:schemeClr val="accent1"/>
                  </a:solidFill>
                </a:rPr>
                <a:t>Possibility to deep dive to actual costs per patient</a:t>
              </a:r>
            </a:p>
            <a:p>
              <a:pPr marL="88900" indent="-88900">
                <a:buFont typeface="Arial" panose="020B0604020202020204" pitchFamily="34" charset="0"/>
                <a:buChar char="•"/>
              </a:pPr>
              <a:endParaRPr lang="en-GB" sz="1100" dirty="0">
                <a:solidFill>
                  <a:schemeClr val="accent2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24022D0-0472-0B04-B8FD-8486B1367DE4}"/>
                </a:ext>
              </a:extLst>
            </p:cNvPr>
            <p:cNvSpPr/>
            <p:nvPr/>
          </p:nvSpPr>
          <p:spPr>
            <a:xfrm>
              <a:off x="2519468" y="1835615"/>
              <a:ext cx="1971646" cy="16414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36000" tIns="36000" rIns="36000" bIns="36000" rtlCol="0" anchor="t">
              <a:noAutofit/>
            </a:bodyPr>
            <a:lstStyle/>
            <a:p>
              <a:pPr marL="88900" indent="-88900">
                <a:buFont typeface="Arial" panose="020B0604020202020204" pitchFamily="34" charset="0"/>
                <a:buChar char="•"/>
              </a:pPr>
              <a:r>
                <a:rPr lang="en-GB" sz="1100" dirty="0">
                  <a:solidFill>
                    <a:schemeClr val="accent1"/>
                  </a:solidFill>
                </a:rPr>
                <a:t>Overall view of both outcomes and costs together</a:t>
              </a:r>
            </a:p>
            <a:p>
              <a:pPr marL="88900" indent="-88900">
                <a:buFont typeface="Arial" panose="020B0604020202020204" pitchFamily="34" charset="0"/>
                <a:buChar char="•"/>
              </a:pPr>
              <a:r>
                <a:rPr lang="en-GB" sz="1100" dirty="0">
                  <a:solidFill>
                    <a:schemeClr val="accent1"/>
                  </a:solidFill>
                </a:rPr>
                <a:t>Deviation analysis from the hospital average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C649BA5-AB43-882A-5CB4-31354BC353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87676" y="4634633"/>
              <a:ext cx="1903133" cy="984977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4AEA832-F05E-A625-44FF-B041A8578B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24500" y="4339931"/>
              <a:ext cx="1903132" cy="1084674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0B2E5DC-DCA1-E702-0DBD-059154E44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42478" y="4839895"/>
              <a:ext cx="1903132" cy="1091195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C8DB4CA-76CA-AD6C-CFDD-1DBC3EA6F2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30330" y="1761743"/>
              <a:ext cx="2157208" cy="1192857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F4F003-7181-A3C9-3EA5-CB2FDEA510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77560" y="2674692"/>
              <a:ext cx="2160082" cy="659911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2826366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Object 18" hidden="1">
            <a:extLst>
              <a:ext uri="{FF2B5EF4-FFF2-40B4-BE49-F238E27FC236}">
                <a16:creationId xmlns:a16="http://schemas.microsoft.com/office/drawing/2014/main" id="{C97266D6-D330-EF82-2FB6-65613DF98B4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0176054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19" name="Object 18" hidden="1">
                        <a:extLst>
                          <a:ext uri="{FF2B5EF4-FFF2-40B4-BE49-F238E27FC236}">
                            <a16:creationId xmlns:a16="http://schemas.microsoft.com/office/drawing/2014/main" id="{C97266D6-D330-EF82-2FB6-65613DF98B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8AAE38F0-601D-0E8C-F4CD-0B80D07B6CDB}"/>
              </a:ext>
            </a:extLst>
          </p:cNvPr>
          <p:cNvSpPr/>
          <p:nvPr/>
        </p:nvSpPr>
        <p:spPr>
          <a:xfrm>
            <a:off x="2230666" y="1097471"/>
            <a:ext cx="4856220" cy="3536999"/>
          </a:xfrm>
          <a:prstGeom prst="rect">
            <a:avLst/>
          </a:prstGeom>
          <a:solidFill>
            <a:schemeClr val="bg1">
              <a:lumMod val="10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endParaRPr lang="fi-FI" sz="1200" b="1" dirty="0" err="1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0F9900-B693-98ED-21BF-94B3A70247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0665" y="1095119"/>
            <a:ext cx="4856219" cy="22489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5E19A97-5DBD-16D0-50AD-5CD886E1B5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0665" y="3343281"/>
            <a:ext cx="4856219" cy="129118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F37E5F-4E9C-5BAE-8F01-60CAE32035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2455" y="421202"/>
            <a:ext cx="7939089" cy="407291"/>
          </a:xfrm>
        </p:spPr>
        <p:txBody>
          <a:bodyPr/>
          <a:lstStyle/>
          <a:p>
            <a:pPr marL="177800" indent="0"/>
            <a:r>
              <a:rPr lang="en-US" sz="2200" dirty="0"/>
              <a:t>Overview of NHG stroke VBHC benchmarking dashboard</a:t>
            </a:r>
            <a:endParaRPr lang="fi-FI" sz="2200" dirty="0"/>
          </a:p>
        </p:txBody>
      </p:sp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E5E1A871-5CAC-B33D-7753-0F639643184D}"/>
              </a:ext>
            </a:extLst>
          </p:cNvPr>
          <p:cNvSpPr/>
          <p:nvPr/>
        </p:nvSpPr>
        <p:spPr>
          <a:xfrm>
            <a:off x="601663" y="1262096"/>
            <a:ext cx="1432467" cy="549143"/>
          </a:xfrm>
          <a:prstGeom prst="wedgeRectCallout">
            <a:avLst>
              <a:gd name="adj1" fmla="val 82897"/>
              <a:gd name="adj2" fmla="val -4333"/>
            </a:avLst>
          </a:prstGeom>
          <a:solidFill>
            <a:schemeClr val="bg1">
              <a:lumMod val="95000"/>
            </a:schemeClr>
          </a:solidFill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fi-FI" sz="900" dirty="0" err="1">
                <a:solidFill>
                  <a:schemeClr val="accent1"/>
                </a:solidFill>
              </a:rPr>
              <a:t>Several</a:t>
            </a:r>
            <a:r>
              <a:rPr lang="fi-FI" sz="900" dirty="0">
                <a:solidFill>
                  <a:schemeClr val="accent1"/>
                </a:solidFill>
              </a:rPr>
              <a:t> </a:t>
            </a:r>
            <a:r>
              <a:rPr lang="fi-FI" sz="900" dirty="0" err="1">
                <a:solidFill>
                  <a:schemeClr val="accent1"/>
                </a:solidFill>
              </a:rPr>
              <a:t>possibilities</a:t>
            </a:r>
            <a:r>
              <a:rPr lang="fi-FI" sz="900" dirty="0">
                <a:solidFill>
                  <a:schemeClr val="accent1"/>
                </a:solidFill>
              </a:rPr>
              <a:t> for </a:t>
            </a:r>
            <a:r>
              <a:rPr lang="fi-FI" sz="900" dirty="0" err="1">
                <a:solidFill>
                  <a:schemeClr val="accent1"/>
                </a:solidFill>
              </a:rPr>
              <a:t>filtering</a:t>
            </a:r>
            <a:r>
              <a:rPr lang="fi-FI" sz="900" dirty="0">
                <a:solidFill>
                  <a:schemeClr val="accent1"/>
                </a:solidFill>
              </a:rPr>
              <a:t> </a:t>
            </a:r>
            <a:r>
              <a:rPr lang="fi-FI" sz="900" dirty="0" err="1">
                <a:solidFill>
                  <a:schemeClr val="accent1"/>
                </a:solidFill>
              </a:rPr>
              <a:t>the</a:t>
            </a:r>
            <a:r>
              <a:rPr lang="fi-FI" sz="900" dirty="0">
                <a:solidFill>
                  <a:schemeClr val="accent1"/>
                </a:solidFill>
              </a:rPr>
              <a:t> </a:t>
            </a:r>
            <a:r>
              <a:rPr lang="fi-FI" sz="900" dirty="0" err="1">
                <a:solidFill>
                  <a:schemeClr val="accent1"/>
                </a:solidFill>
              </a:rPr>
              <a:t>results</a:t>
            </a:r>
            <a:endParaRPr lang="en-GB" sz="900" dirty="0" err="1">
              <a:solidFill>
                <a:schemeClr val="accent1"/>
              </a:solidFill>
            </a:endParaRPr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370B9F38-76DD-636F-1D8E-93A0AD671EE7}"/>
              </a:ext>
            </a:extLst>
          </p:cNvPr>
          <p:cNvSpPr/>
          <p:nvPr/>
        </p:nvSpPr>
        <p:spPr>
          <a:xfrm>
            <a:off x="7171059" y="1108336"/>
            <a:ext cx="1371279" cy="549143"/>
          </a:xfrm>
          <a:prstGeom prst="wedgeRectCallout">
            <a:avLst>
              <a:gd name="adj1" fmla="val -86307"/>
              <a:gd name="adj2" fmla="val 49133"/>
            </a:avLst>
          </a:prstGeom>
          <a:solidFill>
            <a:schemeClr val="bg1">
              <a:lumMod val="95000"/>
            </a:schemeClr>
          </a:solidFill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fi-FI" sz="900" dirty="0" err="1">
                <a:solidFill>
                  <a:schemeClr val="accent1"/>
                </a:solidFill>
              </a:rPr>
              <a:t>Overall</a:t>
            </a:r>
            <a:r>
              <a:rPr lang="fi-FI" sz="900" dirty="0">
                <a:solidFill>
                  <a:schemeClr val="accent1"/>
                </a:solidFill>
              </a:rPr>
              <a:t> </a:t>
            </a:r>
            <a:r>
              <a:rPr lang="fi-FI" sz="900" dirty="0" err="1">
                <a:solidFill>
                  <a:schemeClr val="accent1"/>
                </a:solidFill>
              </a:rPr>
              <a:t>view</a:t>
            </a:r>
            <a:r>
              <a:rPr lang="fi-FI" sz="900" dirty="0">
                <a:solidFill>
                  <a:schemeClr val="accent1"/>
                </a:solidFill>
              </a:rPr>
              <a:t> of </a:t>
            </a:r>
            <a:r>
              <a:rPr lang="fi-FI" sz="900" dirty="0" err="1">
                <a:solidFill>
                  <a:schemeClr val="accent1"/>
                </a:solidFill>
              </a:rPr>
              <a:t>both</a:t>
            </a:r>
            <a:r>
              <a:rPr lang="fi-FI" sz="900" dirty="0">
                <a:solidFill>
                  <a:schemeClr val="accent1"/>
                </a:solidFill>
              </a:rPr>
              <a:t> </a:t>
            </a:r>
            <a:r>
              <a:rPr lang="fi-FI" sz="900" dirty="0" err="1">
                <a:solidFill>
                  <a:schemeClr val="accent1"/>
                </a:solidFill>
              </a:rPr>
              <a:t>outcomes</a:t>
            </a:r>
            <a:r>
              <a:rPr lang="fi-FI" sz="900" dirty="0">
                <a:solidFill>
                  <a:schemeClr val="accent1"/>
                </a:solidFill>
              </a:rPr>
              <a:t> and </a:t>
            </a:r>
            <a:r>
              <a:rPr lang="fi-FI" sz="900" dirty="0" err="1">
                <a:solidFill>
                  <a:schemeClr val="accent1"/>
                </a:solidFill>
              </a:rPr>
              <a:t>costs</a:t>
            </a:r>
            <a:r>
              <a:rPr lang="fi-FI" sz="900" dirty="0">
                <a:solidFill>
                  <a:schemeClr val="accent1"/>
                </a:solidFill>
              </a:rPr>
              <a:t> </a:t>
            </a:r>
            <a:endParaRPr lang="en-GB" sz="900" dirty="0" err="1">
              <a:solidFill>
                <a:schemeClr val="accent1"/>
              </a:solidFill>
            </a:endParaRPr>
          </a:p>
        </p:txBody>
      </p:sp>
      <p:sp>
        <p:nvSpPr>
          <p:cNvPr id="12" name="Speech Bubble: Rectangle 11">
            <a:extLst>
              <a:ext uri="{FF2B5EF4-FFF2-40B4-BE49-F238E27FC236}">
                <a16:creationId xmlns:a16="http://schemas.microsoft.com/office/drawing/2014/main" id="{D2BA604F-FD77-E06D-18EE-3AB7E5504596}"/>
              </a:ext>
            </a:extLst>
          </p:cNvPr>
          <p:cNvSpPr/>
          <p:nvPr/>
        </p:nvSpPr>
        <p:spPr>
          <a:xfrm>
            <a:off x="7171059" y="3279157"/>
            <a:ext cx="1370485" cy="769923"/>
          </a:xfrm>
          <a:prstGeom prst="wedgeRectCallout">
            <a:avLst>
              <a:gd name="adj1" fmla="val -86307"/>
              <a:gd name="adj2" fmla="val 49133"/>
            </a:avLst>
          </a:prstGeom>
          <a:solidFill>
            <a:schemeClr val="bg1">
              <a:lumMod val="95000"/>
            </a:schemeClr>
          </a:solidFill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fi-FI" sz="900" dirty="0" err="1">
                <a:solidFill>
                  <a:schemeClr val="accent1"/>
                </a:solidFill>
              </a:rPr>
              <a:t>Deviation</a:t>
            </a:r>
            <a:r>
              <a:rPr lang="fi-FI" sz="900" dirty="0">
                <a:solidFill>
                  <a:schemeClr val="accent1"/>
                </a:solidFill>
              </a:rPr>
              <a:t> </a:t>
            </a:r>
            <a:r>
              <a:rPr lang="fi-FI" sz="900" dirty="0" err="1">
                <a:solidFill>
                  <a:schemeClr val="accent1"/>
                </a:solidFill>
              </a:rPr>
              <a:t>analysis</a:t>
            </a:r>
            <a:r>
              <a:rPr lang="fi-FI" sz="900" dirty="0">
                <a:solidFill>
                  <a:schemeClr val="accent1"/>
                </a:solidFill>
              </a:rPr>
              <a:t> </a:t>
            </a:r>
            <a:r>
              <a:rPr lang="fi-FI" sz="900" dirty="0" err="1">
                <a:solidFill>
                  <a:schemeClr val="accent1"/>
                </a:solidFill>
              </a:rPr>
              <a:t>that</a:t>
            </a:r>
            <a:r>
              <a:rPr lang="fi-FI" sz="900" dirty="0">
                <a:solidFill>
                  <a:schemeClr val="accent1"/>
                </a:solidFill>
              </a:rPr>
              <a:t> </a:t>
            </a:r>
            <a:r>
              <a:rPr lang="fi-FI" sz="900" dirty="0" err="1">
                <a:solidFill>
                  <a:schemeClr val="accent1"/>
                </a:solidFill>
              </a:rPr>
              <a:t>shows</a:t>
            </a:r>
            <a:r>
              <a:rPr lang="fi-FI" sz="900" dirty="0">
                <a:solidFill>
                  <a:schemeClr val="accent1"/>
                </a:solidFill>
              </a:rPr>
              <a:t> </a:t>
            </a:r>
            <a:r>
              <a:rPr lang="fi-FI" sz="900" dirty="0" err="1">
                <a:solidFill>
                  <a:schemeClr val="accent1"/>
                </a:solidFill>
              </a:rPr>
              <a:t>where</a:t>
            </a:r>
            <a:r>
              <a:rPr lang="fi-FI" sz="900" dirty="0">
                <a:solidFill>
                  <a:schemeClr val="accent1"/>
                </a:solidFill>
              </a:rPr>
              <a:t> a </a:t>
            </a:r>
            <a:r>
              <a:rPr lang="fi-FI" sz="900" dirty="0" err="1">
                <a:solidFill>
                  <a:schemeClr val="accent1"/>
                </a:solidFill>
              </a:rPr>
              <a:t>hospital</a:t>
            </a:r>
            <a:r>
              <a:rPr lang="fi-FI" sz="900" dirty="0">
                <a:solidFill>
                  <a:schemeClr val="accent1"/>
                </a:solidFill>
              </a:rPr>
              <a:t> is </a:t>
            </a:r>
            <a:r>
              <a:rPr lang="fi-FI" sz="900" dirty="0" err="1">
                <a:solidFill>
                  <a:schemeClr val="accent1"/>
                </a:solidFill>
              </a:rPr>
              <a:t>scoring</a:t>
            </a:r>
            <a:r>
              <a:rPr lang="fi-FI" sz="900" dirty="0">
                <a:solidFill>
                  <a:schemeClr val="accent1"/>
                </a:solidFill>
              </a:rPr>
              <a:t> </a:t>
            </a:r>
            <a:r>
              <a:rPr lang="fi-FI" sz="900" dirty="0" err="1">
                <a:solidFill>
                  <a:schemeClr val="accent1"/>
                </a:solidFill>
              </a:rPr>
              <a:t>well</a:t>
            </a:r>
            <a:r>
              <a:rPr lang="fi-FI" sz="900" dirty="0">
                <a:solidFill>
                  <a:schemeClr val="accent1"/>
                </a:solidFill>
              </a:rPr>
              <a:t> and </a:t>
            </a:r>
            <a:r>
              <a:rPr lang="fi-FI" sz="900" dirty="0" err="1">
                <a:solidFill>
                  <a:schemeClr val="accent1"/>
                </a:solidFill>
              </a:rPr>
              <a:t>room</a:t>
            </a:r>
            <a:r>
              <a:rPr lang="fi-FI" sz="900" dirty="0">
                <a:solidFill>
                  <a:schemeClr val="accent1"/>
                </a:solidFill>
              </a:rPr>
              <a:t> for </a:t>
            </a:r>
            <a:r>
              <a:rPr lang="fi-FI" sz="900" dirty="0" err="1">
                <a:solidFill>
                  <a:schemeClr val="accent1"/>
                </a:solidFill>
              </a:rPr>
              <a:t>improvement</a:t>
            </a:r>
            <a:endParaRPr lang="en-GB" sz="900" dirty="0" err="1">
              <a:solidFill>
                <a:schemeClr val="accent1"/>
              </a:solidFill>
            </a:endParaRPr>
          </a:p>
        </p:txBody>
      </p:sp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id="{FE0C9469-D9C4-7159-E228-7DF7CCFDFA9D}"/>
              </a:ext>
            </a:extLst>
          </p:cNvPr>
          <p:cNvSpPr/>
          <p:nvPr/>
        </p:nvSpPr>
        <p:spPr>
          <a:xfrm>
            <a:off x="601663" y="2326752"/>
            <a:ext cx="1606408" cy="832282"/>
          </a:xfrm>
          <a:prstGeom prst="wedgeRectCallout">
            <a:avLst>
              <a:gd name="adj1" fmla="val 133153"/>
              <a:gd name="adj2" fmla="val -57531"/>
            </a:avLst>
          </a:prstGeom>
          <a:solidFill>
            <a:schemeClr val="bg1">
              <a:lumMod val="95000"/>
            </a:schemeClr>
          </a:solidFill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fi-FI" sz="900" dirty="0">
                <a:solidFill>
                  <a:schemeClr val="accent1"/>
                </a:solidFill>
              </a:rPr>
              <a:t>NHG </a:t>
            </a:r>
            <a:r>
              <a:rPr lang="fi-FI" sz="900" dirty="0" err="1">
                <a:solidFill>
                  <a:schemeClr val="accent1"/>
                </a:solidFill>
              </a:rPr>
              <a:t>outcome</a:t>
            </a:r>
            <a:r>
              <a:rPr lang="fi-FI" sz="900" dirty="0">
                <a:solidFill>
                  <a:schemeClr val="accent1"/>
                </a:solidFill>
              </a:rPr>
              <a:t> </a:t>
            </a:r>
            <a:r>
              <a:rPr lang="fi-FI" sz="900" dirty="0" err="1">
                <a:solidFill>
                  <a:schemeClr val="accent1"/>
                </a:solidFill>
              </a:rPr>
              <a:t>index</a:t>
            </a:r>
            <a:r>
              <a:rPr lang="fi-FI" sz="900" dirty="0">
                <a:solidFill>
                  <a:schemeClr val="accent1"/>
                </a:solidFill>
              </a:rPr>
              <a:t> </a:t>
            </a:r>
            <a:r>
              <a:rPr lang="fi-FI" sz="900" dirty="0" err="1">
                <a:solidFill>
                  <a:schemeClr val="accent1"/>
                </a:solidFill>
              </a:rPr>
              <a:t>that</a:t>
            </a:r>
            <a:r>
              <a:rPr lang="fi-FI" sz="900" dirty="0">
                <a:solidFill>
                  <a:schemeClr val="accent1"/>
                </a:solidFill>
              </a:rPr>
              <a:t> </a:t>
            </a:r>
            <a:r>
              <a:rPr lang="fi-FI" sz="900" dirty="0" err="1">
                <a:solidFill>
                  <a:schemeClr val="accent1"/>
                </a:solidFill>
              </a:rPr>
              <a:t>combines</a:t>
            </a:r>
            <a:r>
              <a:rPr lang="fi-FI" sz="900" dirty="0">
                <a:solidFill>
                  <a:schemeClr val="accent1"/>
                </a:solidFill>
              </a:rPr>
              <a:t> </a:t>
            </a:r>
            <a:r>
              <a:rPr lang="fi-FI" sz="900" dirty="0" err="1">
                <a:solidFill>
                  <a:schemeClr val="accent1"/>
                </a:solidFill>
              </a:rPr>
              <a:t>different</a:t>
            </a:r>
            <a:r>
              <a:rPr lang="fi-FI" sz="900" dirty="0">
                <a:solidFill>
                  <a:schemeClr val="accent1"/>
                </a:solidFill>
              </a:rPr>
              <a:t> </a:t>
            </a:r>
            <a:r>
              <a:rPr lang="fi-FI" sz="900" dirty="0" err="1">
                <a:solidFill>
                  <a:schemeClr val="accent1"/>
                </a:solidFill>
              </a:rPr>
              <a:t>dimensions</a:t>
            </a:r>
            <a:r>
              <a:rPr lang="fi-FI" sz="900" dirty="0">
                <a:solidFill>
                  <a:schemeClr val="accent1"/>
                </a:solidFill>
              </a:rPr>
              <a:t> of ICHOM </a:t>
            </a:r>
            <a:r>
              <a:rPr lang="fi-FI" sz="900" dirty="0" err="1">
                <a:solidFill>
                  <a:schemeClr val="accent1"/>
                </a:solidFill>
              </a:rPr>
              <a:t>standard</a:t>
            </a:r>
            <a:r>
              <a:rPr lang="fi-FI" sz="900" dirty="0">
                <a:solidFill>
                  <a:schemeClr val="accent1"/>
                </a:solidFill>
              </a:rPr>
              <a:t> set</a:t>
            </a:r>
            <a:endParaRPr lang="en-GB" sz="900" dirty="0" err="1">
              <a:solidFill>
                <a:schemeClr val="accent1"/>
              </a:solidFill>
            </a:endParaRPr>
          </a:p>
        </p:txBody>
      </p:sp>
      <p:sp>
        <p:nvSpPr>
          <p:cNvPr id="14" name="Speech Bubble: Rectangle 13">
            <a:extLst>
              <a:ext uri="{FF2B5EF4-FFF2-40B4-BE49-F238E27FC236}">
                <a16:creationId xmlns:a16="http://schemas.microsoft.com/office/drawing/2014/main" id="{CD9620E9-D726-A965-231C-550D72D7A36E}"/>
              </a:ext>
            </a:extLst>
          </p:cNvPr>
          <p:cNvSpPr/>
          <p:nvPr/>
        </p:nvSpPr>
        <p:spPr>
          <a:xfrm>
            <a:off x="602920" y="4049080"/>
            <a:ext cx="1543573" cy="549143"/>
          </a:xfrm>
          <a:prstGeom prst="wedgeRectCallout">
            <a:avLst>
              <a:gd name="adj1" fmla="val 67815"/>
              <a:gd name="adj2" fmla="val -50003"/>
            </a:avLst>
          </a:prstGeom>
          <a:solidFill>
            <a:schemeClr val="bg1">
              <a:lumMod val="95000"/>
            </a:schemeClr>
          </a:solidFill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fi-FI" sz="900" dirty="0" err="1">
                <a:solidFill>
                  <a:schemeClr val="accent1"/>
                </a:solidFill>
              </a:rPr>
              <a:t>Possibility</a:t>
            </a:r>
            <a:r>
              <a:rPr lang="fi-FI" sz="900" dirty="0">
                <a:solidFill>
                  <a:schemeClr val="accent1"/>
                </a:solidFill>
              </a:rPr>
              <a:t> to case mix </a:t>
            </a:r>
            <a:r>
              <a:rPr lang="fi-FI" sz="900" dirty="0" err="1">
                <a:solidFill>
                  <a:schemeClr val="accent1"/>
                </a:solidFill>
              </a:rPr>
              <a:t>adjust</a:t>
            </a:r>
            <a:r>
              <a:rPr lang="fi-FI" sz="900" dirty="0">
                <a:solidFill>
                  <a:schemeClr val="accent1"/>
                </a:solidFill>
              </a:rPr>
              <a:t> </a:t>
            </a:r>
            <a:r>
              <a:rPr lang="fi-FI" sz="900" dirty="0" err="1">
                <a:solidFill>
                  <a:schemeClr val="accent1"/>
                </a:solidFill>
              </a:rPr>
              <a:t>the</a:t>
            </a:r>
            <a:r>
              <a:rPr lang="fi-FI" sz="900" dirty="0">
                <a:solidFill>
                  <a:schemeClr val="accent1"/>
                </a:solidFill>
              </a:rPr>
              <a:t> </a:t>
            </a:r>
            <a:r>
              <a:rPr lang="fi-FI" sz="900" dirty="0" err="1">
                <a:solidFill>
                  <a:schemeClr val="accent1"/>
                </a:solidFill>
              </a:rPr>
              <a:t>results</a:t>
            </a:r>
            <a:endParaRPr lang="en-GB" sz="900" dirty="0" err="1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5223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F273997-9FAD-4779-ACD6-750623C6A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2456" y="2462233"/>
            <a:ext cx="7939088" cy="670440"/>
          </a:xfrm>
        </p:spPr>
        <p:txBody>
          <a:bodyPr/>
          <a:lstStyle/>
          <a:p>
            <a:r>
              <a:rPr lang="en-FI" dirty="0"/>
              <a:t>Results</a:t>
            </a:r>
            <a:endParaRPr lang="et-E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0E0764-3273-44FA-8746-8F6DD32F8329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3B68B7-6447-46EF-A88F-1912DF374BDF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2861603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47819C-1708-A089-BD5B-816C908B574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1663" y="439536"/>
            <a:ext cx="7939088" cy="615553"/>
          </a:xfrm>
        </p:spPr>
        <p:txBody>
          <a:bodyPr/>
          <a:lstStyle/>
          <a:p>
            <a:r>
              <a:rPr lang="en-GB" sz="2000" dirty="0">
                <a:solidFill>
                  <a:schemeClr val="accent1"/>
                </a:solidFill>
              </a:rPr>
              <a:t>Results show significant differences in outcomes and costs between hospitals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297ABE-49B0-A6A5-B499-5C0700E278F7}"/>
              </a:ext>
            </a:extLst>
          </p:cNvPr>
          <p:cNvSpPr/>
          <p:nvPr/>
        </p:nvSpPr>
        <p:spPr>
          <a:xfrm>
            <a:off x="4637897" y="1570038"/>
            <a:ext cx="4015150" cy="31130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F58631A-AC39-3165-EFA9-75FEE5D60446}"/>
              </a:ext>
            </a:extLst>
          </p:cNvPr>
          <p:cNvSpPr/>
          <p:nvPr/>
        </p:nvSpPr>
        <p:spPr>
          <a:xfrm>
            <a:off x="615950" y="1570038"/>
            <a:ext cx="3796490" cy="31130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D9AA6E01-1619-4460-B704-A06355E83CB8}"/>
              </a:ext>
            </a:extLst>
          </p:cNvPr>
          <p:cNvSpPr txBox="1">
            <a:spLocks/>
          </p:cNvSpPr>
          <p:nvPr/>
        </p:nvSpPr>
        <p:spPr>
          <a:xfrm>
            <a:off x="4594225" y="1244791"/>
            <a:ext cx="3947320" cy="30321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9525"/>
            <a:r>
              <a:rPr lang="en-FI" b="1" dirty="0">
                <a:solidFill>
                  <a:schemeClr val="accent2"/>
                </a:solidFill>
              </a:rPr>
              <a:t>Key results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C98F2DC1-4B3E-A2F3-DD59-C5B821177125}"/>
              </a:ext>
            </a:extLst>
          </p:cNvPr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92267680"/>
              </p:ext>
            </p:extLst>
          </p:nvPr>
        </p:nvGraphicFramePr>
        <p:xfrm>
          <a:off x="741363" y="1876425"/>
          <a:ext cx="3670300" cy="1989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2" name="Rectangle 21">
            <a:extLst>
              <a:ext uri="{FF2B5EF4-FFF2-40B4-BE49-F238E27FC236}">
                <a16:creationId xmlns:a16="http://schemas.microsoft.com/office/drawing/2014/main" id="{CFD2C51B-06F1-D53C-9010-C0BB54ADF915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709613" y="1633538"/>
            <a:ext cx="992188" cy="168275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b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FI" altLang="en-US" sz="1100" kern="1200" dirty="0">
                <a:solidFill>
                  <a:schemeClr val="accent2"/>
                </a:solidFill>
                <a:effectLst/>
              </a:rPr>
              <a:t>Outcome index*</a:t>
            </a:r>
            <a:endParaRPr lang="fi-FI" sz="1100" kern="1200" dirty="0">
              <a:solidFill>
                <a:schemeClr val="accent2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A58BD2B-1608-233C-AD64-776107893942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2900363" y="3919538"/>
            <a:ext cx="1373188" cy="168275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en-FI" altLang="en-US" sz="1100" kern="1200" dirty="0">
                <a:solidFill>
                  <a:schemeClr val="accent2"/>
                </a:solidFill>
                <a:effectLst/>
              </a:rPr>
              <a:t>Full care chain cost €*</a:t>
            </a:r>
            <a:endParaRPr lang="fi-FI" sz="1100" kern="1200" dirty="0">
              <a:solidFill>
                <a:schemeClr val="accent2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2E9513A-5218-0537-4EDF-7AF024E4D757}"/>
              </a:ext>
            </a:extLst>
          </p:cNvPr>
          <p:cNvSpPr/>
          <p:nvPr>
            <p:custDataLst>
              <p:tags r:id="rId4"/>
            </p:custDataLst>
          </p:nvPr>
        </p:nvSpPr>
        <p:spPr bwMode="gray">
          <a:xfrm>
            <a:off x="3268663" y="2300288"/>
            <a:ext cx="142875" cy="150813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20638" tIns="0" rIns="20638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DAA52DB1-97AD-42DE-81E3-A3E50EAEDCC0}" type="datetime'''''''''''''''''''C'''''''''''''''''''''''''''''''">
              <a:rPr lang="fi-FI" altLang="en-US" sz="1100" kern="1200" smtClean="0">
                <a:solidFill>
                  <a:schemeClr val="bg1"/>
                </a:solidFill>
              </a:rPr>
              <a:pPr/>
              <a:t>C</a:t>
            </a:fld>
            <a:endParaRPr lang="fi-FI" sz="1100" kern="1200">
              <a:solidFill>
                <a:schemeClr val="bg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13CE9A8-CD60-93A3-3DF1-C3B25DB98857}"/>
              </a:ext>
            </a:extLst>
          </p:cNvPr>
          <p:cNvSpPr/>
          <p:nvPr>
            <p:custDataLst>
              <p:tags r:id="rId5"/>
            </p:custDataLst>
          </p:nvPr>
        </p:nvSpPr>
        <p:spPr bwMode="gray">
          <a:xfrm>
            <a:off x="1633538" y="2379663"/>
            <a:ext cx="134938" cy="150813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20638" tIns="0" rIns="20638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0BC8B11C-1F09-4011-8CA7-3053AD00CB30}" type="datetime'A'''''''''''''''''''''''">
              <a:rPr lang="fi-FI" altLang="en-US" sz="1100" kern="1200" smtClean="0">
                <a:solidFill>
                  <a:schemeClr val="bg1"/>
                </a:solidFill>
              </a:rPr>
              <a:pPr/>
              <a:t>A</a:t>
            </a:fld>
            <a:endParaRPr lang="fi-FI" sz="1100" kern="1200">
              <a:solidFill>
                <a:schemeClr val="bg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8AF0B75-061D-FE9A-87EE-7CC9245105A3}"/>
              </a:ext>
            </a:extLst>
          </p:cNvPr>
          <p:cNvSpPr/>
          <p:nvPr>
            <p:custDataLst>
              <p:tags r:id="rId6"/>
            </p:custDataLst>
          </p:nvPr>
        </p:nvSpPr>
        <p:spPr bwMode="gray">
          <a:xfrm>
            <a:off x="3454400" y="2719388"/>
            <a:ext cx="142875" cy="150813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20638" tIns="0" rIns="20638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6B88A0FD-DF48-4CF5-A065-2CC3638F3000}" type="datetime'''''''''''''''''''''''''''''''''''D'''''''''''''''''''''''">
              <a:rPr lang="fi-FI" altLang="en-US" sz="1100" kern="1200" smtClean="0">
                <a:solidFill>
                  <a:schemeClr val="bg1"/>
                </a:solidFill>
              </a:rPr>
              <a:pPr/>
              <a:t>D</a:t>
            </a:fld>
            <a:endParaRPr lang="fi-FI" sz="1100" kern="1200">
              <a:solidFill>
                <a:schemeClr val="bg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3AF7BD2-6D67-F788-8EA4-F2D5C9DD63A2}"/>
              </a:ext>
            </a:extLst>
          </p:cNvPr>
          <p:cNvSpPr/>
          <p:nvPr>
            <p:custDataLst>
              <p:tags r:id="rId7"/>
            </p:custDataLst>
          </p:nvPr>
        </p:nvSpPr>
        <p:spPr bwMode="gray">
          <a:xfrm>
            <a:off x="2711450" y="3216275"/>
            <a:ext cx="134938" cy="150813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20638" tIns="0" rIns="20638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9096ED26-CEF5-40E6-B872-21714A1F9FA5}" type="datetime'''''''''''''''''''''''''''''B'''''''''">
              <a:rPr lang="fi-FI" altLang="en-US" sz="1100" kern="1200" smtClean="0">
                <a:solidFill>
                  <a:schemeClr val="bg1"/>
                </a:solidFill>
              </a:rPr>
              <a:pPr/>
              <a:t>B</a:t>
            </a:fld>
            <a:endParaRPr lang="fi-FI" sz="1100" kern="120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4589496-EE8F-3E89-063F-7CE0D6ECE2CD}"/>
              </a:ext>
            </a:extLst>
          </p:cNvPr>
          <p:cNvSpPr txBox="1"/>
          <p:nvPr/>
        </p:nvSpPr>
        <p:spPr>
          <a:xfrm>
            <a:off x="374352" y="4856004"/>
            <a:ext cx="42242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I" sz="900" dirty="0"/>
              <a:t>*Stroke severity adjusted results. **Central hospitals do not offer thrombectomy</a:t>
            </a:r>
            <a:endParaRPr lang="fi-FI" sz="900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496AD22-336E-19EB-BADE-8670746447F4}"/>
              </a:ext>
            </a:extLst>
          </p:cNvPr>
          <p:cNvSpPr/>
          <p:nvPr/>
        </p:nvSpPr>
        <p:spPr>
          <a:xfrm>
            <a:off x="884238" y="4302125"/>
            <a:ext cx="239713" cy="2460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1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66B3C52-1FFB-B68F-06E5-3EB0BA93683C}"/>
              </a:ext>
            </a:extLst>
          </p:cNvPr>
          <p:cNvSpPr txBox="1"/>
          <p:nvPr/>
        </p:nvSpPr>
        <p:spPr>
          <a:xfrm>
            <a:off x="1136650" y="4276725"/>
            <a:ext cx="1395413" cy="2619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I" sz="1100" dirty="0"/>
              <a:t>= Central hospital**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0E69A87-DDA2-2F27-7347-E6083ACF4624}"/>
              </a:ext>
            </a:extLst>
          </p:cNvPr>
          <p:cNvSpPr/>
          <p:nvPr/>
        </p:nvSpPr>
        <p:spPr>
          <a:xfrm>
            <a:off x="2603500" y="4302125"/>
            <a:ext cx="238125" cy="246063"/>
          </a:xfrm>
          <a:prstGeom prst="ellipse">
            <a:avLst/>
          </a:prstGeom>
          <a:solidFill>
            <a:srgbClr val="00599E"/>
          </a:solidFill>
          <a:ln>
            <a:solidFill>
              <a:srgbClr val="0059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10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254D8B9-E792-6EBE-EA41-611A39BA5571}"/>
              </a:ext>
            </a:extLst>
          </p:cNvPr>
          <p:cNvSpPr txBox="1"/>
          <p:nvPr/>
        </p:nvSpPr>
        <p:spPr>
          <a:xfrm>
            <a:off x="2854325" y="4276725"/>
            <a:ext cx="1390650" cy="2619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I" sz="1100" dirty="0"/>
              <a:t>= Regional hospital</a:t>
            </a:r>
            <a:endParaRPr lang="fi-FI" sz="11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6EC3149-2607-CEF6-194F-E0B49F8A67B7}"/>
              </a:ext>
            </a:extLst>
          </p:cNvPr>
          <p:cNvSpPr txBox="1"/>
          <p:nvPr/>
        </p:nvSpPr>
        <p:spPr>
          <a:xfrm>
            <a:off x="582899" y="1244791"/>
            <a:ext cx="29354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9525" indent="-9525"/>
            <a:r>
              <a:rPr lang="en-FI" b="1" dirty="0">
                <a:solidFill>
                  <a:schemeClr val="accent2"/>
                </a:solidFill>
              </a:rPr>
              <a:t>Outcomes and costs by hospital</a:t>
            </a:r>
            <a:endParaRPr lang="fi-FI" b="1" dirty="0">
              <a:solidFill>
                <a:schemeClr val="accent2"/>
              </a:solidFill>
            </a:endParaRP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09C36DCD-ED20-B98B-213D-49526C45A2D4}"/>
              </a:ext>
            </a:extLst>
          </p:cNvPr>
          <p:cNvSpPr txBox="1">
            <a:spLocks/>
          </p:cNvSpPr>
          <p:nvPr/>
        </p:nvSpPr>
        <p:spPr>
          <a:xfrm>
            <a:off x="4708659" y="1717675"/>
            <a:ext cx="3840162" cy="3293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FI" sz="1200" dirty="0">
                <a:solidFill>
                  <a:schemeClr val="accent2"/>
                </a:solidFill>
              </a:rPr>
              <a:t>Hospitals A and C have higher outcomes but at the same time also lower costs than hospitals B and D</a:t>
            </a:r>
            <a:endParaRPr lang="en-US" sz="1200" dirty="0">
              <a:solidFill>
                <a:schemeClr val="accent2"/>
              </a:solidFill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FI" sz="1200" dirty="0">
                <a:solidFill>
                  <a:schemeClr val="accent2"/>
                </a:solidFill>
              </a:rPr>
              <a:t>Higher outcomes mainly due to better patient reported outcomes and fewer new strokes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FI" sz="1200" dirty="0">
                <a:solidFill>
                  <a:schemeClr val="accent2"/>
                </a:solidFill>
              </a:rPr>
              <a:t>Lower costs attributable to lower acute care and rehabilitation costs</a:t>
            </a:r>
          </a:p>
          <a:p>
            <a:r>
              <a:rPr lang="en-FI" sz="1200" dirty="0">
                <a:solidFill>
                  <a:schemeClr val="accent2"/>
                </a:solidFill>
              </a:rPr>
              <a:t>Despite case-mix adjustment based on stroke severity, differences in hospital profiles (regional vs. central hospital) explain especially differences in costs</a:t>
            </a:r>
          </a:p>
          <a:p>
            <a:r>
              <a:rPr lang="en-FI" sz="1200" dirty="0">
                <a:solidFill>
                  <a:schemeClr val="accent2"/>
                </a:solidFill>
              </a:rPr>
              <a:t>Despite lower </a:t>
            </a:r>
            <a:r>
              <a:rPr lang="en-FI" sz="1200" dirty="0" err="1">
                <a:solidFill>
                  <a:schemeClr val="accent2"/>
                </a:solidFill>
              </a:rPr>
              <a:t>overal</a:t>
            </a:r>
            <a:r>
              <a:rPr lang="fi-FI" sz="1200" dirty="0">
                <a:solidFill>
                  <a:schemeClr val="accent2"/>
                </a:solidFill>
              </a:rPr>
              <a:t>l</a:t>
            </a:r>
            <a:r>
              <a:rPr lang="en-FI" sz="1200" dirty="0">
                <a:solidFill>
                  <a:schemeClr val="accent2"/>
                </a:solidFill>
              </a:rPr>
              <a:t> outcomes, hospital D </a:t>
            </a:r>
            <a:r>
              <a:rPr lang="en-US" sz="1200" dirty="0">
                <a:solidFill>
                  <a:schemeClr val="accent2"/>
                </a:solidFill>
              </a:rPr>
              <a:t>has the best survival rate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429117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Object 15" hidden="1">
            <a:extLst>
              <a:ext uri="{FF2B5EF4-FFF2-40B4-BE49-F238E27FC236}">
                <a16:creationId xmlns:a16="http://schemas.microsoft.com/office/drawing/2014/main" id="{5CD82BBF-114D-12DD-2005-6423AE9A235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" imgW="360" imgH="360" progId="TCLayout.ActiveDocument.1">
                  <p:embed/>
                </p:oleObj>
              </mc:Choice>
              <mc:Fallback>
                <p:oleObj name="think-cell Slide" r:id="rId11" imgW="360" imgH="360" progId="TCLayout.ActiveDocument.1">
                  <p:embed/>
                  <p:pic>
                    <p:nvPicPr>
                      <p:cNvPr id="16" name="Object 15" hidden="1">
                        <a:extLst>
                          <a:ext uri="{FF2B5EF4-FFF2-40B4-BE49-F238E27FC236}">
                            <a16:creationId xmlns:a16="http://schemas.microsoft.com/office/drawing/2014/main" id="{5CD82BBF-114D-12DD-2005-6423AE9A23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C648B4D-2C44-2C16-8812-434BD5C799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7090" y="474647"/>
            <a:ext cx="8044454" cy="434991"/>
          </a:xfrm>
        </p:spPr>
        <p:txBody>
          <a:bodyPr/>
          <a:lstStyle/>
          <a:p>
            <a:r>
              <a:rPr lang="en-US" dirty="0"/>
              <a:t>Pilot in overall was </a:t>
            </a:r>
            <a:r>
              <a:rPr lang="en-US" dirty="0" err="1"/>
              <a:t>succes</a:t>
            </a:r>
            <a:r>
              <a:rPr lang="en-FI" dirty="0"/>
              <a:t>s</a:t>
            </a:r>
            <a:r>
              <a:rPr lang="en-US" dirty="0" err="1"/>
              <a:t>ful</a:t>
            </a:r>
            <a:endParaRPr lang="en-US" dirty="0"/>
          </a:p>
        </p:txBody>
      </p:sp>
      <p:graphicFrame>
        <p:nvGraphicFramePr>
          <p:cNvPr id="107" name="Chart 106">
            <a:extLst>
              <a:ext uri="{FF2B5EF4-FFF2-40B4-BE49-F238E27FC236}">
                <a16:creationId xmlns:a16="http://schemas.microsoft.com/office/drawing/2014/main" id="{47B411A1-5C70-45CF-08BA-4B5E385E27AE}"/>
              </a:ext>
            </a:extLst>
          </p:cNvPr>
          <p:cNvGraphicFramePr/>
          <p:nvPr>
            <p:custDataLst>
              <p:tags r:id="rId2"/>
            </p:custDataLst>
          </p:nvPr>
        </p:nvGraphicFramePr>
        <p:xfrm>
          <a:off x="663575" y="1703388"/>
          <a:ext cx="3530600" cy="1647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C484988E-5902-E17C-89C5-462FAED71720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1246188" y="3290888"/>
            <a:ext cx="1136650" cy="168275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6148DAEF-4690-4AA2-B97C-17E24BFAA7E8}" type="datetime'Inte''''rv''e''nt''''''''''''''ion'''''''' gr''''''''ou''''p'">
              <a:rPr lang="fi-FI" altLang="en-US" sz="1100" kern="1200" smtClean="0">
                <a:solidFill>
                  <a:schemeClr val="tx1"/>
                </a:solidFill>
              </a:rPr>
              <a:pPr/>
              <a:t>Intervention group</a:t>
            </a:fld>
            <a:endParaRPr lang="fi-FI" sz="1100" kern="120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50349B8-8877-2D17-0A4D-20CD434CD65B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>
            <a:off x="2917825" y="3290888"/>
            <a:ext cx="858838" cy="168275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1690FA56-F933-4FDE-9C70-37715FB3ADDD}" type="datetime'C''''''''o''''n''''''tr''ol'' gr''ou''''''''''''p'''''''''''">
              <a:rPr lang="fi-FI" altLang="en-US" sz="1100" kern="1200" smtClean="0">
                <a:solidFill>
                  <a:schemeClr val="tx1"/>
                </a:solidFill>
              </a:rPr>
              <a:pPr/>
              <a:t>Control group</a:t>
            </a:fld>
            <a:endParaRPr lang="fi-FI" sz="1100" kern="1200">
              <a:solidFill>
                <a:schemeClr val="tx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AC06877-E895-FDD4-2E6F-81D6AAC24D09}"/>
              </a:ext>
            </a:extLst>
          </p:cNvPr>
          <p:cNvSpPr/>
          <p:nvPr>
            <p:custDataLst>
              <p:tags r:id="rId5"/>
            </p:custDataLst>
          </p:nvPr>
        </p:nvSpPr>
        <p:spPr bwMode="auto">
          <a:xfrm>
            <a:off x="755649" y="1446213"/>
            <a:ext cx="1936750" cy="182563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b" anchorCtr="0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FI" altLang="en-US" sz="1200" b="1" kern="1200" dirty="0">
                <a:solidFill>
                  <a:schemeClr val="accent2"/>
                </a:solidFill>
                <a:effectLst/>
              </a:rPr>
              <a:t>One year mortality rate (%)</a:t>
            </a:r>
            <a:endParaRPr lang="fi-FI" sz="1200" b="1" kern="1200" dirty="0">
              <a:solidFill>
                <a:schemeClr val="accent2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C19EC47-6A54-8939-EF42-CEF05C8356E2}"/>
              </a:ext>
            </a:extLst>
          </p:cNvPr>
          <p:cNvSpPr txBox="1"/>
          <p:nvPr/>
        </p:nvSpPr>
        <p:spPr>
          <a:xfrm>
            <a:off x="728662" y="3662693"/>
            <a:ext cx="3530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 indent="-85725">
              <a:buFont typeface="Arial" panose="020B0604020202020204" pitchFamily="34" charset="0"/>
              <a:buChar char="•"/>
            </a:pPr>
            <a:r>
              <a:rPr lang="en-US" sz="1100" dirty="0"/>
              <a:t>The pilot was associated with significantly decreased risk of mortality.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en-US" sz="1100" dirty="0"/>
              <a:t>Case mix adjusted results showed similar difference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en-US" sz="1100" dirty="0"/>
              <a:t>There was an unexpected effect of the lower mortality - the intervention group had lower quality of life.</a:t>
            </a:r>
          </a:p>
        </p:txBody>
      </p:sp>
      <p:graphicFrame>
        <p:nvGraphicFramePr>
          <p:cNvPr id="109" name="Chart 108">
            <a:extLst>
              <a:ext uri="{FF2B5EF4-FFF2-40B4-BE49-F238E27FC236}">
                <a16:creationId xmlns:a16="http://schemas.microsoft.com/office/drawing/2014/main" id="{C8B35C75-BC72-0995-F07E-FDE0B8BF269D}"/>
              </a:ext>
            </a:extLst>
          </p:cNvPr>
          <p:cNvGraphicFramePr/>
          <p:nvPr>
            <p:custDataLst>
              <p:tags r:id="rId6"/>
            </p:custDataLst>
          </p:nvPr>
        </p:nvGraphicFramePr>
        <p:xfrm>
          <a:off x="4689475" y="1703388"/>
          <a:ext cx="3530600" cy="1647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sp>
        <p:nvSpPr>
          <p:cNvPr id="70" name="Rectangle 69">
            <a:extLst>
              <a:ext uri="{FF2B5EF4-FFF2-40B4-BE49-F238E27FC236}">
                <a16:creationId xmlns:a16="http://schemas.microsoft.com/office/drawing/2014/main" id="{5327085A-2D73-0906-69D0-25781F683B41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4781549" y="1446213"/>
            <a:ext cx="2967038" cy="182563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b" anchorCtr="0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FI" altLang="en-US" sz="1200" b="1" kern="1200" dirty="0">
                <a:solidFill>
                  <a:schemeClr val="accent2"/>
                </a:solidFill>
                <a:effectLst/>
              </a:rPr>
              <a:t>Use of rehabilitation (% patients 6month)</a:t>
            </a:r>
            <a:endParaRPr lang="fi-FI" sz="1200" b="1" kern="1200" dirty="0">
              <a:solidFill>
                <a:schemeClr val="accent2"/>
              </a:solidFill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F1ECB4BB-5A7B-F832-2413-5E37AF4EE852}"/>
              </a:ext>
            </a:extLst>
          </p:cNvPr>
          <p:cNvSpPr/>
          <p:nvPr>
            <p:custDataLst>
              <p:tags r:id="rId8"/>
            </p:custDataLst>
          </p:nvPr>
        </p:nvSpPr>
        <p:spPr bwMode="auto">
          <a:xfrm>
            <a:off x="5272088" y="3290888"/>
            <a:ext cx="1136650" cy="168275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2F29FC03-5F61-4AF4-97BF-65C0291CD459}" type="datetime'''''In''''t''''''er''''v''en''t''i''on'' ''''''g''''rou''''p'">
              <a:rPr lang="fi-FI" altLang="en-US" sz="1100" kern="1200" smtClean="0">
                <a:solidFill>
                  <a:schemeClr val="tx1"/>
                </a:solidFill>
              </a:rPr>
              <a:pPr/>
              <a:t>Intervention group</a:t>
            </a:fld>
            <a:endParaRPr lang="fi-FI" sz="1100" kern="1200">
              <a:solidFill>
                <a:schemeClr val="tx1"/>
              </a:solidFill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BAEF10C7-A2D7-C515-3A9E-BB632C285D8B}"/>
              </a:ext>
            </a:extLst>
          </p:cNvPr>
          <p:cNvSpPr/>
          <p:nvPr>
            <p:custDataLst>
              <p:tags r:id="rId9"/>
            </p:custDataLst>
          </p:nvPr>
        </p:nvSpPr>
        <p:spPr bwMode="auto">
          <a:xfrm>
            <a:off x="6943725" y="3290888"/>
            <a:ext cx="858838" cy="168275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B71414B9-9273-4227-92B0-85B1C9599156}" type="datetime'''''Co''n''''''t''ro''l'''''''' gr''''''''''''''ou''''p'''">
              <a:rPr lang="fi-FI" altLang="en-US" sz="1100" kern="1200" smtClean="0">
                <a:solidFill>
                  <a:schemeClr val="tx1"/>
                </a:solidFill>
              </a:rPr>
              <a:pPr/>
              <a:t>Control group</a:t>
            </a:fld>
            <a:endParaRPr lang="fi-FI" sz="1100" kern="1200">
              <a:solidFill>
                <a:schemeClr val="tx1"/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7A4E1872-CC21-A84C-5D56-A7E58AB17DA4}"/>
              </a:ext>
            </a:extLst>
          </p:cNvPr>
          <p:cNvSpPr txBox="1"/>
          <p:nvPr/>
        </p:nvSpPr>
        <p:spPr>
          <a:xfrm>
            <a:off x="4754563" y="3662363"/>
            <a:ext cx="3530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 indent="-85725">
              <a:buFont typeface="Arial" panose="020B0604020202020204" pitchFamily="34" charset="0"/>
              <a:buChar char="•"/>
            </a:pPr>
            <a:r>
              <a:rPr lang="en-US" sz="1100" dirty="0"/>
              <a:t>The pilot was associated with significantly increased use of rehabilitation.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en-US" sz="1100" dirty="0"/>
              <a:t>Case mix adjusted results showed similar difference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en-US" sz="1100" dirty="0"/>
              <a:t>The pilot was also associated with significantly increased number of secondary prevention appointments</a:t>
            </a:r>
          </a:p>
        </p:txBody>
      </p:sp>
    </p:spTree>
    <p:extLst>
      <p:ext uri="{BB962C8B-B14F-4D97-AF65-F5344CB8AC3E}">
        <p14:creationId xmlns:p14="http://schemas.microsoft.com/office/powerpoint/2010/main" val="8870770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8C3B19C-7235-D1F0-728D-675D39092B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2456" y="695341"/>
            <a:ext cx="7939088" cy="434991"/>
          </a:xfrm>
        </p:spPr>
        <p:txBody>
          <a:bodyPr/>
          <a:lstStyle/>
          <a:p>
            <a:r>
              <a:rPr lang="en-FI" dirty="0"/>
              <a:t>Lessons learned from the pilot</a:t>
            </a:r>
            <a:endParaRPr lang="fi-F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49A58C-CB3B-27C7-9306-329539D4DF15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602456" y="1427543"/>
            <a:ext cx="7939088" cy="3020616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AU" sz="1600" dirty="0">
                <a:solidFill>
                  <a:srgbClr val="21304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Need to agree on a national stroke pathway standard</a:t>
            </a:r>
            <a:r>
              <a:rPr lang="en-FI" sz="1600" dirty="0">
                <a:solidFill>
                  <a:srgbClr val="21304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1600" dirty="0">
                <a:solidFill>
                  <a:srgbClr val="21304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How much flexibility should be in it to have also </a:t>
            </a:r>
            <a:r>
              <a:rPr lang="en-US" sz="1600" dirty="0" err="1">
                <a:solidFill>
                  <a:srgbClr val="21304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personalised</a:t>
            </a:r>
            <a:r>
              <a:rPr lang="en-US" sz="1600" dirty="0">
                <a:solidFill>
                  <a:srgbClr val="21304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medicine? 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AU" sz="1600" dirty="0">
                <a:solidFill>
                  <a:srgbClr val="21304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Double entry of case-mix data</a:t>
            </a:r>
            <a:endParaRPr lang="fi-FI" sz="1600" dirty="0">
              <a:solidFill>
                <a:srgbClr val="21304F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1600" dirty="0">
                <a:solidFill>
                  <a:srgbClr val="21304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Most of the data is collected by phone</a:t>
            </a:r>
            <a:endParaRPr lang="fi-FI" sz="1600" dirty="0">
              <a:solidFill>
                <a:srgbClr val="21304F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1600" dirty="0">
                <a:solidFill>
                  <a:srgbClr val="21304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data is not used in the work process </a:t>
            </a:r>
            <a:endParaRPr lang="fi-FI" sz="1600" dirty="0">
              <a:solidFill>
                <a:srgbClr val="21304F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1600" dirty="0">
                <a:solidFill>
                  <a:srgbClr val="21304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Bundled payment alone may not stimulate cooperation</a:t>
            </a:r>
            <a:endParaRPr lang="fi-FI" sz="1600" dirty="0">
              <a:solidFill>
                <a:srgbClr val="21304F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sz="1600" dirty="0">
                <a:solidFill>
                  <a:srgbClr val="2130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 to data (data </a:t>
            </a:r>
            <a:r>
              <a:rPr lang="fi-FI" sz="1600" dirty="0" err="1">
                <a:solidFill>
                  <a:srgbClr val="2130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standards</a:t>
            </a:r>
            <a:r>
              <a:rPr lang="fi-FI" sz="1600" dirty="0">
                <a:solidFill>
                  <a:srgbClr val="2130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i-FI" sz="1600" dirty="0" err="1">
                <a:solidFill>
                  <a:srgbClr val="2130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interoperability</a:t>
            </a:r>
            <a:r>
              <a:rPr lang="fi-FI" sz="1600" dirty="0">
                <a:solidFill>
                  <a:srgbClr val="2130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646354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F273997-9FAD-4779-ACD6-750623C6A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2456" y="2462233"/>
            <a:ext cx="7939088" cy="670440"/>
          </a:xfrm>
        </p:spPr>
        <p:txBody>
          <a:bodyPr/>
          <a:lstStyle/>
          <a:p>
            <a:r>
              <a:rPr lang="en-FI" dirty="0"/>
              <a:t>Way forward</a:t>
            </a:r>
            <a:endParaRPr lang="et-E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0E0764-3273-44FA-8746-8F6DD32F8329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3B68B7-6447-46EF-A88F-1912DF374BDF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7404334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259BD62-C5D3-D16A-CF41-FF3324745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2456" y="397402"/>
            <a:ext cx="7939088" cy="434991"/>
          </a:xfrm>
        </p:spPr>
        <p:txBody>
          <a:bodyPr/>
          <a:lstStyle/>
          <a:p>
            <a:pPr marL="7938" indent="0"/>
            <a:r>
              <a:rPr lang="en-FI" sz="2400" dirty="0"/>
              <a:t>What is the way forward?</a:t>
            </a:r>
            <a:endParaRPr lang="fi-FI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B80AFB-6D52-C60F-A409-8D39CFB9A758}"/>
              </a:ext>
            </a:extLst>
          </p:cNvPr>
          <p:cNvSpPr/>
          <p:nvPr/>
        </p:nvSpPr>
        <p:spPr>
          <a:xfrm>
            <a:off x="601663" y="1528310"/>
            <a:ext cx="4300708" cy="31246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CAA716AA-B2FD-126E-66B4-D0972D818701}"/>
              </a:ext>
            </a:extLst>
          </p:cNvPr>
          <p:cNvSpPr txBox="1">
            <a:spLocks/>
          </p:cNvSpPr>
          <p:nvPr/>
        </p:nvSpPr>
        <p:spPr>
          <a:xfrm>
            <a:off x="702776" y="1607545"/>
            <a:ext cx="3116464" cy="507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68288" lvl="1" indent="-176213">
              <a:lnSpc>
                <a:spcPct val="100000"/>
              </a:lnSpc>
              <a:spcBef>
                <a:spcPts val="100"/>
              </a:spcBef>
            </a:pPr>
            <a:r>
              <a:rPr lang="et-EE" sz="1200" dirty="0">
                <a:solidFill>
                  <a:schemeClr val="bg2"/>
                </a:solidFill>
              </a:rPr>
              <a:t>Hip and </a:t>
            </a:r>
            <a:r>
              <a:rPr lang="et-EE" sz="1200" dirty="0" err="1">
                <a:solidFill>
                  <a:schemeClr val="bg2"/>
                </a:solidFill>
              </a:rPr>
              <a:t>knee</a:t>
            </a:r>
            <a:r>
              <a:rPr lang="et-EE" sz="1200" dirty="0">
                <a:solidFill>
                  <a:schemeClr val="bg2"/>
                </a:solidFill>
              </a:rPr>
              <a:t> </a:t>
            </a:r>
            <a:r>
              <a:rPr lang="et-EE" sz="1200" dirty="0" err="1">
                <a:solidFill>
                  <a:schemeClr val="bg2"/>
                </a:solidFill>
              </a:rPr>
              <a:t>replacement</a:t>
            </a:r>
            <a:r>
              <a:rPr lang="et-EE" sz="1200" dirty="0">
                <a:solidFill>
                  <a:schemeClr val="bg2"/>
                </a:solidFill>
              </a:rPr>
              <a:t> </a:t>
            </a:r>
            <a:r>
              <a:rPr lang="et-EE" sz="1200" dirty="0" err="1">
                <a:solidFill>
                  <a:schemeClr val="bg2"/>
                </a:solidFill>
              </a:rPr>
              <a:t>pathway</a:t>
            </a:r>
            <a:endParaRPr lang="et-EE" sz="1200" dirty="0">
              <a:solidFill>
                <a:schemeClr val="bg2"/>
              </a:solidFill>
            </a:endParaRPr>
          </a:p>
          <a:p>
            <a:pPr marL="268288" lvl="1" indent="-176213">
              <a:lnSpc>
                <a:spcPct val="100000"/>
              </a:lnSpc>
              <a:spcBef>
                <a:spcPts val="100"/>
              </a:spcBef>
            </a:pPr>
            <a:r>
              <a:rPr lang="et-EE" sz="1200" dirty="0" err="1">
                <a:solidFill>
                  <a:schemeClr val="bg2"/>
                </a:solidFill>
              </a:rPr>
              <a:t>Innovation</a:t>
            </a:r>
            <a:r>
              <a:rPr lang="et-EE" sz="1200" dirty="0">
                <a:solidFill>
                  <a:schemeClr val="bg2"/>
                </a:solidFill>
              </a:rPr>
              <a:t> </a:t>
            </a:r>
            <a:r>
              <a:rPr lang="et-EE" sz="1200" dirty="0" err="1">
                <a:solidFill>
                  <a:schemeClr val="bg2"/>
                </a:solidFill>
              </a:rPr>
              <a:t>fund</a:t>
            </a:r>
            <a:r>
              <a:rPr lang="et-EE" sz="1200" dirty="0">
                <a:solidFill>
                  <a:schemeClr val="bg2"/>
                </a:solidFill>
              </a:rPr>
              <a:t> </a:t>
            </a:r>
            <a:r>
              <a:rPr lang="et-EE" sz="1200" dirty="0" err="1">
                <a:solidFill>
                  <a:schemeClr val="bg2"/>
                </a:solidFill>
              </a:rPr>
              <a:t>to</a:t>
            </a:r>
            <a:r>
              <a:rPr lang="et-EE" sz="1200" dirty="0">
                <a:solidFill>
                  <a:schemeClr val="bg2"/>
                </a:solidFill>
              </a:rPr>
              <a:t> </a:t>
            </a:r>
            <a:r>
              <a:rPr lang="et-EE" sz="1200" dirty="0" err="1">
                <a:solidFill>
                  <a:schemeClr val="bg2"/>
                </a:solidFill>
              </a:rPr>
              <a:t>support</a:t>
            </a:r>
            <a:r>
              <a:rPr lang="et-EE" sz="1200" dirty="0">
                <a:solidFill>
                  <a:schemeClr val="bg2"/>
                </a:solidFill>
              </a:rPr>
              <a:t> </a:t>
            </a:r>
            <a:r>
              <a:rPr lang="et-EE" sz="1200" dirty="0" err="1">
                <a:solidFill>
                  <a:schemeClr val="bg2"/>
                </a:solidFill>
              </a:rPr>
              <a:t>similar</a:t>
            </a:r>
            <a:r>
              <a:rPr lang="et-EE" sz="1200" dirty="0">
                <a:solidFill>
                  <a:schemeClr val="bg2"/>
                </a:solidFill>
              </a:rPr>
              <a:t> </a:t>
            </a:r>
            <a:r>
              <a:rPr lang="et-EE" sz="1200" dirty="0" err="1">
                <a:solidFill>
                  <a:schemeClr val="bg2"/>
                </a:solidFill>
              </a:rPr>
              <a:t>projects</a:t>
            </a:r>
            <a:endParaRPr lang="et-EE" sz="1200" dirty="0">
              <a:solidFill>
                <a:schemeClr val="bg2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5C63DF-BBD8-9D59-CD62-33C8F3928408}"/>
              </a:ext>
            </a:extLst>
          </p:cNvPr>
          <p:cNvSpPr/>
          <p:nvPr/>
        </p:nvSpPr>
        <p:spPr>
          <a:xfrm>
            <a:off x="601663" y="1041204"/>
            <a:ext cx="4300708" cy="40031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40726F-2E06-D250-24D4-8CA6B488F257}"/>
              </a:ext>
            </a:extLst>
          </p:cNvPr>
          <p:cNvSpPr txBox="1"/>
          <p:nvPr/>
        </p:nvSpPr>
        <p:spPr>
          <a:xfrm>
            <a:off x="601663" y="1097458"/>
            <a:ext cx="43007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b="1" dirty="0">
                <a:solidFill>
                  <a:schemeClr val="bg1"/>
                </a:solidFill>
              </a:rPr>
              <a:t>National </a:t>
            </a:r>
            <a:r>
              <a:rPr lang="et-EE" b="1" dirty="0" err="1">
                <a:solidFill>
                  <a:schemeClr val="bg1"/>
                </a:solidFill>
              </a:rPr>
              <a:t>level</a:t>
            </a:r>
            <a:endParaRPr lang="et-EE" b="1" dirty="0">
              <a:solidFill>
                <a:schemeClr val="bg1"/>
              </a:solidFill>
            </a:endParaRP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F0752058-2CC6-6464-EE9F-80B567DD2372}"/>
              </a:ext>
            </a:extLst>
          </p:cNvPr>
          <p:cNvSpPr txBox="1">
            <a:spLocks/>
          </p:cNvSpPr>
          <p:nvPr/>
        </p:nvSpPr>
        <p:spPr>
          <a:xfrm>
            <a:off x="702776" y="4140004"/>
            <a:ext cx="4042038" cy="462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68288" lvl="1" indent="-176213">
              <a:lnSpc>
                <a:spcPct val="100000"/>
              </a:lnSpc>
              <a:spcBef>
                <a:spcPts val="100"/>
              </a:spcBef>
            </a:pPr>
            <a:r>
              <a:rPr lang="et-EE" sz="1200" dirty="0" err="1">
                <a:solidFill>
                  <a:schemeClr val="bg2"/>
                </a:solidFill>
              </a:rPr>
              <a:t>Discussions</a:t>
            </a:r>
            <a:r>
              <a:rPr lang="et-EE" sz="1200" dirty="0">
                <a:solidFill>
                  <a:schemeClr val="bg2"/>
                </a:solidFill>
              </a:rPr>
              <a:t> on </a:t>
            </a:r>
            <a:r>
              <a:rPr lang="et-EE" sz="1200" dirty="0" err="1">
                <a:solidFill>
                  <a:schemeClr val="bg2"/>
                </a:solidFill>
              </a:rPr>
              <a:t>whether</a:t>
            </a:r>
            <a:r>
              <a:rPr lang="et-EE" sz="1200" dirty="0">
                <a:solidFill>
                  <a:schemeClr val="bg2"/>
                </a:solidFill>
              </a:rPr>
              <a:t> </a:t>
            </a:r>
            <a:r>
              <a:rPr lang="et-EE" sz="1200" dirty="0" err="1">
                <a:solidFill>
                  <a:schemeClr val="bg2"/>
                </a:solidFill>
              </a:rPr>
              <a:t>we</a:t>
            </a:r>
            <a:r>
              <a:rPr lang="et-EE" sz="1200" dirty="0">
                <a:solidFill>
                  <a:schemeClr val="bg2"/>
                </a:solidFill>
              </a:rPr>
              <a:t> </a:t>
            </a:r>
            <a:r>
              <a:rPr lang="et-EE" sz="1200" dirty="0" err="1">
                <a:solidFill>
                  <a:schemeClr val="bg2"/>
                </a:solidFill>
              </a:rPr>
              <a:t>should</a:t>
            </a:r>
            <a:r>
              <a:rPr lang="et-EE" sz="1200" dirty="0">
                <a:solidFill>
                  <a:schemeClr val="bg2"/>
                </a:solidFill>
              </a:rPr>
              <a:t> </a:t>
            </a:r>
            <a:r>
              <a:rPr lang="et-EE" sz="1200" dirty="0" err="1">
                <a:solidFill>
                  <a:schemeClr val="bg2"/>
                </a:solidFill>
              </a:rPr>
              <a:t>provide</a:t>
            </a:r>
            <a:r>
              <a:rPr lang="et-EE" sz="1200" dirty="0">
                <a:solidFill>
                  <a:schemeClr val="bg2"/>
                </a:solidFill>
              </a:rPr>
              <a:t> </a:t>
            </a:r>
            <a:r>
              <a:rPr lang="et-EE" sz="1200" dirty="0" err="1">
                <a:solidFill>
                  <a:schemeClr val="bg2"/>
                </a:solidFill>
              </a:rPr>
              <a:t>an</a:t>
            </a:r>
            <a:r>
              <a:rPr lang="et-EE" sz="1200" dirty="0">
                <a:solidFill>
                  <a:schemeClr val="bg2"/>
                </a:solidFill>
              </a:rPr>
              <a:t> </a:t>
            </a:r>
            <a:r>
              <a:rPr lang="et-EE" sz="1200" dirty="0" err="1">
                <a:solidFill>
                  <a:schemeClr val="bg2"/>
                </a:solidFill>
              </a:rPr>
              <a:t>outcome</a:t>
            </a:r>
            <a:r>
              <a:rPr lang="et-EE" sz="1200" dirty="0">
                <a:solidFill>
                  <a:schemeClr val="bg2"/>
                </a:solidFill>
              </a:rPr>
              <a:t> </a:t>
            </a:r>
            <a:r>
              <a:rPr lang="et-EE" sz="1200" dirty="0" err="1">
                <a:solidFill>
                  <a:schemeClr val="bg2"/>
                </a:solidFill>
              </a:rPr>
              <a:t>collection</a:t>
            </a:r>
            <a:r>
              <a:rPr lang="et-EE" sz="1200" dirty="0">
                <a:solidFill>
                  <a:schemeClr val="bg2"/>
                </a:solidFill>
              </a:rPr>
              <a:t> and </a:t>
            </a:r>
            <a:r>
              <a:rPr lang="et-EE" sz="1200" dirty="0" err="1">
                <a:solidFill>
                  <a:schemeClr val="bg2"/>
                </a:solidFill>
              </a:rPr>
              <a:t>visualization</a:t>
            </a:r>
            <a:r>
              <a:rPr lang="et-EE" sz="1200" dirty="0">
                <a:solidFill>
                  <a:schemeClr val="bg2"/>
                </a:solidFill>
              </a:rPr>
              <a:t> IT </a:t>
            </a:r>
            <a:r>
              <a:rPr lang="et-EE" sz="1200" dirty="0" err="1">
                <a:solidFill>
                  <a:schemeClr val="bg2"/>
                </a:solidFill>
              </a:rPr>
              <a:t>solution</a:t>
            </a:r>
            <a:r>
              <a:rPr lang="et-EE" sz="1200" dirty="0">
                <a:solidFill>
                  <a:schemeClr val="bg2"/>
                </a:solidFill>
              </a:rPr>
              <a:t> </a:t>
            </a:r>
            <a:r>
              <a:rPr lang="et-EE" sz="1200" dirty="0" err="1">
                <a:solidFill>
                  <a:schemeClr val="bg2"/>
                </a:solidFill>
              </a:rPr>
              <a:t>for</a:t>
            </a:r>
            <a:r>
              <a:rPr lang="et-EE" sz="1200" dirty="0">
                <a:solidFill>
                  <a:schemeClr val="bg2"/>
                </a:solidFill>
              </a:rPr>
              <a:t> all </a:t>
            </a:r>
            <a:r>
              <a:rPr lang="et-EE" sz="1200" dirty="0" err="1">
                <a:solidFill>
                  <a:schemeClr val="bg2"/>
                </a:solidFill>
              </a:rPr>
              <a:t>providers</a:t>
            </a:r>
            <a:endParaRPr lang="et-EE" sz="1200" dirty="0">
              <a:solidFill>
                <a:schemeClr val="bg2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DDC202-901F-732C-30BA-32D527B61C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477" y="2143669"/>
            <a:ext cx="3970337" cy="186741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E551D4F-300F-46AF-DB26-F246665FF677}"/>
              </a:ext>
            </a:extLst>
          </p:cNvPr>
          <p:cNvSpPr/>
          <p:nvPr/>
        </p:nvSpPr>
        <p:spPr>
          <a:xfrm>
            <a:off x="4976301" y="1528310"/>
            <a:ext cx="3566037" cy="31246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21F5B3F0-5B51-648E-B1C0-3C0A84AD010F}"/>
              </a:ext>
            </a:extLst>
          </p:cNvPr>
          <p:cNvSpPr txBox="1">
            <a:spLocks/>
          </p:cNvSpPr>
          <p:nvPr/>
        </p:nvSpPr>
        <p:spPr>
          <a:xfrm>
            <a:off x="5100818" y="1607545"/>
            <a:ext cx="3116464" cy="507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68288" lvl="1" indent="-176213">
              <a:lnSpc>
                <a:spcPct val="100000"/>
              </a:lnSpc>
              <a:spcBef>
                <a:spcPts val="500"/>
              </a:spcBef>
            </a:pPr>
            <a:r>
              <a:rPr lang="et-EE" sz="1200" dirty="0" err="1">
                <a:solidFill>
                  <a:schemeClr val="bg2"/>
                </a:solidFill>
              </a:rPr>
              <a:t>Patient</a:t>
            </a:r>
            <a:r>
              <a:rPr lang="et-EE" sz="1200" dirty="0">
                <a:solidFill>
                  <a:schemeClr val="bg2"/>
                </a:solidFill>
              </a:rPr>
              <a:t> </a:t>
            </a:r>
            <a:r>
              <a:rPr lang="et-EE" sz="1200" dirty="0" err="1">
                <a:solidFill>
                  <a:schemeClr val="bg2"/>
                </a:solidFill>
              </a:rPr>
              <a:t>pathways</a:t>
            </a:r>
            <a:r>
              <a:rPr lang="et-EE" sz="1200" dirty="0">
                <a:solidFill>
                  <a:schemeClr val="bg2"/>
                </a:solidFill>
              </a:rPr>
              <a:t> at </a:t>
            </a:r>
            <a:r>
              <a:rPr lang="et-EE" sz="1200" dirty="0" err="1">
                <a:solidFill>
                  <a:schemeClr val="bg2"/>
                </a:solidFill>
              </a:rPr>
              <a:t>the</a:t>
            </a:r>
            <a:r>
              <a:rPr lang="et-EE" sz="1200" dirty="0">
                <a:solidFill>
                  <a:schemeClr val="bg2"/>
                </a:solidFill>
              </a:rPr>
              <a:t> NEMC</a:t>
            </a:r>
          </a:p>
          <a:p>
            <a:pPr marL="725488" lvl="2" indent="-176213">
              <a:lnSpc>
                <a:spcPct val="100000"/>
              </a:lnSpc>
              <a:spcBef>
                <a:spcPts val="500"/>
              </a:spcBef>
            </a:pPr>
            <a:r>
              <a:rPr lang="et-EE" sz="1200" dirty="0" err="1">
                <a:solidFill>
                  <a:schemeClr val="bg2"/>
                </a:solidFill>
              </a:rPr>
              <a:t>Breast</a:t>
            </a:r>
            <a:r>
              <a:rPr lang="et-EE" sz="1200" dirty="0">
                <a:solidFill>
                  <a:schemeClr val="bg2"/>
                </a:solidFill>
              </a:rPr>
              <a:t> and </a:t>
            </a:r>
            <a:r>
              <a:rPr lang="et-EE" sz="1200" dirty="0" err="1">
                <a:solidFill>
                  <a:schemeClr val="bg2"/>
                </a:solidFill>
              </a:rPr>
              <a:t>prostate</a:t>
            </a:r>
            <a:r>
              <a:rPr lang="et-EE" sz="1200" dirty="0">
                <a:solidFill>
                  <a:schemeClr val="bg2"/>
                </a:solidFill>
              </a:rPr>
              <a:t> </a:t>
            </a:r>
            <a:r>
              <a:rPr lang="et-EE" sz="1200" dirty="0" err="1">
                <a:solidFill>
                  <a:schemeClr val="bg2"/>
                </a:solidFill>
              </a:rPr>
              <a:t>cancer</a:t>
            </a:r>
            <a:endParaRPr lang="et-EE" sz="1200" dirty="0">
              <a:solidFill>
                <a:schemeClr val="bg2"/>
              </a:solidFill>
            </a:endParaRPr>
          </a:p>
          <a:p>
            <a:pPr marL="725488" lvl="2" indent="-176213">
              <a:lnSpc>
                <a:spcPct val="100000"/>
              </a:lnSpc>
              <a:spcBef>
                <a:spcPts val="500"/>
              </a:spcBef>
            </a:pPr>
            <a:r>
              <a:rPr lang="et-EE" sz="1200" dirty="0" err="1">
                <a:solidFill>
                  <a:schemeClr val="bg2"/>
                </a:solidFill>
              </a:rPr>
              <a:t>Colon</a:t>
            </a:r>
            <a:r>
              <a:rPr lang="et-EE" sz="1200" dirty="0">
                <a:solidFill>
                  <a:schemeClr val="bg2"/>
                </a:solidFill>
              </a:rPr>
              <a:t> </a:t>
            </a:r>
            <a:r>
              <a:rPr lang="et-EE" sz="1200" dirty="0" err="1">
                <a:solidFill>
                  <a:schemeClr val="bg2"/>
                </a:solidFill>
              </a:rPr>
              <a:t>cancer</a:t>
            </a:r>
            <a:endParaRPr lang="et-EE" sz="1200" dirty="0">
              <a:solidFill>
                <a:schemeClr val="bg2"/>
              </a:solidFill>
            </a:endParaRPr>
          </a:p>
          <a:p>
            <a:pPr marL="725488" lvl="2" indent="-176213">
              <a:lnSpc>
                <a:spcPct val="100000"/>
              </a:lnSpc>
              <a:spcBef>
                <a:spcPts val="500"/>
              </a:spcBef>
            </a:pPr>
            <a:r>
              <a:rPr lang="et-EE" sz="1200" dirty="0" err="1">
                <a:solidFill>
                  <a:schemeClr val="bg2"/>
                </a:solidFill>
              </a:rPr>
              <a:t>Chronic</a:t>
            </a:r>
            <a:r>
              <a:rPr lang="et-EE" sz="1200" dirty="0">
                <a:solidFill>
                  <a:schemeClr val="bg2"/>
                </a:solidFill>
              </a:rPr>
              <a:t> </a:t>
            </a:r>
            <a:r>
              <a:rPr lang="et-EE" sz="1200" dirty="0" err="1">
                <a:solidFill>
                  <a:schemeClr val="bg2"/>
                </a:solidFill>
              </a:rPr>
              <a:t>obstructive</a:t>
            </a:r>
            <a:r>
              <a:rPr lang="et-EE" sz="1200" dirty="0">
                <a:solidFill>
                  <a:schemeClr val="bg2"/>
                </a:solidFill>
              </a:rPr>
              <a:t> </a:t>
            </a:r>
            <a:r>
              <a:rPr lang="et-EE" sz="1200" dirty="0" err="1">
                <a:solidFill>
                  <a:schemeClr val="bg2"/>
                </a:solidFill>
              </a:rPr>
              <a:t>pulmonary</a:t>
            </a:r>
            <a:r>
              <a:rPr lang="et-EE" sz="1200" dirty="0">
                <a:solidFill>
                  <a:schemeClr val="bg2"/>
                </a:solidFill>
              </a:rPr>
              <a:t> </a:t>
            </a:r>
            <a:r>
              <a:rPr lang="et-EE" sz="1200" dirty="0" err="1">
                <a:solidFill>
                  <a:schemeClr val="bg2"/>
                </a:solidFill>
              </a:rPr>
              <a:t>disease</a:t>
            </a:r>
            <a:endParaRPr lang="et-EE" sz="1200" dirty="0">
              <a:solidFill>
                <a:schemeClr val="bg2"/>
              </a:solidFill>
            </a:endParaRPr>
          </a:p>
          <a:p>
            <a:pPr marL="725488" lvl="2" indent="-176213">
              <a:lnSpc>
                <a:spcPct val="100000"/>
              </a:lnSpc>
              <a:spcBef>
                <a:spcPts val="500"/>
              </a:spcBef>
            </a:pPr>
            <a:r>
              <a:rPr lang="et-EE" sz="1200" dirty="0" err="1">
                <a:solidFill>
                  <a:schemeClr val="bg2"/>
                </a:solidFill>
              </a:rPr>
              <a:t>Transcatheter</a:t>
            </a:r>
            <a:r>
              <a:rPr lang="et-EE" sz="1200" dirty="0">
                <a:solidFill>
                  <a:schemeClr val="bg2"/>
                </a:solidFill>
              </a:rPr>
              <a:t> </a:t>
            </a:r>
            <a:r>
              <a:rPr lang="et-EE" sz="1200" dirty="0" err="1">
                <a:solidFill>
                  <a:schemeClr val="bg2"/>
                </a:solidFill>
              </a:rPr>
              <a:t>aortic</a:t>
            </a:r>
            <a:r>
              <a:rPr lang="et-EE" sz="1200" dirty="0">
                <a:solidFill>
                  <a:schemeClr val="bg2"/>
                </a:solidFill>
              </a:rPr>
              <a:t> valve </a:t>
            </a:r>
            <a:r>
              <a:rPr lang="et-EE" sz="1200" dirty="0" err="1">
                <a:solidFill>
                  <a:schemeClr val="bg2"/>
                </a:solidFill>
              </a:rPr>
              <a:t>implantation</a:t>
            </a:r>
            <a:endParaRPr lang="et-EE" sz="1200" dirty="0">
              <a:solidFill>
                <a:schemeClr val="bg2"/>
              </a:solidFill>
            </a:endParaRPr>
          </a:p>
          <a:p>
            <a:pPr marL="725488" lvl="2" indent="-176213">
              <a:lnSpc>
                <a:spcPct val="100000"/>
              </a:lnSpc>
              <a:spcBef>
                <a:spcPts val="500"/>
              </a:spcBef>
            </a:pPr>
            <a:r>
              <a:rPr lang="et-EE" sz="1200" dirty="0" err="1">
                <a:solidFill>
                  <a:schemeClr val="bg2"/>
                </a:solidFill>
              </a:rPr>
              <a:t>Emergency</a:t>
            </a:r>
            <a:r>
              <a:rPr lang="et-EE" sz="1200" dirty="0">
                <a:solidFill>
                  <a:schemeClr val="bg2"/>
                </a:solidFill>
              </a:rPr>
              <a:t> </a:t>
            </a:r>
            <a:r>
              <a:rPr lang="et-EE" sz="1200" dirty="0" err="1">
                <a:solidFill>
                  <a:schemeClr val="bg2"/>
                </a:solidFill>
              </a:rPr>
              <a:t>psychiatry</a:t>
            </a:r>
            <a:endParaRPr lang="et-EE" sz="1200" dirty="0">
              <a:solidFill>
                <a:schemeClr val="bg2"/>
              </a:solidFill>
            </a:endParaRPr>
          </a:p>
          <a:p>
            <a:pPr marL="725488" lvl="2" indent="-176213">
              <a:lnSpc>
                <a:spcPct val="100000"/>
              </a:lnSpc>
              <a:spcBef>
                <a:spcPts val="500"/>
              </a:spcBef>
            </a:pPr>
            <a:r>
              <a:rPr lang="et-EE" sz="1200" dirty="0" err="1">
                <a:solidFill>
                  <a:schemeClr val="bg2"/>
                </a:solidFill>
              </a:rPr>
              <a:t>Foot</a:t>
            </a:r>
            <a:r>
              <a:rPr lang="et-EE" sz="1200" dirty="0">
                <a:solidFill>
                  <a:schemeClr val="bg2"/>
                </a:solidFill>
              </a:rPr>
              <a:t> </a:t>
            </a:r>
            <a:r>
              <a:rPr lang="et-EE" sz="1200" dirty="0" err="1">
                <a:solidFill>
                  <a:schemeClr val="bg2"/>
                </a:solidFill>
              </a:rPr>
              <a:t>surgery</a:t>
            </a:r>
            <a:r>
              <a:rPr lang="et-EE" sz="1200" dirty="0">
                <a:solidFill>
                  <a:schemeClr val="bg2"/>
                </a:solidFill>
              </a:rPr>
              <a:t> and </a:t>
            </a:r>
            <a:r>
              <a:rPr lang="et-EE" sz="1200" dirty="0" err="1">
                <a:solidFill>
                  <a:schemeClr val="bg2"/>
                </a:solidFill>
              </a:rPr>
              <a:t>rehabilitation</a:t>
            </a:r>
            <a:endParaRPr lang="et-EE" sz="1200" dirty="0">
              <a:solidFill>
                <a:schemeClr val="bg2"/>
              </a:solidFill>
            </a:endParaRPr>
          </a:p>
          <a:p>
            <a:pPr marL="725488" lvl="2" indent="-176213">
              <a:lnSpc>
                <a:spcPct val="100000"/>
              </a:lnSpc>
              <a:spcBef>
                <a:spcPts val="500"/>
              </a:spcBef>
            </a:pPr>
            <a:r>
              <a:rPr lang="et-EE" sz="1200" dirty="0" err="1">
                <a:solidFill>
                  <a:schemeClr val="bg2"/>
                </a:solidFill>
              </a:rPr>
              <a:t>Endoscopy</a:t>
            </a:r>
            <a:endParaRPr lang="et-EE" sz="1200" dirty="0">
              <a:solidFill>
                <a:schemeClr val="bg2"/>
              </a:solidFill>
            </a:endParaRPr>
          </a:p>
          <a:p>
            <a:pPr marL="268288" lvl="1" indent="-176213">
              <a:lnSpc>
                <a:spcPct val="100000"/>
              </a:lnSpc>
              <a:spcBef>
                <a:spcPts val="500"/>
              </a:spcBef>
            </a:pPr>
            <a:r>
              <a:rPr lang="et-EE" sz="1200" dirty="0">
                <a:solidFill>
                  <a:schemeClr val="bg2"/>
                </a:solidFill>
              </a:rPr>
              <a:t>Access </a:t>
            </a:r>
            <a:r>
              <a:rPr lang="et-EE" sz="1200" dirty="0" err="1">
                <a:solidFill>
                  <a:schemeClr val="bg2"/>
                </a:solidFill>
              </a:rPr>
              <a:t>to</a:t>
            </a:r>
            <a:r>
              <a:rPr lang="et-EE" sz="1200" dirty="0">
                <a:solidFill>
                  <a:schemeClr val="bg2"/>
                </a:solidFill>
              </a:rPr>
              <a:t> </a:t>
            </a:r>
            <a:r>
              <a:rPr lang="et-EE" sz="1200" dirty="0" err="1">
                <a:solidFill>
                  <a:schemeClr val="bg2"/>
                </a:solidFill>
              </a:rPr>
              <a:t>data</a:t>
            </a:r>
            <a:endParaRPr lang="et-EE" sz="1200" dirty="0">
              <a:solidFill>
                <a:schemeClr val="bg2"/>
              </a:solidFill>
            </a:endParaRPr>
          </a:p>
          <a:p>
            <a:pPr marL="268288" lvl="1" indent="-176213">
              <a:lnSpc>
                <a:spcPct val="100000"/>
              </a:lnSpc>
              <a:spcBef>
                <a:spcPts val="500"/>
              </a:spcBef>
            </a:pPr>
            <a:r>
              <a:rPr lang="et-EE" sz="1200" dirty="0">
                <a:solidFill>
                  <a:schemeClr val="bg2"/>
                </a:solidFill>
              </a:rPr>
              <a:t>Digital </a:t>
            </a:r>
            <a:r>
              <a:rPr lang="et-EE" sz="1200" dirty="0" err="1">
                <a:solidFill>
                  <a:schemeClr val="bg2"/>
                </a:solidFill>
              </a:rPr>
              <a:t>health</a:t>
            </a:r>
            <a:r>
              <a:rPr lang="et-EE" sz="1200" dirty="0">
                <a:solidFill>
                  <a:schemeClr val="bg2"/>
                </a:solidFill>
              </a:rPr>
              <a:t> </a:t>
            </a:r>
            <a:r>
              <a:rPr lang="et-EE" sz="1200" dirty="0" err="1">
                <a:solidFill>
                  <a:schemeClr val="bg2"/>
                </a:solidFill>
              </a:rPr>
              <a:t>literacy</a:t>
            </a:r>
            <a:endParaRPr lang="et-EE" sz="1200" dirty="0">
              <a:solidFill>
                <a:schemeClr val="bg2"/>
              </a:solidFill>
            </a:endParaRPr>
          </a:p>
          <a:p>
            <a:pPr marL="268288" lvl="1" indent="-176213">
              <a:lnSpc>
                <a:spcPct val="100000"/>
              </a:lnSpc>
              <a:spcBef>
                <a:spcPts val="100"/>
              </a:spcBef>
            </a:pPr>
            <a:endParaRPr lang="et-EE" sz="1200" dirty="0">
              <a:solidFill>
                <a:schemeClr val="bg2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FF2B603-405A-AE27-DCC4-4C30D969F814}"/>
              </a:ext>
            </a:extLst>
          </p:cNvPr>
          <p:cNvSpPr/>
          <p:nvPr/>
        </p:nvSpPr>
        <p:spPr>
          <a:xfrm>
            <a:off x="4976301" y="1041204"/>
            <a:ext cx="3566037" cy="40031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C5FDAA3-A5DE-CFF8-698A-68895BED09B4}"/>
              </a:ext>
            </a:extLst>
          </p:cNvPr>
          <p:cNvSpPr txBox="1"/>
          <p:nvPr/>
        </p:nvSpPr>
        <p:spPr>
          <a:xfrm>
            <a:off x="4976301" y="1097458"/>
            <a:ext cx="3566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b="1" dirty="0" err="1">
                <a:solidFill>
                  <a:schemeClr val="bg1"/>
                </a:solidFill>
              </a:rPr>
              <a:t>Hospital</a:t>
            </a:r>
            <a:r>
              <a:rPr lang="et-EE" b="1" dirty="0">
                <a:solidFill>
                  <a:schemeClr val="bg1"/>
                </a:solidFill>
              </a:rPr>
              <a:t> </a:t>
            </a:r>
            <a:r>
              <a:rPr lang="et-EE" b="1" dirty="0" err="1">
                <a:solidFill>
                  <a:schemeClr val="bg1"/>
                </a:solidFill>
              </a:rPr>
              <a:t>level</a:t>
            </a:r>
            <a:endParaRPr lang="et-E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9576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30CAFEC-C40D-FD9A-6C1B-340B71640075}"/>
              </a:ext>
            </a:extLst>
          </p:cNvPr>
          <p:cNvSpPr/>
          <p:nvPr/>
        </p:nvSpPr>
        <p:spPr>
          <a:xfrm>
            <a:off x="5174454" y="0"/>
            <a:ext cx="3969546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1A026C37-9DF2-1446-B845-F31BC5DEF6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70725" y="1016424"/>
            <a:ext cx="3512406" cy="4127076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33EE26D-1A51-494A-BDC0-B99071BB07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E5BA8E-ABDD-4E54-BB7C-1CD5081F2A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5D3FBD-551D-4D3E-898A-D7401F9043C7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t-EE" dirty="0"/>
          </a:p>
          <a:p>
            <a:endParaRPr lang="et-EE" dirty="0"/>
          </a:p>
          <a:p>
            <a:endParaRPr lang="et-EE" dirty="0"/>
          </a:p>
          <a:p>
            <a:endParaRPr lang="et-EE" dirty="0"/>
          </a:p>
          <a:p>
            <a:pPr marL="457200" indent="-22860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SzPts val="2400"/>
            </a:pPr>
            <a:r>
              <a:rPr lang="en-AU" sz="2400" b="1" dirty="0">
                <a:solidFill>
                  <a:schemeClr val="dk2"/>
                </a:solidFill>
              </a:rPr>
              <a:t>For better health!</a:t>
            </a:r>
            <a:endParaRPr lang="en-FI" sz="2400" b="1" dirty="0">
              <a:solidFill>
                <a:schemeClr val="dk2"/>
              </a:solidFill>
            </a:endParaRPr>
          </a:p>
          <a:p>
            <a:pPr marL="457200" indent="-22860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SzPts val="2400"/>
            </a:pPr>
            <a:r>
              <a:rPr lang="en-AU" sz="1800" b="1" dirty="0">
                <a:solidFill>
                  <a:schemeClr val="dk2"/>
                </a:solidFill>
                <a:hlinkClick r:id="rId5"/>
              </a:rPr>
              <a:t>terje.peetso@regionaalhaigla.ee</a:t>
            </a:r>
            <a:endParaRPr lang="en-FI" sz="1800" b="1" dirty="0">
              <a:solidFill>
                <a:schemeClr val="dk2"/>
              </a:solidFill>
            </a:endParaRPr>
          </a:p>
          <a:p>
            <a:pPr marL="457200" indent="-22860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SzPts val="2400"/>
            </a:pPr>
            <a:r>
              <a:rPr lang="fi-FI" sz="1800" b="1" dirty="0">
                <a:solidFill>
                  <a:schemeClr val="dk2"/>
                </a:solidFill>
                <a:hlinkClick r:id="rId6"/>
              </a:rPr>
              <a:t>tiina.sats@haigekassa.ee</a:t>
            </a:r>
            <a:r>
              <a:rPr lang="en-FI" sz="1800" b="1" dirty="0">
                <a:solidFill>
                  <a:schemeClr val="dk2"/>
                </a:solidFill>
              </a:rPr>
              <a:t> </a:t>
            </a:r>
          </a:p>
          <a:p>
            <a:pPr marL="457200" indent="-228600">
              <a:lnSpc>
                <a:spcPct val="90000"/>
              </a:lnSpc>
              <a:spcBef>
                <a:spcPts val="800"/>
              </a:spcBef>
              <a:buClr>
                <a:schemeClr val="dk2"/>
              </a:buClr>
              <a:buSzPts val="2400"/>
            </a:pPr>
            <a:r>
              <a:rPr lang="en-FI" sz="1800" b="1" dirty="0">
                <a:solidFill>
                  <a:schemeClr val="dk2"/>
                </a:solidFill>
                <a:hlinkClick r:id="rId7"/>
              </a:rPr>
              <a:t>vesa.komssi@nhg.fi</a:t>
            </a:r>
            <a:r>
              <a:rPr lang="en-FI" sz="1800" b="1" dirty="0">
                <a:solidFill>
                  <a:schemeClr val="dk2"/>
                </a:solidFill>
              </a:rPr>
              <a:t> </a:t>
            </a:r>
            <a:endParaRPr lang="en-AU" sz="1800" b="1" dirty="0">
              <a:solidFill>
                <a:schemeClr val="dk2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D97A2A4-88AE-4970-826B-03F9CC66E1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738946" y="4677966"/>
            <a:ext cx="2203554" cy="38044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6F8F8869-F8E8-C198-0012-1A523AB9EE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809018" y="3809754"/>
            <a:ext cx="1280000" cy="720000"/>
          </a:xfrm>
          <a:prstGeom prst="rect">
            <a:avLst/>
          </a:prstGeom>
        </p:spPr>
      </p:pic>
      <p:pic>
        <p:nvPicPr>
          <p:cNvPr id="7" name="Picture 2" descr="Regionaalhaigla">
            <a:extLst>
              <a:ext uri="{FF2B5EF4-FFF2-40B4-BE49-F238E27FC236}">
                <a16:creationId xmlns:a16="http://schemas.microsoft.com/office/drawing/2014/main" id="{2EEAAEC2-7D00-53AD-EFDA-9AFF08B98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946" y="2989895"/>
            <a:ext cx="1825206" cy="623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8456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92926BD-9CEC-AB0C-EB11-B7E9B407C146}"/>
              </a:ext>
            </a:extLst>
          </p:cNvPr>
          <p:cNvSpPr/>
          <p:nvPr/>
        </p:nvSpPr>
        <p:spPr>
          <a:xfrm>
            <a:off x="0" y="1"/>
            <a:ext cx="2347993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D50BB4-80AE-7626-098A-ACAB03D3D1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rot="16200000">
            <a:off x="-1382143" y="2286769"/>
            <a:ext cx="5112279" cy="601190"/>
          </a:xfrm>
        </p:spPr>
        <p:txBody>
          <a:bodyPr/>
          <a:lstStyle/>
          <a:p>
            <a:pPr algn="ctr"/>
            <a:r>
              <a:rPr lang="en-FI" sz="3600" dirty="0">
                <a:solidFill>
                  <a:schemeClr val="bg1"/>
                </a:solidFill>
              </a:rPr>
              <a:t>Introductions</a:t>
            </a:r>
            <a:endParaRPr lang="fi-FI" sz="3600" dirty="0">
              <a:solidFill>
                <a:schemeClr val="bg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CD3EA3-EF37-D947-86F2-50DF6FF56819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5300269" y="722813"/>
            <a:ext cx="2913833" cy="840522"/>
          </a:xfrm>
        </p:spPr>
        <p:txBody>
          <a:bodyPr/>
          <a:lstStyle/>
          <a:p>
            <a:pPr marL="158750" indent="0">
              <a:buNone/>
            </a:pPr>
            <a:r>
              <a:rPr lang="en-FI" b="1" dirty="0"/>
              <a:t>Tiina Sats</a:t>
            </a:r>
          </a:p>
          <a:p>
            <a:pPr marL="158750" indent="0">
              <a:buNone/>
            </a:pPr>
            <a:r>
              <a:rPr lang="en-US" i="1" dirty="0"/>
              <a:t>Head of Department</a:t>
            </a:r>
            <a:r>
              <a:rPr lang="en-FI" i="1" dirty="0"/>
              <a:t>, Estonian Health Insurance Fund</a:t>
            </a:r>
          </a:p>
          <a:p>
            <a:pPr marL="158750" indent="0">
              <a:buNone/>
            </a:pPr>
            <a:r>
              <a:rPr lang="fi-FI" dirty="0">
                <a:solidFill>
                  <a:schemeClr val="accent4"/>
                </a:solidFill>
              </a:rPr>
              <a:t>Project </a:t>
            </a:r>
            <a:r>
              <a:rPr lang="fi-FI" dirty="0" err="1">
                <a:solidFill>
                  <a:schemeClr val="accent4"/>
                </a:solidFill>
              </a:rPr>
              <a:t>lead</a:t>
            </a:r>
            <a:endParaRPr lang="fi-FI" dirty="0">
              <a:solidFill>
                <a:schemeClr val="accent4"/>
              </a:solidFill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E5B9FE1-FA0E-C256-E364-DB7C16696134}"/>
              </a:ext>
            </a:extLst>
          </p:cNvPr>
          <p:cNvSpPr txBox="1">
            <a:spLocks/>
          </p:cNvSpPr>
          <p:nvPr/>
        </p:nvSpPr>
        <p:spPr>
          <a:xfrm>
            <a:off x="5300269" y="2151489"/>
            <a:ext cx="3084314" cy="840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58750" indent="0">
              <a:buNone/>
            </a:pPr>
            <a:r>
              <a:rPr lang="en-FI" b="1" dirty="0"/>
              <a:t>Terje Peetso</a:t>
            </a:r>
            <a:r>
              <a:rPr lang="en-FI" dirty="0"/>
              <a:t>, </a:t>
            </a:r>
          </a:p>
          <a:p>
            <a:pPr marL="158750" indent="0">
              <a:buNone/>
            </a:pPr>
            <a:r>
              <a:rPr lang="et-EE" i="1" dirty="0"/>
              <a:t>MD, Member of the Management Board</a:t>
            </a:r>
            <a:r>
              <a:rPr lang="en-FI" i="1" dirty="0"/>
              <a:t>, </a:t>
            </a:r>
            <a:r>
              <a:rPr lang="et-EE" i="1" dirty="0"/>
              <a:t>North Estonia Medical Centre</a:t>
            </a:r>
            <a:r>
              <a:rPr lang="en-FI" i="1" dirty="0"/>
              <a:t> (NEMC)</a:t>
            </a:r>
          </a:p>
          <a:p>
            <a:pPr marL="158750" indent="0">
              <a:buNone/>
            </a:pPr>
            <a:r>
              <a:rPr lang="en-US" dirty="0">
                <a:solidFill>
                  <a:schemeClr val="accent4"/>
                </a:solidFill>
              </a:rPr>
              <a:t>Member of the preparatory team → steering group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2633E06-B023-77A8-09A2-FEE8C4C57D1B}"/>
              </a:ext>
            </a:extLst>
          </p:cNvPr>
          <p:cNvSpPr txBox="1">
            <a:spLocks/>
          </p:cNvSpPr>
          <p:nvPr/>
        </p:nvSpPr>
        <p:spPr>
          <a:xfrm>
            <a:off x="5300269" y="3585221"/>
            <a:ext cx="2913833" cy="840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58750" indent="0">
              <a:buFont typeface="Arial"/>
              <a:buNone/>
            </a:pPr>
            <a:r>
              <a:rPr lang="en-FI" b="1" dirty="0"/>
              <a:t>Vesa Komssi</a:t>
            </a:r>
            <a:r>
              <a:rPr lang="en-FI" dirty="0"/>
              <a:t>, </a:t>
            </a:r>
          </a:p>
          <a:p>
            <a:pPr marL="158750" indent="0">
              <a:buNone/>
            </a:pPr>
            <a:r>
              <a:rPr lang="en-FI" i="1" dirty="0"/>
              <a:t>Executive vice president, Nordic Healthcare Group</a:t>
            </a:r>
          </a:p>
          <a:p>
            <a:pPr marL="158750" indent="0">
              <a:buNone/>
            </a:pPr>
            <a:r>
              <a:rPr lang="en-FI" dirty="0">
                <a:solidFill>
                  <a:schemeClr val="accent4"/>
                </a:solidFill>
              </a:rPr>
              <a:t>Project director for data collection and visualization</a:t>
            </a:r>
            <a:endParaRPr lang="fi-FI" dirty="0">
              <a:solidFill>
                <a:schemeClr val="accent4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0" t="14752" b="8154"/>
          <a:stretch/>
        </p:blipFill>
        <p:spPr>
          <a:xfrm>
            <a:off x="2347993" y="1854884"/>
            <a:ext cx="1311292" cy="1433732"/>
          </a:xfrm>
          <a:prstGeom prst="rect">
            <a:avLst/>
          </a:prstGeom>
        </p:spPr>
      </p:pic>
      <p:pic>
        <p:nvPicPr>
          <p:cNvPr id="3074" name="Picture 2" descr="profile image">
            <a:extLst>
              <a:ext uri="{FF2B5EF4-FFF2-40B4-BE49-F238E27FC236}">
                <a16:creationId xmlns:a16="http://schemas.microsoft.com/office/drawing/2014/main" id="{46C67322-893C-22FC-1D5E-1149CDEEA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285" y="3288616"/>
            <a:ext cx="1433732" cy="143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rofile photo of Tiina Sats">
            <a:extLst>
              <a:ext uri="{FF2B5EF4-FFF2-40B4-BE49-F238E27FC236}">
                <a16:creationId xmlns:a16="http://schemas.microsoft.com/office/drawing/2014/main" id="{3ED0B636-2564-F9B0-1771-6B3689780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285" y="431265"/>
            <a:ext cx="1423619" cy="1423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74050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54BA322-FC36-D295-9D1B-40343CC68B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2456" y="695341"/>
            <a:ext cx="7939088" cy="434991"/>
          </a:xfrm>
        </p:spPr>
        <p:txBody>
          <a:bodyPr/>
          <a:lstStyle/>
          <a:p>
            <a:r>
              <a:rPr lang="en-GB" dirty="0"/>
              <a:t>Agenda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73E2937-0DE5-FB51-B2CC-CA069E5138AF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2970752" y="1886347"/>
            <a:ext cx="5570792" cy="2561812"/>
          </a:xfrm>
        </p:spPr>
        <p:txBody>
          <a:bodyPr/>
          <a:lstStyle/>
          <a:p>
            <a:pPr marL="501650" indent="-342900">
              <a:buSzPct val="80000"/>
              <a:buFont typeface="+mj-lt"/>
              <a:buAutoNum type="arabicPeriod"/>
            </a:pPr>
            <a:r>
              <a:rPr lang="en-GB" sz="1800" dirty="0"/>
              <a:t>Background of the pilot</a:t>
            </a:r>
          </a:p>
          <a:p>
            <a:pPr marL="501650" indent="-342900">
              <a:buSzPct val="80000"/>
              <a:buFont typeface="+mj-lt"/>
              <a:buAutoNum type="arabicPeriod"/>
            </a:pPr>
            <a:r>
              <a:rPr lang="en-GB" sz="1800" dirty="0"/>
              <a:t>Outcomes collection and visualization</a:t>
            </a:r>
            <a:endParaRPr lang="en-FI" sz="1800" dirty="0"/>
          </a:p>
          <a:p>
            <a:pPr marL="501650" indent="-342900">
              <a:buSzPct val="80000"/>
              <a:buFont typeface="+mj-lt"/>
              <a:buAutoNum type="arabicPeriod"/>
            </a:pPr>
            <a:r>
              <a:rPr lang="en-FI" sz="1800" dirty="0"/>
              <a:t>Results</a:t>
            </a:r>
          </a:p>
          <a:p>
            <a:pPr marL="501650" indent="-342900">
              <a:buSzPct val="80000"/>
              <a:buFont typeface="+mj-lt"/>
              <a:buAutoNum type="arabicPeriod"/>
            </a:pPr>
            <a:r>
              <a:rPr lang="en-FI" sz="1800" dirty="0"/>
              <a:t>Way forward</a:t>
            </a:r>
          </a:p>
          <a:p>
            <a:endParaRPr lang="en-GB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69BA7A0-6824-A4B6-474A-5D866D81DE3E}"/>
              </a:ext>
            </a:extLst>
          </p:cNvPr>
          <p:cNvCxnSpPr>
            <a:cxnSpLocks/>
          </p:cNvCxnSpPr>
          <p:nvPr/>
        </p:nvCxnSpPr>
        <p:spPr>
          <a:xfrm>
            <a:off x="2955638" y="1957269"/>
            <a:ext cx="0" cy="131539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15746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F273997-9FAD-4779-ACD6-750623C6A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2456" y="2462233"/>
            <a:ext cx="7939088" cy="670440"/>
          </a:xfrm>
        </p:spPr>
        <p:txBody>
          <a:bodyPr/>
          <a:lstStyle/>
          <a:p>
            <a:r>
              <a:rPr lang="fi-FI" dirty="0" err="1"/>
              <a:t>Background</a:t>
            </a:r>
            <a:r>
              <a:rPr lang="fi-FI" dirty="0"/>
              <a:t> of </a:t>
            </a:r>
            <a:r>
              <a:rPr lang="fi-FI" dirty="0" err="1"/>
              <a:t>pilot</a:t>
            </a:r>
            <a:endParaRPr lang="et-E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0E0764-3273-44FA-8746-8F6DD32F8329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3B68B7-6447-46EF-A88F-1912DF374BDF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0637619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5.50 - 16.30 Making VBHC Real – Experiences from Estonian.. video">
            <a:hlinkClick r:id="" action="ppaction://media"/>
            <a:extLst>
              <a:ext uri="{FF2B5EF4-FFF2-40B4-BE49-F238E27FC236}">
                <a16:creationId xmlns:a16="http://schemas.microsoft.com/office/drawing/2014/main" id="{40435983-9905-EA94-155C-659796DDD7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814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4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4EBC031-D828-3F66-EB58-4A11CEE6679F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8D1FB4F8-0BAE-94EA-8BE5-04E88D82C991}"/>
              </a:ext>
            </a:extLst>
          </p:cNvPr>
          <p:cNvSpPr txBox="1">
            <a:spLocks/>
          </p:cNvSpPr>
          <p:nvPr/>
        </p:nvSpPr>
        <p:spPr>
          <a:xfrm>
            <a:off x="602456" y="761001"/>
            <a:ext cx="7939088" cy="36933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</a:rPr>
              <a:t>Specialist saw the need for change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FE8389-F44D-6E25-5FC9-59807B1943C2}"/>
              </a:ext>
            </a:extLst>
          </p:cNvPr>
          <p:cNvSpPr txBox="1"/>
          <p:nvPr/>
        </p:nvSpPr>
        <p:spPr>
          <a:xfrm>
            <a:off x="4858720" y="1821051"/>
            <a:ext cx="31539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5">
                  <a:lumMod val="60000"/>
                  <a:lumOff val="40000"/>
                </a:schemeClr>
              </a:buClr>
            </a:pPr>
            <a:r>
              <a:rPr lang="en-US" sz="1800" b="1" dirty="0">
                <a:solidFill>
                  <a:schemeClr val="bg1"/>
                </a:solidFill>
              </a:rPr>
              <a:t>Locally </a:t>
            </a:r>
            <a:r>
              <a:rPr lang="en-FI" sz="1800" b="1" dirty="0">
                <a:solidFill>
                  <a:schemeClr val="bg1"/>
                </a:solidFill>
              </a:rPr>
              <a:t>implemented</a:t>
            </a:r>
            <a:r>
              <a:rPr lang="en-US" sz="1800" b="1" dirty="0">
                <a:solidFill>
                  <a:schemeClr val="bg1"/>
                </a:solidFill>
              </a:rPr>
              <a:t> (bottom-up):</a:t>
            </a:r>
            <a:br>
              <a:rPr lang="en-US" sz="1800" b="1" dirty="0">
                <a:solidFill>
                  <a:schemeClr val="bg1"/>
                </a:solidFill>
              </a:rPr>
            </a:br>
            <a:endParaRPr lang="en-US" sz="1800" b="1" dirty="0">
              <a:solidFill>
                <a:schemeClr val="bg1"/>
              </a:solidFill>
            </a:endParaRPr>
          </a:p>
          <a:p>
            <a:pPr marL="285750" indent="-285750">
              <a:buClr>
                <a:schemeClr val="accent5">
                  <a:lumMod val="60000"/>
                  <a:lumOff val="40000"/>
                </a:schemeClr>
              </a:buClr>
              <a:buFont typeface="Wingdings" pitchFamily="2" charset="2"/>
              <a:buChar char="ü"/>
            </a:pPr>
            <a:r>
              <a:rPr lang="en-US" sz="1400" dirty="0">
                <a:solidFill>
                  <a:schemeClr val="bg1"/>
                </a:solidFill>
              </a:rPr>
              <a:t>Organizing the pathway</a:t>
            </a:r>
          </a:p>
          <a:p>
            <a:pPr marL="285750" indent="-285750">
              <a:buClr>
                <a:schemeClr val="accent5">
                  <a:lumMod val="60000"/>
                  <a:lumOff val="40000"/>
                </a:schemeClr>
              </a:buClr>
              <a:buFont typeface="Wingdings" pitchFamily="2" charset="2"/>
              <a:buChar char="ü"/>
            </a:pPr>
            <a:r>
              <a:rPr lang="en-US" sz="1400" dirty="0">
                <a:solidFill>
                  <a:schemeClr val="bg1"/>
                </a:solidFill>
              </a:rPr>
              <a:t>Implementing outcomes collection</a:t>
            </a:r>
          </a:p>
          <a:p>
            <a:pPr>
              <a:buClr>
                <a:schemeClr val="accent5">
                  <a:lumMod val="60000"/>
                  <a:lumOff val="40000"/>
                </a:schemeClr>
              </a:buClr>
            </a:pPr>
            <a:endParaRPr lang="en-FI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73700F-B926-4B22-90E5-54C3D9C08602}"/>
              </a:ext>
            </a:extLst>
          </p:cNvPr>
          <p:cNvSpPr txBox="1"/>
          <p:nvPr/>
        </p:nvSpPr>
        <p:spPr>
          <a:xfrm>
            <a:off x="891152" y="1821051"/>
            <a:ext cx="3394129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5">
                  <a:lumMod val="60000"/>
                  <a:lumOff val="40000"/>
                </a:schemeClr>
              </a:buClr>
            </a:pPr>
            <a:r>
              <a:rPr lang="en-US" sz="1800" b="1" dirty="0">
                <a:solidFill>
                  <a:schemeClr val="bg1"/>
                </a:solidFill>
              </a:rPr>
              <a:t>Centrally coordinated </a:t>
            </a:r>
            <a:br>
              <a:rPr lang="en-US" sz="1800" b="1" dirty="0">
                <a:solidFill>
                  <a:schemeClr val="bg1"/>
                </a:solidFill>
              </a:rPr>
            </a:br>
            <a:r>
              <a:rPr lang="en-US" sz="1800" b="1" dirty="0">
                <a:solidFill>
                  <a:schemeClr val="bg1"/>
                </a:solidFill>
              </a:rPr>
              <a:t>(top-down):</a:t>
            </a:r>
            <a:br>
              <a:rPr lang="en-US" sz="1800" b="1" dirty="0">
                <a:solidFill>
                  <a:schemeClr val="bg1"/>
                </a:solidFill>
              </a:rPr>
            </a:br>
            <a:endParaRPr lang="en-US" sz="1800" b="1" dirty="0">
              <a:solidFill>
                <a:schemeClr val="bg1"/>
              </a:solidFill>
            </a:endParaRPr>
          </a:p>
          <a:p>
            <a:pPr marL="285750" indent="-285750">
              <a:buClr>
                <a:schemeClr val="accent5">
                  <a:lumMod val="60000"/>
                  <a:lumOff val="40000"/>
                </a:schemeClr>
              </a:buClr>
              <a:buFont typeface="Wingdings" pitchFamily="2" charset="2"/>
              <a:buChar char="ü"/>
            </a:pPr>
            <a:r>
              <a:rPr lang="en-US" sz="1400" dirty="0">
                <a:solidFill>
                  <a:schemeClr val="bg1"/>
                </a:solidFill>
              </a:rPr>
              <a:t>Defining the pathway</a:t>
            </a:r>
          </a:p>
          <a:p>
            <a:pPr marL="285750" indent="-285750">
              <a:buClr>
                <a:schemeClr val="accent5">
                  <a:lumMod val="60000"/>
                  <a:lumOff val="40000"/>
                </a:schemeClr>
              </a:buClr>
              <a:buFont typeface="Wingdings" pitchFamily="2" charset="2"/>
              <a:buChar char="ü"/>
            </a:pPr>
            <a:r>
              <a:rPr lang="en-US" sz="1400" dirty="0">
                <a:solidFill>
                  <a:schemeClr val="bg1"/>
                </a:solidFill>
              </a:rPr>
              <a:t>Identifying the problems</a:t>
            </a:r>
          </a:p>
          <a:p>
            <a:pPr marL="285750" indent="-285750">
              <a:buClr>
                <a:schemeClr val="accent5">
                  <a:lumMod val="60000"/>
                  <a:lumOff val="40000"/>
                </a:schemeClr>
              </a:buClr>
              <a:buFont typeface="Wingdings" pitchFamily="2" charset="2"/>
              <a:buChar char="ü"/>
            </a:pPr>
            <a:r>
              <a:rPr lang="en-US" sz="1400" dirty="0">
                <a:solidFill>
                  <a:schemeClr val="bg1"/>
                </a:solidFill>
              </a:rPr>
              <a:t>Agreeing what outcomes should be measured</a:t>
            </a:r>
          </a:p>
          <a:p>
            <a:pPr marL="285750" indent="-285750">
              <a:buClr>
                <a:schemeClr val="accent5">
                  <a:lumMod val="60000"/>
                  <a:lumOff val="40000"/>
                </a:schemeClr>
              </a:buClr>
              <a:buFont typeface="Wingdings" pitchFamily="2" charset="2"/>
              <a:buChar char="ü"/>
            </a:pPr>
            <a:r>
              <a:rPr lang="en-US" sz="1400" dirty="0">
                <a:solidFill>
                  <a:schemeClr val="bg1"/>
                </a:solidFill>
              </a:rPr>
              <a:t>Providing IT </a:t>
            </a:r>
          </a:p>
          <a:p>
            <a:pPr marL="285750" indent="-285750">
              <a:buClr>
                <a:schemeClr val="accent5">
                  <a:lumMod val="60000"/>
                  <a:lumOff val="40000"/>
                </a:schemeClr>
              </a:buClr>
              <a:buFont typeface="Wingdings" pitchFamily="2" charset="2"/>
              <a:buChar char="ü"/>
            </a:pPr>
            <a:r>
              <a:rPr lang="en-US" sz="1400" dirty="0">
                <a:solidFill>
                  <a:schemeClr val="bg1"/>
                </a:solidFill>
              </a:rPr>
              <a:t>Developing a new payment method </a:t>
            </a:r>
          </a:p>
          <a:p>
            <a:pPr>
              <a:buClr>
                <a:schemeClr val="accent5">
                  <a:lumMod val="60000"/>
                  <a:lumOff val="40000"/>
                </a:schemeClr>
              </a:buClr>
            </a:pPr>
            <a:endParaRPr lang="en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1739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69A15E3-0C9F-E69A-ED6F-C8BA37511FEA}"/>
              </a:ext>
            </a:extLst>
          </p:cNvPr>
          <p:cNvSpPr/>
          <p:nvPr/>
        </p:nvSpPr>
        <p:spPr>
          <a:xfrm>
            <a:off x="4605742" y="1526678"/>
            <a:ext cx="3340255" cy="15699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A81B8F3-BE16-8AAF-78F8-42E131486E60}"/>
              </a:ext>
            </a:extLst>
          </p:cNvPr>
          <p:cNvSpPr/>
          <p:nvPr/>
        </p:nvSpPr>
        <p:spPr>
          <a:xfrm>
            <a:off x="1207271" y="3186625"/>
            <a:ext cx="3302247" cy="144163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916BAB-848F-1CDA-9421-EA3C19C40E6F}"/>
              </a:ext>
            </a:extLst>
          </p:cNvPr>
          <p:cNvSpPr/>
          <p:nvPr/>
        </p:nvSpPr>
        <p:spPr>
          <a:xfrm>
            <a:off x="4605742" y="3186625"/>
            <a:ext cx="3340255" cy="144163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E205B9-CA8A-1E2F-836B-6BF3CA3FCAE6}"/>
              </a:ext>
            </a:extLst>
          </p:cNvPr>
          <p:cNvSpPr/>
          <p:nvPr/>
        </p:nvSpPr>
        <p:spPr>
          <a:xfrm>
            <a:off x="1207271" y="1526678"/>
            <a:ext cx="3302247" cy="15699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B5B3EA9-AAD0-95E6-6522-E4548383B5D4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1393054" y="1605912"/>
            <a:ext cx="2440891" cy="1296026"/>
          </a:xfrm>
        </p:spPr>
        <p:txBody>
          <a:bodyPr/>
          <a:lstStyle/>
          <a:p>
            <a:pPr marL="268288" indent="-176213">
              <a:lnSpc>
                <a:spcPct val="100000"/>
              </a:lnSpc>
              <a:spcBef>
                <a:spcPts val="100"/>
              </a:spcBef>
              <a:buNone/>
            </a:pPr>
            <a:r>
              <a:rPr lang="et-EE" sz="1200" b="1" dirty="0" err="1">
                <a:solidFill>
                  <a:schemeClr val="bg2"/>
                </a:solidFill>
              </a:rPr>
              <a:t>Our</a:t>
            </a:r>
            <a:r>
              <a:rPr lang="et-EE" sz="1200" b="1" dirty="0">
                <a:solidFill>
                  <a:schemeClr val="bg2"/>
                </a:solidFill>
              </a:rPr>
              <a:t> </a:t>
            </a:r>
            <a:r>
              <a:rPr lang="et-EE" sz="1200" b="1" dirty="0" err="1">
                <a:solidFill>
                  <a:schemeClr val="bg2"/>
                </a:solidFill>
              </a:rPr>
              <a:t>principles</a:t>
            </a:r>
            <a:r>
              <a:rPr lang="et-EE" sz="1200" b="1" dirty="0">
                <a:solidFill>
                  <a:schemeClr val="bg2"/>
                </a:solidFill>
              </a:rPr>
              <a:t> </a:t>
            </a:r>
            <a:r>
              <a:rPr lang="et-EE" sz="1200" b="1" dirty="0" err="1">
                <a:solidFill>
                  <a:schemeClr val="bg2"/>
                </a:solidFill>
              </a:rPr>
              <a:t>for</a:t>
            </a:r>
            <a:r>
              <a:rPr lang="et-EE" sz="1200" b="1" dirty="0">
                <a:solidFill>
                  <a:schemeClr val="bg2"/>
                </a:solidFill>
              </a:rPr>
              <a:t> </a:t>
            </a:r>
            <a:r>
              <a:rPr lang="et-EE" sz="1200" b="1" dirty="0" err="1">
                <a:solidFill>
                  <a:schemeClr val="bg2"/>
                </a:solidFill>
              </a:rPr>
              <a:t>innovation</a:t>
            </a:r>
            <a:r>
              <a:rPr lang="et-EE" sz="1200" b="1" dirty="0">
                <a:solidFill>
                  <a:schemeClr val="bg2"/>
                </a:solidFill>
              </a:rPr>
              <a:t>:</a:t>
            </a:r>
          </a:p>
          <a:p>
            <a:pPr marL="268288" lvl="1" indent="-176213">
              <a:lnSpc>
                <a:spcPct val="100000"/>
              </a:lnSpc>
              <a:spcBef>
                <a:spcPts val="100"/>
              </a:spcBef>
            </a:pPr>
            <a:r>
              <a:rPr lang="et-EE" sz="1200" dirty="0" err="1">
                <a:solidFill>
                  <a:schemeClr val="bg2"/>
                </a:solidFill>
              </a:rPr>
              <a:t>Structure</a:t>
            </a:r>
            <a:endParaRPr lang="et-EE" sz="1200" dirty="0">
              <a:solidFill>
                <a:schemeClr val="bg2"/>
              </a:solidFill>
            </a:endParaRPr>
          </a:p>
          <a:p>
            <a:pPr marL="268288" lvl="1" indent="-176213">
              <a:lnSpc>
                <a:spcPct val="100000"/>
              </a:lnSpc>
              <a:spcBef>
                <a:spcPts val="100"/>
              </a:spcBef>
            </a:pPr>
            <a:r>
              <a:rPr lang="et-EE" sz="1200" dirty="0" err="1">
                <a:solidFill>
                  <a:schemeClr val="bg2"/>
                </a:solidFill>
              </a:rPr>
              <a:t>Processes</a:t>
            </a:r>
            <a:endParaRPr lang="et-EE" sz="1200" dirty="0">
              <a:solidFill>
                <a:schemeClr val="bg2"/>
              </a:solidFill>
            </a:endParaRPr>
          </a:p>
          <a:p>
            <a:pPr marL="268288" lvl="1" indent="-176213">
              <a:lnSpc>
                <a:spcPct val="100000"/>
              </a:lnSpc>
              <a:spcBef>
                <a:spcPts val="100"/>
              </a:spcBef>
            </a:pPr>
            <a:r>
              <a:rPr lang="et-EE" sz="1200" dirty="0" err="1">
                <a:solidFill>
                  <a:schemeClr val="bg2"/>
                </a:solidFill>
              </a:rPr>
              <a:t>Competencies</a:t>
            </a:r>
            <a:endParaRPr lang="et-EE" sz="1200" dirty="0">
              <a:solidFill>
                <a:schemeClr val="bg2"/>
              </a:solidFill>
            </a:endParaRPr>
          </a:p>
          <a:p>
            <a:pPr marL="268288" lvl="1" indent="-176213">
              <a:lnSpc>
                <a:spcPct val="100000"/>
              </a:lnSpc>
              <a:spcBef>
                <a:spcPts val="100"/>
              </a:spcBef>
            </a:pPr>
            <a:r>
              <a:rPr lang="et-EE" sz="1200" dirty="0" err="1">
                <a:solidFill>
                  <a:schemeClr val="bg2"/>
                </a:solidFill>
              </a:rPr>
              <a:t>Agreed</a:t>
            </a:r>
            <a:r>
              <a:rPr lang="et-EE" sz="1200" dirty="0">
                <a:solidFill>
                  <a:schemeClr val="bg2"/>
                </a:solidFill>
              </a:rPr>
              <a:t> </a:t>
            </a:r>
            <a:r>
              <a:rPr lang="et-EE" sz="1200" dirty="0" err="1">
                <a:solidFill>
                  <a:schemeClr val="bg2"/>
                </a:solidFill>
              </a:rPr>
              <a:t>objectives</a:t>
            </a:r>
            <a:endParaRPr lang="et-EE" sz="1200" dirty="0">
              <a:solidFill>
                <a:schemeClr val="bg2"/>
              </a:solidFill>
            </a:endParaRPr>
          </a:p>
          <a:p>
            <a:pPr marL="268288" lvl="1" indent="-176213">
              <a:lnSpc>
                <a:spcPct val="100000"/>
              </a:lnSpc>
              <a:spcBef>
                <a:spcPts val="100"/>
              </a:spcBef>
            </a:pPr>
            <a:r>
              <a:rPr lang="et-EE" sz="1200" dirty="0" err="1">
                <a:solidFill>
                  <a:schemeClr val="bg2"/>
                </a:solidFill>
              </a:rPr>
              <a:t>Motivation</a:t>
            </a:r>
            <a:endParaRPr lang="fi-FI" sz="1200" dirty="0">
              <a:solidFill>
                <a:schemeClr val="bg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23237" y="1577873"/>
            <a:ext cx="2972072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"/>
              </a:spcBef>
            </a:pPr>
            <a:r>
              <a:rPr lang="et-EE" sz="1200" b="1" dirty="0" err="1">
                <a:solidFill>
                  <a:schemeClr val="bg2"/>
                </a:solidFill>
              </a:rPr>
              <a:t>Challenges</a:t>
            </a:r>
            <a:r>
              <a:rPr lang="et-EE" sz="1200" b="1" dirty="0">
                <a:solidFill>
                  <a:schemeClr val="bg2"/>
                </a:solidFill>
              </a:rPr>
              <a:t>:</a:t>
            </a:r>
          </a:p>
          <a:p>
            <a:pPr marL="184150" indent="-136525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2"/>
                </a:solidFill>
              </a:rPr>
              <a:t>Advocacy</a:t>
            </a:r>
          </a:p>
          <a:p>
            <a:pPr marL="184150" indent="-136525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2"/>
                </a:solidFill>
              </a:rPr>
              <a:t>Benefits</a:t>
            </a:r>
          </a:p>
          <a:p>
            <a:pPr marL="184150" indent="-136525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2"/>
                </a:solidFill>
              </a:rPr>
              <a:t>Resource</a:t>
            </a:r>
          </a:p>
          <a:p>
            <a:pPr marL="184150" indent="-136525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2"/>
                </a:solidFill>
              </a:rPr>
              <a:t>Digital interoperability</a:t>
            </a:r>
          </a:p>
          <a:p>
            <a:pPr marL="184150" indent="-136525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2"/>
                </a:solidFill>
              </a:rPr>
              <a:t>Data protection/Cybersecurity</a:t>
            </a:r>
          </a:p>
          <a:p>
            <a:pPr marL="184150" indent="-136525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2"/>
                </a:solidFill>
              </a:rPr>
              <a:t>Analysis</a:t>
            </a:r>
          </a:p>
        </p:txBody>
      </p:sp>
      <p:sp>
        <p:nvSpPr>
          <p:cNvPr id="6" name="Rectangle 5"/>
          <p:cNvSpPr/>
          <p:nvPr/>
        </p:nvSpPr>
        <p:spPr>
          <a:xfrm>
            <a:off x="1393054" y="3273138"/>
            <a:ext cx="2852563" cy="1264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"/>
              </a:spcBef>
            </a:pPr>
            <a:r>
              <a:rPr lang="et-EE" sz="1200" b="1" dirty="0" err="1">
                <a:solidFill>
                  <a:schemeClr val="bg2"/>
                </a:solidFill>
              </a:rPr>
              <a:t>Benefits</a:t>
            </a:r>
            <a:r>
              <a:rPr lang="et-EE" sz="1200" b="1" dirty="0">
                <a:solidFill>
                  <a:schemeClr val="bg2"/>
                </a:solidFill>
              </a:rPr>
              <a:t> </a:t>
            </a:r>
            <a:r>
              <a:rPr lang="et-EE" sz="1200" b="1" dirty="0" err="1">
                <a:solidFill>
                  <a:schemeClr val="bg2"/>
                </a:solidFill>
              </a:rPr>
              <a:t>for</a:t>
            </a:r>
            <a:r>
              <a:rPr lang="et-EE" sz="1200" b="1" dirty="0">
                <a:solidFill>
                  <a:schemeClr val="bg2"/>
                </a:solidFill>
              </a:rPr>
              <a:t> </a:t>
            </a:r>
            <a:r>
              <a:rPr lang="et-EE" sz="1200" b="1" dirty="0" err="1">
                <a:solidFill>
                  <a:schemeClr val="bg2"/>
                </a:solidFill>
              </a:rPr>
              <a:t>doctors</a:t>
            </a:r>
            <a:r>
              <a:rPr lang="et-EE" sz="1200" b="1" dirty="0">
                <a:solidFill>
                  <a:schemeClr val="bg2"/>
                </a:solidFill>
              </a:rPr>
              <a:t>/</a:t>
            </a:r>
            <a:r>
              <a:rPr lang="et-EE" sz="1200" b="1" dirty="0" err="1">
                <a:solidFill>
                  <a:schemeClr val="bg2"/>
                </a:solidFill>
              </a:rPr>
              <a:t>nurses</a:t>
            </a:r>
            <a:r>
              <a:rPr lang="et-EE" sz="1200" b="1" dirty="0">
                <a:solidFill>
                  <a:schemeClr val="bg2"/>
                </a:solidFill>
              </a:rPr>
              <a:t>:</a:t>
            </a:r>
          </a:p>
          <a:p>
            <a:pPr marL="184150" indent="-136525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2"/>
                </a:solidFill>
              </a:rPr>
              <a:t>Better relationship</a:t>
            </a:r>
          </a:p>
          <a:p>
            <a:pPr marL="184150" indent="-136525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chemeClr val="bg2"/>
                </a:solidFill>
              </a:rPr>
              <a:t>Personalised</a:t>
            </a:r>
            <a:r>
              <a:rPr lang="en-US" sz="1200" dirty="0">
                <a:solidFill>
                  <a:schemeClr val="bg2"/>
                </a:solidFill>
              </a:rPr>
              <a:t> pathway</a:t>
            </a:r>
          </a:p>
          <a:p>
            <a:pPr marL="184150" indent="-136525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2"/>
                </a:solidFill>
              </a:rPr>
              <a:t>Quality indicator</a:t>
            </a:r>
          </a:p>
          <a:p>
            <a:pPr marL="184150" indent="-136525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2"/>
                </a:solidFill>
              </a:rPr>
              <a:t>Comparison with </a:t>
            </a:r>
            <a:r>
              <a:rPr lang="en-US" sz="1200" dirty="0" err="1">
                <a:solidFill>
                  <a:schemeClr val="bg2"/>
                </a:solidFill>
              </a:rPr>
              <a:t>ohter</a:t>
            </a:r>
            <a:r>
              <a:rPr lang="en-US" sz="1200" dirty="0">
                <a:solidFill>
                  <a:schemeClr val="bg2"/>
                </a:solidFill>
              </a:rPr>
              <a:t> HCP-s</a:t>
            </a:r>
          </a:p>
          <a:p>
            <a:pPr marL="184150" indent="-136525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t-EE" sz="1200" dirty="0" err="1">
                <a:solidFill>
                  <a:schemeClr val="bg2"/>
                </a:solidFill>
              </a:rPr>
              <a:t>Analysis</a:t>
            </a:r>
            <a:r>
              <a:rPr lang="et-EE" sz="1200" dirty="0">
                <a:solidFill>
                  <a:schemeClr val="bg2"/>
                </a:solidFill>
              </a:rPr>
              <a:t> and </a:t>
            </a:r>
            <a:r>
              <a:rPr lang="et-EE" sz="1200" dirty="0" err="1">
                <a:solidFill>
                  <a:schemeClr val="bg2"/>
                </a:solidFill>
              </a:rPr>
              <a:t>input</a:t>
            </a:r>
            <a:r>
              <a:rPr lang="et-EE" sz="1200" dirty="0">
                <a:solidFill>
                  <a:schemeClr val="bg2"/>
                </a:solidFill>
              </a:rPr>
              <a:t> </a:t>
            </a:r>
            <a:r>
              <a:rPr lang="et-EE" sz="1200" dirty="0" err="1">
                <a:solidFill>
                  <a:schemeClr val="bg2"/>
                </a:solidFill>
              </a:rPr>
              <a:t>to</a:t>
            </a:r>
            <a:r>
              <a:rPr lang="et-EE" sz="1200" dirty="0">
                <a:solidFill>
                  <a:schemeClr val="bg2"/>
                </a:solidFill>
              </a:rPr>
              <a:t> </a:t>
            </a:r>
            <a:r>
              <a:rPr lang="et-EE" sz="1200" dirty="0" err="1">
                <a:solidFill>
                  <a:schemeClr val="bg2"/>
                </a:solidFill>
              </a:rPr>
              <a:t>guidelines</a:t>
            </a:r>
            <a:endParaRPr lang="et-EE" sz="1200" dirty="0">
              <a:solidFill>
                <a:schemeClr val="bg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23237" y="3273138"/>
            <a:ext cx="2878554" cy="1066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"/>
              </a:spcBef>
            </a:pPr>
            <a:r>
              <a:rPr lang="et-EE" sz="1200" b="1" dirty="0" err="1">
                <a:solidFill>
                  <a:schemeClr val="bg2"/>
                </a:solidFill>
              </a:rPr>
              <a:t>Benefits</a:t>
            </a:r>
            <a:r>
              <a:rPr lang="et-EE" sz="1200" b="1" dirty="0">
                <a:solidFill>
                  <a:schemeClr val="bg2"/>
                </a:solidFill>
              </a:rPr>
              <a:t> </a:t>
            </a:r>
            <a:r>
              <a:rPr lang="et-EE" sz="1200" b="1" dirty="0" err="1">
                <a:solidFill>
                  <a:schemeClr val="bg2"/>
                </a:solidFill>
              </a:rPr>
              <a:t>for</a:t>
            </a:r>
            <a:r>
              <a:rPr lang="et-EE" sz="1200" b="1" dirty="0">
                <a:solidFill>
                  <a:schemeClr val="bg2"/>
                </a:solidFill>
              </a:rPr>
              <a:t> </a:t>
            </a:r>
            <a:r>
              <a:rPr lang="et-EE" sz="1200" b="1" dirty="0" err="1">
                <a:solidFill>
                  <a:schemeClr val="bg2"/>
                </a:solidFill>
              </a:rPr>
              <a:t>patients</a:t>
            </a:r>
            <a:r>
              <a:rPr lang="et-EE" sz="1200" b="1" dirty="0">
                <a:solidFill>
                  <a:schemeClr val="bg2"/>
                </a:solidFill>
              </a:rPr>
              <a:t>/</a:t>
            </a:r>
            <a:r>
              <a:rPr lang="et-EE" sz="1200" b="1" dirty="0" err="1">
                <a:solidFill>
                  <a:schemeClr val="bg2"/>
                </a:solidFill>
              </a:rPr>
              <a:t>relatives</a:t>
            </a:r>
            <a:r>
              <a:rPr lang="et-EE" sz="1200" dirty="0">
                <a:solidFill>
                  <a:schemeClr val="bg2"/>
                </a:solidFill>
              </a:rPr>
              <a:t>:</a:t>
            </a:r>
          </a:p>
          <a:p>
            <a:pPr marL="184150" indent="-136525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2"/>
                </a:solidFill>
              </a:rPr>
              <a:t>Engagement</a:t>
            </a:r>
          </a:p>
          <a:p>
            <a:pPr marL="184150" indent="-136525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2"/>
                </a:solidFill>
              </a:rPr>
              <a:t>Responsibility</a:t>
            </a:r>
          </a:p>
          <a:p>
            <a:pPr marL="184150" indent="-136525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2"/>
                </a:solidFill>
              </a:rPr>
              <a:t>Improved awareness</a:t>
            </a:r>
          </a:p>
          <a:p>
            <a:pPr marL="184150" indent="-136525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2"/>
                </a:solidFill>
              </a:rPr>
              <a:t>Better results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E73B8A8-6A1E-E47D-19E5-C3269C1F4F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1662" y="387351"/>
            <a:ext cx="8542337" cy="407291"/>
          </a:xfrm>
        </p:spPr>
        <p:txBody>
          <a:bodyPr/>
          <a:lstStyle/>
          <a:p>
            <a:pPr marL="9525" indent="0"/>
            <a:r>
              <a:rPr lang="en-FI" sz="2100" dirty="0"/>
              <a:t>Why this pilot has been important from hospital point of view?</a:t>
            </a:r>
            <a:endParaRPr lang="fi-FI" sz="21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5347412-80A0-CA5A-271B-A1C19E7EFF40}"/>
              </a:ext>
            </a:extLst>
          </p:cNvPr>
          <p:cNvSpPr/>
          <p:nvPr/>
        </p:nvSpPr>
        <p:spPr>
          <a:xfrm>
            <a:off x="1207271" y="1039222"/>
            <a:ext cx="6738726" cy="40031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4" name="TextBox 13"/>
          <p:cNvSpPr txBox="1"/>
          <p:nvPr/>
        </p:nvSpPr>
        <p:spPr>
          <a:xfrm>
            <a:off x="1207271" y="1095476"/>
            <a:ext cx="67387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b="1" dirty="0" err="1">
                <a:solidFill>
                  <a:schemeClr val="bg1"/>
                </a:solidFill>
              </a:rPr>
              <a:t>Personalised</a:t>
            </a:r>
            <a:r>
              <a:rPr lang="et-EE" b="1" dirty="0">
                <a:solidFill>
                  <a:schemeClr val="bg1"/>
                </a:solidFill>
              </a:rPr>
              <a:t> </a:t>
            </a:r>
            <a:r>
              <a:rPr lang="et-EE" b="1" dirty="0" err="1">
                <a:solidFill>
                  <a:schemeClr val="bg1"/>
                </a:solidFill>
              </a:rPr>
              <a:t>medicine</a:t>
            </a:r>
            <a:r>
              <a:rPr lang="et-EE" b="1" dirty="0">
                <a:solidFill>
                  <a:schemeClr val="bg1"/>
                </a:solidFill>
              </a:rPr>
              <a:t> – </a:t>
            </a:r>
            <a:r>
              <a:rPr lang="et-EE" b="1" dirty="0" err="1">
                <a:solidFill>
                  <a:schemeClr val="bg1"/>
                </a:solidFill>
              </a:rPr>
              <a:t>value</a:t>
            </a:r>
            <a:r>
              <a:rPr lang="et-EE" b="1" dirty="0">
                <a:solidFill>
                  <a:schemeClr val="bg1"/>
                </a:solidFill>
              </a:rPr>
              <a:t> </a:t>
            </a:r>
            <a:r>
              <a:rPr lang="et-EE" b="1" dirty="0" err="1">
                <a:solidFill>
                  <a:schemeClr val="bg1"/>
                </a:solidFill>
              </a:rPr>
              <a:t>based</a:t>
            </a:r>
            <a:r>
              <a:rPr lang="et-EE" b="1" dirty="0">
                <a:solidFill>
                  <a:schemeClr val="bg1"/>
                </a:solidFill>
              </a:rPr>
              <a:t> </a:t>
            </a:r>
            <a:r>
              <a:rPr lang="et-EE" b="1" dirty="0" err="1">
                <a:solidFill>
                  <a:schemeClr val="bg1"/>
                </a:solidFill>
              </a:rPr>
              <a:t>healthcare</a:t>
            </a:r>
            <a:r>
              <a:rPr lang="et-EE" b="1" dirty="0">
                <a:solidFill>
                  <a:schemeClr val="bg1"/>
                </a:solidFill>
              </a:rPr>
              <a:t> – </a:t>
            </a:r>
            <a:r>
              <a:rPr lang="et-EE" b="1" dirty="0" err="1">
                <a:solidFill>
                  <a:schemeClr val="bg1"/>
                </a:solidFill>
              </a:rPr>
              <a:t>patient</a:t>
            </a:r>
            <a:r>
              <a:rPr lang="et-EE" b="1" dirty="0">
                <a:solidFill>
                  <a:schemeClr val="bg1"/>
                </a:solidFill>
              </a:rPr>
              <a:t> </a:t>
            </a:r>
            <a:r>
              <a:rPr lang="et-EE" b="1" dirty="0" err="1">
                <a:solidFill>
                  <a:schemeClr val="bg1"/>
                </a:solidFill>
              </a:rPr>
              <a:t>centric</a:t>
            </a:r>
            <a:r>
              <a:rPr lang="et-EE" b="1" dirty="0">
                <a:solidFill>
                  <a:schemeClr val="bg1"/>
                </a:solidFill>
              </a:rPr>
              <a:t> </a:t>
            </a:r>
            <a:r>
              <a:rPr lang="et-EE" b="1" dirty="0" err="1">
                <a:solidFill>
                  <a:schemeClr val="bg1"/>
                </a:solidFill>
              </a:rPr>
              <a:t>healthcare</a:t>
            </a:r>
            <a:endParaRPr lang="et-E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270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F273997-9FAD-4779-ACD6-750623C6A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2456" y="1894385"/>
            <a:ext cx="7939088" cy="1238288"/>
          </a:xfrm>
        </p:spPr>
        <p:txBody>
          <a:bodyPr/>
          <a:lstStyle/>
          <a:p>
            <a:pPr marL="177800" indent="0"/>
            <a:r>
              <a:rPr lang="fi-FI" dirty="0" err="1"/>
              <a:t>Outcomes</a:t>
            </a:r>
            <a:r>
              <a:rPr lang="fi-FI" dirty="0"/>
              <a:t> </a:t>
            </a:r>
            <a:r>
              <a:rPr lang="fi-FI" dirty="0" err="1"/>
              <a:t>collection</a:t>
            </a:r>
            <a:r>
              <a:rPr lang="fi-FI" dirty="0"/>
              <a:t> and </a:t>
            </a:r>
            <a:r>
              <a:rPr lang="fi-FI" dirty="0" err="1"/>
              <a:t>visualization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0E0764-3273-44FA-8746-8F6DD32F8329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3B68B7-6447-46EF-A88F-1912DF374BDF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053017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47819C-1708-A089-BD5B-816C908B574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1663" y="439536"/>
            <a:ext cx="7939088" cy="615553"/>
          </a:xfrm>
        </p:spPr>
        <p:txBody>
          <a:bodyPr/>
          <a:lstStyle/>
          <a:p>
            <a:r>
              <a:rPr lang="en-GB" sz="2000" dirty="0">
                <a:solidFill>
                  <a:schemeClr val="accent1"/>
                </a:solidFill>
              </a:rPr>
              <a:t>Outcomes collection based on </a:t>
            </a:r>
            <a:r>
              <a:rPr lang="en-US" sz="2000" dirty="0">
                <a:solidFill>
                  <a:schemeClr val="accent1"/>
                </a:solidFill>
              </a:rPr>
              <a:t>ICHOM Set of patient </a:t>
            </a:r>
            <a:r>
              <a:rPr lang="en-US" sz="2000" dirty="0" err="1">
                <a:solidFill>
                  <a:schemeClr val="accent1"/>
                </a:solidFill>
              </a:rPr>
              <a:t>centred</a:t>
            </a:r>
            <a:r>
              <a:rPr lang="en-US" sz="2000" dirty="0">
                <a:solidFill>
                  <a:schemeClr val="accent1"/>
                </a:solidFill>
              </a:rPr>
              <a:t> outcome measures for stroke</a:t>
            </a:r>
            <a:endParaRPr lang="en-GB" sz="2000" dirty="0">
              <a:solidFill>
                <a:schemeClr val="accent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577F54-45B0-8CF1-9F24-74D41C3A539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488E06-7AD8-ED67-4AB3-856A42426D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151" y="1055089"/>
            <a:ext cx="8012112" cy="385706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050FA4-9821-5D9E-EE80-E42C15758CA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4859975"/>
            <a:ext cx="9144000" cy="169277"/>
          </a:xfrm>
        </p:spPr>
        <p:txBody>
          <a:bodyPr/>
          <a:lstStyle/>
          <a:p>
            <a:pPr algn="ctr"/>
            <a:r>
              <a:rPr lang="en-GB" sz="1100" b="0" dirty="0">
                <a:solidFill>
                  <a:schemeClr val="accent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https://connect.ichom.org/patient-centered-outcome-measures/stroke/</a:t>
            </a:r>
            <a:r>
              <a:rPr lang="en-GB" sz="1100" b="0" dirty="0">
                <a:solidFill>
                  <a:schemeClr val="accent2"/>
                </a:solidFill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69291144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7037&quot;&gt;&lt;version val=&quot;32956&quot;/&gt;&lt;CPresentation id=&quot;1&quot;&gt;&lt;m_precDefaultNumber&gt;&lt;m_bNumberIsYear val=&quot;1&quot;/&gt;&lt;m_chMinusSymbol&gt;-&lt;/m_chMinusSymbol&gt;&lt;m_chDecimalSymbol17909&gt;,&lt;/m_chDecimalSymbol17909&gt;&lt;m_nGroupingDigits17909 val=&quot;3&quot;/&gt;&lt;m_chGroupingSymbol17909&gt; 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chDecimalSymbol17909&gt;,&lt;/m_chDecimalSymbol17909&gt;&lt;m_nGroupingDigits17909 val=&quot;3&quot;/&gt;&lt;m_chGroupingSymbol17909&gt; 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#d.%#m.%Y&lt;/m_strFormatTime&gt;&lt;m_yearfmt&gt;&lt;begin val=&quot;0&quot;/&gt;&lt;end val=&quot;0&quot;/&gt;&lt;/m_yearfmt&gt;&lt;/m_precDefaultDate&gt;&lt;m_precDefaultDay&gt;&lt;m_yearfmt&gt;&lt;begin val=&quot;0&quot;/&gt;&lt;end val=&quot;4&quot;/&gt;&lt;/m_yearfmt&gt;&lt;/m_precDefaultDay&gt;&lt;m_precDefaultWeek&gt;&lt;m_yearfmt&gt;&lt;begin val=&quot;0&quot;/&gt;&lt;end val=&quot;4&quot;/&gt;&lt;/m_yearfmt&gt;&lt;/m_precDefaultWeek&gt;&lt;m_precDefaultMonth&gt;&lt;m_yearfmt&gt;&lt;begin val=&quot;0&quot;/&gt;&lt;end val=&quot;4&quot;/&gt;&lt;/m_yearfmt&gt;&lt;/m_precDefaultMonth&gt;&lt;m_precDefaultQuarter&gt;&lt;m_yearfmt&gt;&lt;begin val=&quot;0&quot;/&gt;&lt;end val=&quot;4&quot;/&gt;&lt;/m_yearfmt&gt;&lt;/m_precDefaultQuarter&gt;&lt;m_precDefaultYear&gt;&lt;m_yearfmt&gt;&lt;begin val=&quot;0&quot;/&gt;&lt;end val=&quot;4&quot;/&gt;&lt;/m_yearfmt&gt;&lt;/m_precDefaultYear&gt;&lt;m_precDefaultFYDay&gt;&lt;m_yearfmt&gt;&lt;begin val=&quot;0&quot;/&gt;&lt;end val=&quot;4&quot;/&gt;&lt;/m_yearfmt&gt;&lt;/m_precDefaultFYDay&gt;&lt;m_precDefaultFYWeek&gt;&lt;m_yearfmt&gt;&lt;begin val=&quot;0&quot;/&gt;&lt;end val=&quot;4&quot;/&gt;&lt;/m_yearfmt&gt;&lt;/m_precDefaultFYWeek&gt;&lt;m_precDefaultFYMonth&gt;&lt;m_yearfmt&gt;&lt;begin val=&quot;0&quot;/&gt;&lt;end val=&quot;4&quot;/&gt;&lt;/m_yearfmt&gt;&lt;/m_precDefaultFYMonth&gt;&lt;m_precDefaultFYQuarter&gt;&lt;m_yearfmt&gt;&lt;begin val=&quot;0&quot;/&gt;&lt;end val=&quot;4&quot;/&gt;&lt;/m_yearfmt&gt;&lt;/m_precDefaultFYQuarter&gt;&lt;m_precDefaultFYYear&gt;&lt;m_yearfmt&gt;&lt;begin val=&quot;0&quot;/&gt;&lt;end val=&quot;4&quot;/&gt;&lt;/m_yearfmt&gt;&lt;/m_precDefaultFYYear&gt;&lt;m_mruColor&gt;&lt;m_vecMRU length=&quot;0&quot;/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67WYbPGNbkWLULwMvSBY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JowtrGNPPslncHdNlA0F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ByzyYF2JDUfR6SuTiReD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6JEG2bg83lpEkGRblLeTw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UyFo6qd3LqFhygY0skBmQ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3itMbjNUMosiHgHC7OkSQ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6UJLktbZjz6edXi1tMAuA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ndMMSlId5YqHTK43DH7Aw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ZcHITKf5ycql05UJmvCQ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o.95MKcgqP0PXIXwbjbZ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geUV4Vgdm2RWJLbLDzyw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hK2_Zh3dc9FV2rJ8VAQO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ofz63jSTcdPWTg8Vrs_x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C1LetdRCP1KP8NY5m6Su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en6oaczZa.x7Z6x_2CD_g"/>
</p:tagLst>
</file>

<file path=ppt/theme/theme1.xml><?xml version="1.0" encoding="utf-8"?>
<a:theme xmlns:a="http://schemas.openxmlformats.org/drawingml/2006/main" name="Title Master">
  <a:themeElements>
    <a:clrScheme name="Haigekassa">
      <a:dk1>
        <a:srgbClr val="000000"/>
      </a:dk1>
      <a:lt1>
        <a:srgbClr val="FFFFFF"/>
      </a:lt1>
      <a:dk2>
        <a:srgbClr val="21304F"/>
      </a:dk2>
      <a:lt2>
        <a:srgbClr val="FFF8F0"/>
      </a:lt2>
      <a:accent1>
        <a:srgbClr val="21304F"/>
      </a:accent1>
      <a:accent2>
        <a:srgbClr val="00599E"/>
      </a:accent2>
      <a:accent3>
        <a:srgbClr val="429EFF"/>
      </a:accent3>
      <a:accent4>
        <a:srgbClr val="9C2B59"/>
      </a:accent4>
      <a:accent5>
        <a:srgbClr val="EB5285"/>
      </a:accent5>
      <a:accent6>
        <a:srgbClr val="EBA7B8"/>
      </a:accent6>
      <a:hlink>
        <a:srgbClr val="429EFF"/>
      </a:hlink>
      <a:folHlink>
        <a:srgbClr val="EBA7B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60559E086F334DAEE603917B277B92" ma:contentTypeVersion="13" ma:contentTypeDescription="Create a new document." ma:contentTypeScope="" ma:versionID="aa033f761ac848263e8ae126e73083a2">
  <xsd:schema xmlns:xsd="http://www.w3.org/2001/XMLSchema" xmlns:xs="http://www.w3.org/2001/XMLSchema" xmlns:p="http://schemas.microsoft.com/office/2006/metadata/properties" xmlns:ns3="40319164-46b0-42ff-95cc-259cb5426249" xmlns:ns4="165603c7-7d86-4c79-a9e7-375b316bf26a" targetNamespace="http://schemas.microsoft.com/office/2006/metadata/properties" ma:root="true" ma:fieldsID="682cc431af35344a090f699c66f104a8" ns3:_="" ns4:_="">
    <xsd:import namespace="40319164-46b0-42ff-95cc-259cb5426249"/>
    <xsd:import namespace="165603c7-7d86-4c79-a9e7-375b316bf26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319164-46b0-42ff-95cc-259cb54262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5603c7-7d86-4c79-a9e7-375b316bf26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87785D5-C35F-42FE-B90F-F07BA3A6845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CB4DA87-CB13-4058-B28A-D37540C0FBE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0319164-46b0-42ff-95cc-259cb5426249"/>
    <ds:schemaRef ds:uri="165603c7-7d86-4c79-a9e7-375b316bf26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AEF535F-2248-4AAC-AE1D-0F0877F4CA9F}">
  <ds:schemaRefs>
    <ds:schemaRef ds:uri="http://schemas.microsoft.com/office/infopath/2007/PartnerControls"/>
    <ds:schemaRef ds:uri="40319164-46b0-42ff-95cc-259cb5426249"/>
    <ds:schemaRef ds:uri="http://purl.org/dc/elements/1.1/"/>
    <ds:schemaRef ds:uri="http://www.w3.org/XML/1998/namespace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http://purl.org/dc/dcmitype/"/>
    <ds:schemaRef ds:uri="165603c7-7d86-4c79-a9e7-375b316bf26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21682</TotalTime>
  <Words>875</Words>
  <Application>Microsoft Macintosh PowerPoint</Application>
  <PresentationFormat>On-screen Show (16:9)</PresentationFormat>
  <Paragraphs>146</Paragraphs>
  <Slides>19</Slides>
  <Notes>3</Notes>
  <HiddenSlides>0</HiddenSlides>
  <MMClips>1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-apple-system</vt:lpstr>
      <vt:lpstr>Arial</vt:lpstr>
      <vt:lpstr>Courier New</vt:lpstr>
      <vt:lpstr>Wingdings</vt:lpstr>
      <vt:lpstr>Title Master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Tiina Sats</dc:creator>
  <cp:lastModifiedBy>Russell Smith</cp:lastModifiedBy>
  <cp:revision>87</cp:revision>
  <dcterms:modified xsi:type="dcterms:W3CDTF">2022-12-21T09:08:31Z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0x010100B760559E086F334DAEE603917B277B92</vt:lpwstr>
  </property>
</Properties>
</file>